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84" r:id="rId2"/>
    <p:sldId id="261" r:id="rId3"/>
    <p:sldId id="291" r:id="rId4"/>
    <p:sldId id="292" r:id="rId5"/>
    <p:sldId id="293" r:id="rId6"/>
    <p:sldId id="294" r:id="rId7"/>
    <p:sldId id="289" r:id="rId8"/>
    <p:sldId id="296" r:id="rId9"/>
    <p:sldId id="298" r:id="rId10"/>
    <p:sldId id="301" r:id="rId11"/>
    <p:sldId id="304" r:id="rId12"/>
    <p:sldId id="305" r:id="rId13"/>
    <p:sldId id="306" r:id="rId14"/>
    <p:sldId id="307" r:id="rId15"/>
    <p:sldId id="308" r:id="rId16"/>
    <p:sldId id="290" r:id="rId17"/>
    <p:sldId id="286" r:id="rId18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4E6"/>
    <a:srgbClr val="FAF4E1"/>
    <a:srgbClr val="F7EEE1"/>
    <a:srgbClr val="0066FF"/>
    <a:srgbClr val="FAF4EA"/>
    <a:srgbClr val="F2E3CE"/>
    <a:srgbClr val="FFF7E1"/>
    <a:srgbClr val="FFF1C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552" y="72"/>
      </p:cViewPr>
      <p:guideLst>
        <p:guide orient="horz" pos="30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05E2DB3A-EB40-42F5-97FE-1C78182C0BF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87B13437-F390-4F2A-A1E7-4DF3976C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28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6437F-9D91-4933-A40C-D3439DA884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01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10664-E47E-46F6-B1EF-703F19AF6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72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D3F5A-4321-45E1-94C4-81048EB72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25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29519-E119-42FC-B78E-491FF6171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08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D6B05-F743-4E5C-A44F-88ED4F80C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81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702B8-2B4C-4C70-8087-AB1A9847B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37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CDC5F-5249-4A8C-AA6D-89CC976C6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83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A0E8A-68A4-463D-9B31-1E159CD99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51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2F75E-2BEB-4BD6-8CBC-E3A7B2501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71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696C4-6F98-4948-BF80-480062B3B9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48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20BD7-458F-44A1-BFB8-AAF596797E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83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1C1265-15D0-49F3-B0C0-84BEAD76D1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toni\Documents\Courses\IntegratedScience\take_care_of_and_use_your_notes.pptx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../Prin_of_Geo_layers_erosion_latest.pptx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ralogy4kids.org/?q=rock-cycle" TargetMode="External"/><Relationship Id="rId2" Type="http://schemas.openxmlformats.org/officeDocument/2006/relationships/hyperlink" Target="https://www.australiancurriculumlessons.com.au/2017/04/09/rock-cycle-science-geology-lesson-years-789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er.org/interactives/rockcycle/index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Geosphere/MP1%20Learning%20Targets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MSYv_Z4SI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ad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438400"/>
            <a:ext cx="4322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let’s take a few minutes to think about …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hlinkClick r:id="rId2" action="ppaction://hlinkpres?slideindex=1&amp;slidetitle="/>
              </a:rPr>
              <a:t>link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5100" y="304800"/>
            <a:ext cx="8445500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Hadean Eon…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Geologic State of the Earth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</a:t>
            </a:r>
            <a:r>
              <a:rPr lang="en-US" altLang="en-US" sz="2000" dirty="0">
                <a:solidFill>
                  <a:schemeClr val="accent2"/>
                </a:solidFill>
              </a:rPr>
              <a:t>matter accumulates due to bombardments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		gravity increases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</a:t>
            </a:r>
            <a:r>
              <a:rPr lang="en-US" altLang="en-US" sz="2000" dirty="0">
                <a:solidFill>
                  <a:schemeClr val="accent2"/>
                </a:solidFill>
              </a:rPr>
              <a:t>“hot”</a:t>
            </a:r>
            <a:r>
              <a:rPr lang="en-US" altLang="en-US" sz="2000" dirty="0">
                <a:solidFill>
                  <a:srgbClr val="000000"/>
                </a:solidFill>
              </a:rPr>
              <a:t> due to: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	bombardments from galactic bodies (ex: meteors)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	decay of radioactive isotopes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	compression of the matter making up the Earth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</a:t>
            </a:r>
            <a:r>
              <a:rPr lang="en-US" altLang="en-US" sz="2000" dirty="0">
                <a:solidFill>
                  <a:schemeClr val="accent2"/>
                </a:solidFill>
              </a:rPr>
              <a:t>early on in the eon… the Earth was molten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	matter settled due to differences in density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		iron core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		silicate crust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</a:t>
            </a:r>
            <a:r>
              <a:rPr lang="en-US" altLang="en-US" sz="2000" dirty="0">
                <a:solidFill>
                  <a:schemeClr val="accent2"/>
                </a:solidFill>
              </a:rPr>
              <a:t>began to cool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		layers formed</a:t>
            </a:r>
            <a:r>
              <a:rPr lang="en-US" altLang="en-US" sz="2000" dirty="0">
                <a:solidFill>
                  <a:srgbClr val="000000"/>
                </a:solidFill>
              </a:rPr>
              <a:t> – core, mantle, crust (3-44 miles deep)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pic>
        <p:nvPicPr>
          <p:cNvPr id="8195" name="Picture 4" descr="clipboard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2" r="17584"/>
          <a:stretch>
            <a:fillRect/>
          </a:stretch>
        </p:blipFill>
        <p:spPr bwMode="auto">
          <a:xfrm>
            <a:off x="6019800" y="46038"/>
            <a:ext cx="3048000" cy="269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09600" y="5181600"/>
            <a:ext cx="7772400" cy="152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476385">
            <a:off x="6179114" y="5085216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first rocks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1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1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19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90600" y="4322285"/>
            <a:ext cx="5588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Stage 2: </a:t>
            </a:r>
            <a:r>
              <a:rPr lang="en-US" altLang="en-US" sz="2000" b="1" u="sng" dirty="0" err="1">
                <a:solidFill>
                  <a:srgbClr val="000000"/>
                </a:solidFill>
              </a:rPr>
              <a:t>Archaen</a:t>
            </a:r>
            <a:r>
              <a:rPr lang="en-US" altLang="en-US" sz="2000" b="1" u="sng" dirty="0">
                <a:solidFill>
                  <a:srgbClr val="000000"/>
                </a:solidFill>
              </a:rPr>
              <a:t> Eon  (“ancient”)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Earth gets some more features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	and some life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</a:t>
            </a:r>
            <a:r>
              <a:rPr lang="en-US" altLang="en-US" sz="2000" b="1" dirty="0">
                <a:solidFill>
                  <a:srgbClr val="000000"/>
                </a:solidFill>
              </a:rPr>
              <a:t>Time Period</a:t>
            </a:r>
            <a:endParaRPr lang="en-US" altLang="en-US" sz="2000" b="1" u="sng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4000-2500 million years ago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11267" name="Picture 3" descr="clip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18" y="3755282"/>
            <a:ext cx="3376612" cy="310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20231"/>
            <a:ext cx="722370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rocks to change there has to be </a:t>
            </a:r>
            <a:r>
              <a:rPr lang="en-US" sz="2000" b="1" u="sng" dirty="0" smtClean="0"/>
              <a:t>weathering</a:t>
            </a:r>
            <a:endParaRPr lang="en-US" sz="2000" dirty="0" smtClean="0"/>
          </a:p>
          <a:p>
            <a:r>
              <a:rPr lang="en-US" sz="2000" dirty="0"/>
              <a:t>	</a:t>
            </a:r>
            <a:endParaRPr lang="en-US" sz="2000" dirty="0" smtClean="0"/>
          </a:p>
          <a:p>
            <a:r>
              <a:rPr lang="en-US" sz="2000" dirty="0"/>
              <a:t>	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there has to be an </a:t>
            </a:r>
            <a:r>
              <a:rPr lang="en-US" sz="2000" u="sng" dirty="0" smtClean="0"/>
              <a:t>atmosphere</a:t>
            </a:r>
            <a:r>
              <a:rPr lang="en-US" sz="2000" dirty="0" smtClean="0"/>
              <a:t>,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and </a:t>
            </a:r>
            <a:r>
              <a:rPr lang="en-US" sz="2000" u="sng" dirty="0" smtClean="0"/>
              <a:t>liquid, moving water</a:t>
            </a:r>
          </a:p>
          <a:p>
            <a:endParaRPr lang="en-US" sz="2000" dirty="0" smtClean="0"/>
          </a:p>
          <a:p>
            <a:r>
              <a:rPr lang="en-US" sz="2000" dirty="0" smtClean="0"/>
              <a:t>Earth’s atmosphere</a:t>
            </a:r>
          </a:p>
          <a:p>
            <a:r>
              <a:rPr lang="en-US" sz="2000" dirty="0" smtClean="0"/>
              <a:t>and</a:t>
            </a:r>
          </a:p>
          <a:p>
            <a:r>
              <a:rPr lang="en-US" sz="2000" dirty="0" smtClean="0"/>
              <a:t>the accumulation of liquid water happened in the </a:t>
            </a:r>
            <a:r>
              <a:rPr lang="en-US" sz="2000" dirty="0" err="1" smtClean="0"/>
              <a:t>Archaen</a:t>
            </a:r>
            <a:r>
              <a:rPr lang="en-US" sz="2000" dirty="0" smtClean="0"/>
              <a:t> Eon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228600" y="47392"/>
            <a:ext cx="7772400" cy="2871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1019145">
            <a:off x="3831668" y="659962"/>
            <a:ext cx="53832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the breaking down of rocks, soil, and minerals</a:t>
            </a:r>
          </a:p>
          <a:p>
            <a:r>
              <a:rPr lang="en-US" sz="2000" dirty="0" smtClean="0">
                <a:solidFill>
                  <a:srgbClr val="0066FF"/>
                </a:solidFill>
              </a:rPr>
              <a:t>through contact with the Earth's atmosphere, </a:t>
            </a:r>
          </a:p>
          <a:p>
            <a:r>
              <a:rPr lang="en-US" sz="2000" dirty="0" smtClean="0">
                <a:solidFill>
                  <a:srgbClr val="0066FF"/>
                </a:solidFill>
              </a:rPr>
              <a:t>water, and biological organisms</a:t>
            </a:r>
            <a:endParaRPr lang="en-US" sz="20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9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8"/>
          <p:cNvSpPr txBox="1">
            <a:spLocks noChangeArrowheads="1"/>
          </p:cNvSpPr>
          <p:nvPr/>
        </p:nvSpPr>
        <p:spPr bwMode="auto">
          <a:xfrm>
            <a:off x="228600" y="0"/>
            <a:ext cx="7696200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Arial - 45"/>
              </a:rPr>
              <a:t>Archaen</a:t>
            </a: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 Eon…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0000"/>
              </a:solidFill>
              <a:latin typeface="Arial - 45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 dirty="0">
                <a:solidFill>
                  <a:srgbClr val="000000"/>
                </a:solidFill>
                <a:latin typeface="Arial - 45"/>
              </a:rPr>
              <a:t>Composition of the Atmosphere - early on</a:t>
            </a:r>
            <a:endParaRPr lang="en-US" altLang="en-US" sz="2000" dirty="0">
              <a:solidFill>
                <a:srgbClr val="000000"/>
              </a:solidFill>
              <a:latin typeface="Arial - 45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 - 45"/>
              </a:rPr>
              <a:t>	Earth’s gravity is strong enough to hold an atmosphere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u="sng" dirty="0">
              <a:solidFill>
                <a:srgbClr val="000000"/>
              </a:solidFill>
              <a:latin typeface="Arial - 45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 - 45"/>
              </a:rPr>
              <a:t>	primarily made of the gases from volcanic eruptions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Arial - 45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 - 45"/>
              </a:rPr>
              <a:t>	</a:t>
            </a: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H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 - 45"/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O				H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 - 45"/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S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	CO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 - 45"/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				H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 - 45"/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	CH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 - 45"/>
              </a:rPr>
              <a:t>4</a:t>
            </a: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				CH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 - 45"/>
              </a:rPr>
              <a:t>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	NH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 - 45"/>
              </a:rPr>
              <a:t>3</a:t>
            </a: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				NH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 - 45"/>
              </a:rPr>
              <a:t>3</a:t>
            </a:r>
            <a:endParaRPr lang="en-US" altLang="en-US" sz="2000" b="1" dirty="0">
              <a:solidFill>
                <a:srgbClr val="000000"/>
              </a:solidFill>
              <a:latin typeface="Arial - 45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 - 45"/>
              </a:rPr>
              <a:t>	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 - 45"/>
              </a:rPr>
              <a:t>HCl</a:t>
            </a:r>
            <a:endParaRPr lang="en-US" altLang="en-US" sz="2000" b="1" dirty="0" smtClean="0">
              <a:solidFill>
                <a:srgbClr val="000000"/>
              </a:solidFill>
              <a:latin typeface="Arial - 45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	</a:t>
            </a:r>
            <a:r>
              <a:rPr lang="en-US" altLang="en-US" sz="2000" b="1" dirty="0" smtClean="0">
                <a:solidFill>
                  <a:srgbClr val="000000"/>
                </a:solidFill>
                <a:latin typeface="Arial - 45"/>
              </a:rPr>
              <a:t>SO</a:t>
            </a:r>
            <a:r>
              <a:rPr lang="en-US" altLang="en-US" sz="2000" b="1" baseline="-25000" dirty="0" smtClean="0">
                <a:solidFill>
                  <a:srgbClr val="000000"/>
                </a:solidFill>
                <a:latin typeface="Arial - 45"/>
              </a:rPr>
              <a:t>2</a:t>
            </a:r>
            <a:endParaRPr lang="en-US" altLang="en-US" sz="2000" b="1" baseline="-25000" dirty="0">
              <a:solidFill>
                <a:srgbClr val="000000"/>
              </a:solidFill>
              <a:latin typeface="Arial - 45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			N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 - 45"/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0000"/>
              </a:solidFill>
              <a:latin typeface="Arial - 45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		H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 - 45"/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O	55%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		CO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 - 45"/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 	20%</a:t>
            </a:r>
            <a:endParaRPr lang="en-US" altLang="en-US" sz="2000" b="1" baseline="-25000" dirty="0">
              <a:solidFill>
                <a:srgbClr val="000000"/>
              </a:solidFill>
              <a:latin typeface="Arial - 45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		</a:t>
            </a:r>
            <a:r>
              <a:rPr lang="en-US" altLang="en-US" sz="2000" b="1" dirty="0" smtClean="0">
                <a:solidFill>
                  <a:srgbClr val="000000"/>
                </a:solidFill>
                <a:latin typeface="Arial - 45"/>
              </a:rPr>
              <a:t>SO</a:t>
            </a:r>
            <a:r>
              <a:rPr lang="en-US" altLang="en-US" sz="2000" b="1" baseline="-25000" dirty="0" smtClean="0">
                <a:solidFill>
                  <a:srgbClr val="000000"/>
                </a:solidFill>
                <a:latin typeface="Arial - 45"/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latin typeface="Arial - 45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	10%</a:t>
            </a:r>
            <a:endParaRPr lang="en-US" altLang="en-US" sz="2000" b="1" baseline="-25000" dirty="0">
              <a:solidFill>
                <a:srgbClr val="000000"/>
              </a:solidFill>
              <a:latin typeface="Arial - 45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		NH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 - 45"/>
              </a:rPr>
              <a:t>3</a:t>
            </a: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 	8%</a:t>
            </a:r>
            <a:endParaRPr lang="en-US" altLang="en-US" sz="2000" b="1" baseline="-25000" dirty="0">
              <a:solidFill>
                <a:srgbClr val="000000"/>
              </a:solidFill>
              <a:latin typeface="Arial - 45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		CH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 - 45"/>
              </a:rPr>
              <a:t>4</a:t>
            </a: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 	8%</a:t>
            </a:r>
            <a:endParaRPr lang="en-US" altLang="en-US" sz="2000" b="1" baseline="-25000" dirty="0">
              <a:solidFill>
                <a:srgbClr val="000000"/>
              </a:solidFill>
              <a:latin typeface="Arial - 45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0000"/>
              </a:solidFill>
              <a:latin typeface="Arial - 45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		others: H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 - 45"/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S,  </a:t>
            </a:r>
            <a:r>
              <a:rPr lang="en-US" altLang="en-US" sz="2000" b="1" dirty="0" err="1">
                <a:solidFill>
                  <a:srgbClr val="000000"/>
                </a:solidFill>
                <a:latin typeface="Arial - 45"/>
              </a:rPr>
              <a:t>HCl</a:t>
            </a:r>
            <a:r>
              <a:rPr lang="en-US" altLang="en-US" sz="2000" b="1" dirty="0">
                <a:solidFill>
                  <a:srgbClr val="000000"/>
                </a:solidFill>
                <a:latin typeface="Arial - 45"/>
              </a:rPr>
              <a:t> …</a:t>
            </a:r>
            <a:endParaRPr lang="en-US" altLang="en-US" sz="2000" b="1" baseline="-25000" dirty="0">
              <a:solidFill>
                <a:srgbClr val="000000"/>
              </a:solidFill>
              <a:latin typeface="Arial - 45"/>
            </a:endParaRPr>
          </a:p>
        </p:txBody>
      </p:sp>
      <p:sp>
        <p:nvSpPr>
          <p:cNvPr id="12291" name="AutoShape 99"/>
          <p:cNvSpPr>
            <a:spLocks/>
          </p:cNvSpPr>
          <p:nvPr/>
        </p:nvSpPr>
        <p:spPr bwMode="auto">
          <a:xfrm>
            <a:off x="1905000" y="2209800"/>
            <a:ext cx="457200" cy="1676400"/>
          </a:xfrm>
          <a:prstGeom prst="rightBrace">
            <a:avLst>
              <a:gd name="adj1" fmla="val 23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2292" name="AutoShape 100"/>
          <p:cNvSpPr>
            <a:spLocks/>
          </p:cNvSpPr>
          <p:nvPr/>
        </p:nvSpPr>
        <p:spPr bwMode="auto">
          <a:xfrm>
            <a:off x="5486400" y="2133600"/>
            <a:ext cx="457200" cy="1295400"/>
          </a:xfrm>
          <a:prstGeom prst="rightBrace">
            <a:avLst>
              <a:gd name="adj1" fmla="val 23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2293" name="Text Box 101"/>
          <p:cNvSpPr txBox="1">
            <a:spLocks noChangeArrowheads="1"/>
          </p:cNvSpPr>
          <p:nvPr/>
        </p:nvSpPr>
        <p:spPr bwMode="auto">
          <a:xfrm>
            <a:off x="2438400" y="2651125"/>
            <a:ext cx="1679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from volcanic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eruptions</a:t>
            </a:r>
          </a:p>
        </p:txBody>
      </p:sp>
      <p:sp>
        <p:nvSpPr>
          <p:cNvPr id="12294" name="Text Box 102"/>
          <p:cNvSpPr txBox="1">
            <a:spLocks noChangeArrowheads="1"/>
          </p:cNvSpPr>
          <p:nvPr/>
        </p:nvSpPr>
        <p:spPr bwMode="auto">
          <a:xfrm>
            <a:off x="6003925" y="2601913"/>
            <a:ext cx="3003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from bombardment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with comets and meteors</a:t>
            </a:r>
          </a:p>
        </p:txBody>
      </p:sp>
      <p:sp>
        <p:nvSpPr>
          <p:cNvPr id="12295" name="AutoShape 103"/>
          <p:cNvSpPr>
            <a:spLocks/>
          </p:cNvSpPr>
          <p:nvPr/>
        </p:nvSpPr>
        <p:spPr bwMode="auto">
          <a:xfrm>
            <a:off x="3392487" y="3962400"/>
            <a:ext cx="304800" cy="457200"/>
          </a:xfrm>
          <a:prstGeom prst="rightBrace">
            <a:avLst>
              <a:gd name="adj1" fmla="val 1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2296" name="Text Box 104"/>
          <p:cNvSpPr txBox="1">
            <a:spLocks noChangeArrowheads="1"/>
          </p:cNvSpPr>
          <p:nvPr/>
        </p:nvSpPr>
        <p:spPr bwMode="auto">
          <a:xfrm>
            <a:off x="3849687" y="3962400"/>
            <a:ext cx="2551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from the cosmos ???</a:t>
            </a:r>
          </a:p>
        </p:txBody>
      </p:sp>
      <p:sp>
        <p:nvSpPr>
          <p:cNvPr id="12297" name="Text Box 105"/>
          <p:cNvSpPr txBox="1">
            <a:spLocks noChangeArrowheads="1"/>
          </p:cNvSpPr>
          <p:nvPr/>
        </p:nvSpPr>
        <p:spPr bwMode="auto">
          <a:xfrm>
            <a:off x="212725" y="4724400"/>
            <a:ext cx="1289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best guess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various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sources</a:t>
            </a:r>
          </a:p>
        </p:txBody>
      </p:sp>
      <p:grpSp>
        <p:nvGrpSpPr>
          <p:cNvPr id="12298" name="Group 107"/>
          <p:cNvGrpSpPr>
            <a:grpSpLocks/>
          </p:cNvGrpSpPr>
          <p:nvPr/>
        </p:nvGrpSpPr>
        <p:grpSpPr bwMode="auto">
          <a:xfrm>
            <a:off x="5526088" y="4495800"/>
            <a:ext cx="3465512" cy="2209800"/>
            <a:chOff x="3411" y="2736"/>
            <a:chExt cx="2183" cy="1392"/>
          </a:xfrm>
        </p:grpSpPr>
        <p:sp>
          <p:nvSpPr>
            <p:cNvPr id="12299" name="Oval 3"/>
            <p:cNvSpPr>
              <a:spLocks noChangeArrowheads="1"/>
            </p:cNvSpPr>
            <p:nvPr/>
          </p:nvSpPr>
          <p:spPr bwMode="auto">
            <a:xfrm>
              <a:off x="3411" y="3264"/>
              <a:ext cx="333" cy="33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2300" name="Oval 4"/>
            <p:cNvSpPr>
              <a:spLocks noChangeArrowheads="1"/>
            </p:cNvSpPr>
            <p:nvPr/>
          </p:nvSpPr>
          <p:spPr bwMode="auto">
            <a:xfrm>
              <a:off x="3411" y="2736"/>
              <a:ext cx="333" cy="333"/>
            </a:xfrm>
            <a:prstGeom prst="ellipse">
              <a:avLst/>
            </a:prstGeom>
            <a:solidFill>
              <a:schemeClr val="accent1">
                <a:alpha val="1176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2301" name="Oval 5"/>
            <p:cNvSpPr>
              <a:spLocks noChangeArrowheads="1"/>
            </p:cNvSpPr>
            <p:nvPr/>
          </p:nvSpPr>
          <p:spPr bwMode="auto">
            <a:xfrm>
              <a:off x="3411" y="3795"/>
              <a:ext cx="333" cy="33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2302" name="Oval 6"/>
            <p:cNvSpPr>
              <a:spLocks noChangeArrowheads="1"/>
            </p:cNvSpPr>
            <p:nvPr/>
          </p:nvSpPr>
          <p:spPr bwMode="auto">
            <a:xfrm>
              <a:off x="4563" y="2755"/>
              <a:ext cx="333" cy="333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2303" name="Oval 7"/>
            <p:cNvSpPr>
              <a:spLocks noChangeArrowheads="1"/>
            </p:cNvSpPr>
            <p:nvPr/>
          </p:nvSpPr>
          <p:spPr bwMode="auto">
            <a:xfrm>
              <a:off x="4563" y="3259"/>
              <a:ext cx="333" cy="333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2304" name="Oval 8"/>
            <p:cNvSpPr>
              <a:spLocks noChangeArrowheads="1"/>
            </p:cNvSpPr>
            <p:nvPr/>
          </p:nvSpPr>
          <p:spPr bwMode="auto">
            <a:xfrm>
              <a:off x="4563" y="3795"/>
              <a:ext cx="333" cy="333"/>
            </a:xfrm>
            <a:prstGeom prst="ellipse">
              <a:avLst/>
            </a:prstGeom>
            <a:solidFill>
              <a:srgbClr val="32CD3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2305" name="Text Box 106"/>
            <p:cNvSpPr txBox="1">
              <a:spLocks noChangeArrowheads="1"/>
            </p:cNvSpPr>
            <p:nvPr/>
          </p:nvSpPr>
          <p:spPr bwMode="auto">
            <a:xfrm>
              <a:off x="3782" y="2807"/>
              <a:ext cx="1812" cy="1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Hydrogen	Sulfur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Carbon		Nitrogen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Oxygen		Chlorine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05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2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29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29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29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29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29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3" grpId="0"/>
      <p:bldP spid="12294" grpId="0"/>
      <p:bldP spid="12295" grpId="0" animBg="1"/>
      <p:bldP spid="12296" grpId="0"/>
      <p:bldP spid="122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lipboard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55571"/>
            <a:ext cx="4572000" cy="310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0" y="0"/>
            <a:ext cx="8763000" cy="5940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Archean Eon…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Geologic State of the Earth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</a:t>
            </a:r>
            <a:r>
              <a:rPr lang="en-US" altLang="en-US" sz="2000" dirty="0"/>
              <a:t>Crust cooled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		</a:t>
            </a:r>
            <a:r>
              <a:rPr lang="en-US" altLang="en-US" sz="2000" dirty="0">
                <a:solidFill>
                  <a:schemeClr val="accent2"/>
                </a:solidFill>
              </a:rPr>
              <a:t>atmospheric water condenses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			</a:t>
            </a:r>
            <a:r>
              <a:rPr lang="en-US" altLang="en-US" sz="2000" dirty="0">
                <a:solidFill>
                  <a:srgbClr val="0070C0"/>
                </a:solidFill>
              </a:rPr>
              <a:t>rains and rains and rains for millions of years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			oceans form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		</a:t>
            </a:r>
            <a:r>
              <a:rPr lang="en-US" altLang="en-US" sz="2000" dirty="0">
                <a:solidFill>
                  <a:schemeClr val="accent2"/>
                </a:solidFill>
              </a:rPr>
              <a:t>atmospheric gases dissolve in oceans…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			</a:t>
            </a:r>
            <a:r>
              <a:rPr lang="en-US" altLang="en-US" sz="2000" dirty="0" smtClean="0"/>
              <a:t>     </a:t>
            </a:r>
            <a:r>
              <a:rPr lang="en-US" altLang="en-US" sz="2000" dirty="0" smtClean="0">
                <a:solidFill>
                  <a:schemeClr val="accent2"/>
                </a:solidFill>
              </a:rPr>
              <a:t>(polar ones) NH</a:t>
            </a:r>
            <a:r>
              <a:rPr lang="en-US" altLang="en-US" sz="2000" baseline="-25000" dirty="0" smtClean="0">
                <a:solidFill>
                  <a:schemeClr val="accent2"/>
                </a:solidFill>
              </a:rPr>
              <a:t>3</a:t>
            </a:r>
            <a:r>
              <a:rPr lang="en-US" altLang="en-US" sz="2000" dirty="0">
                <a:solidFill>
                  <a:schemeClr val="accent2"/>
                </a:solidFill>
              </a:rPr>
              <a:t>,</a:t>
            </a:r>
            <a:r>
              <a:rPr lang="en-US" altLang="en-US" sz="2000" baseline="-25000" dirty="0">
                <a:solidFill>
                  <a:schemeClr val="accent2"/>
                </a:solidFill>
              </a:rPr>
              <a:t> </a:t>
            </a:r>
            <a:r>
              <a:rPr lang="en-US" altLang="en-US" sz="2000" dirty="0">
                <a:solidFill>
                  <a:schemeClr val="accent2"/>
                </a:solidFill>
              </a:rPr>
              <a:t>S</a:t>
            </a:r>
            <a:r>
              <a:rPr lang="en-US" altLang="en-US" sz="2000" dirty="0" smtClean="0">
                <a:solidFill>
                  <a:schemeClr val="accent2"/>
                </a:solidFill>
              </a:rPr>
              <a:t>O</a:t>
            </a:r>
            <a:r>
              <a:rPr lang="en-US" alt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altLang="en-US" sz="2000" dirty="0">
                <a:solidFill>
                  <a:schemeClr val="accent2"/>
                </a:solidFill>
              </a:rPr>
              <a:t>, H</a:t>
            </a:r>
            <a:r>
              <a:rPr lang="en-US" altLang="en-US" sz="20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2000" dirty="0">
                <a:solidFill>
                  <a:schemeClr val="accent2"/>
                </a:solidFill>
              </a:rPr>
              <a:t>S </a:t>
            </a:r>
            <a:endParaRPr lang="en-US" altLang="en-US" sz="2000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	</a:t>
            </a:r>
            <a:r>
              <a:rPr lang="en-US" altLang="en-US" sz="2000" dirty="0" smtClean="0">
                <a:solidFill>
                  <a:schemeClr val="accent2"/>
                </a:solidFill>
              </a:rPr>
              <a:t>		     (and some of the nonpolar) CO</a:t>
            </a:r>
            <a:r>
              <a:rPr lang="en-US" alt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altLang="en-US" sz="2000" dirty="0" smtClean="0">
                <a:solidFill>
                  <a:schemeClr val="accent2"/>
                </a:solidFill>
              </a:rPr>
              <a:t>, CH</a:t>
            </a:r>
            <a:r>
              <a:rPr lang="en-US" altLang="en-US" sz="2000" baseline="-25000" dirty="0" smtClean="0">
                <a:solidFill>
                  <a:schemeClr val="accent2"/>
                </a:solidFill>
              </a:rPr>
              <a:t>4</a:t>
            </a:r>
            <a:r>
              <a:rPr lang="en-US" altLang="en-US" sz="2000" dirty="0" smtClean="0">
                <a:solidFill>
                  <a:schemeClr val="accent2"/>
                </a:solidFill>
              </a:rPr>
              <a:t>, N</a:t>
            </a:r>
            <a:r>
              <a:rPr lang="en-US" altLang="en-US" sz="2000" baseline="-25000" dirty="0" smtClean="0">
                <a:solidFill>
                  <a:schemeClr val="accent2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	</a:t>
            </a:r>
            <a:r>
              <a:rPr lang="en-US" altLang="en-US" sz="2000" dirty="0" smtClean="0">
                <a:solidFill>
                  <a:schemeClr val="accent2"/>
                </a:solidFill>
              </a:rPr>
              <a:t>		</a:t>
            </a:r>
            <a:r>
              <a:rPr lang="en-US" altLang="en-US" sz="2000" dirty="0" smtClean="0">
                <a:solidFill>
                  <a:srgbClr val="0070C0"/>
                </a:solidFill>
              </a:rPr>
              <a:t>depleted </a:t>
            </a:r>
            <a:r>
              <a:rPr lang="en-US" altLang="en-US" sz="2000" dirty="0">
                <a:solidFill>
                  <a:srgbClr val="0070C0"/>
                </a:solidFill>
              </a:rPr>
              <a:t>from atmosphere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</a:t>
            </a:r>
            <a:r>
              <a:rPr lang="en-US" altLang="en-US" sz="2000" dirty="0"/>
              <a:t>First continents form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</a:t>
            </a:r>
            <a:r>
              <a:rPr lang="en-US" altLang="en-US" sz="2000" dirty="0"/>
              <a:t>Volcanic activity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		</a:t>
            </a:r>
            <a:r>
              <a:rPr lang="en-US" altLang="en-US" sz="2000" dirty="0">
                <a:solidFill>
                  <a:srgbClr val="0070C0"/>
                </a:solidFill>
              </a:rPr>
              <a:t>“feeds” the gases of the </a:t>
            </a:r>
            <a:r>
              <a:rPr lang="en-US" altLang="en-US" sz="2000" dirty="0" smtClean="0">
                <a:solidFill>
                  <a:srgbClr val="0070C0"/>
                </a:solidFill>
              </a:rPr>
              <a:t>atmosphere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	</a:t>
            </a:r>
            <a:r>
              <a:rPr lang="en-US" altLang="en-US" sz="2000" dirty="0" smtClean="0">
                <a:solidFill>
                  <a:srgbClr val="0070C0"/>
                </a:solidFill>
              </a:rPr>
              <a:t>	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	</a:t>
            </a:r>
            <a:r>
              <a:rPr lang="en-US" altLang="en-US" sz="2000" dirty="0" smtClean="0">
                <a:solidFill>
                  <a:srgbClr val="0070C0"/>
                </a:solidFill>
              </a:rPr>
              <a:t>	spews lava up and out onto Earth’s surface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sp>
        <p:nvSpPr>
          <p:cNvPr id="13316" name="Text Box 21"/>
          <p:cNvSpPr txBox="1">
            <a:spLocks noChangeArrowheads="1"/>
          </p:cNvSpPr>
          <p:nvPr/>
        </p:nvSpPr>
        <p:spPr bwMode="auto">
          <a:xfrm rot="-1357191">
            <a:off x="146050" y="2178050"/>
            <a:ext cx="2255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CC0000"/>
                </a:solidFill>
              </a:rPr>
              <a:t>T &lt; 100</a:t>
            </a:r>
            <a:r>
              <a:rPr lang="en-US" altLang="en-US" sz="2000" dirty="0">
                <a:solidFill>
                  <a:srgbClr val="CC0000"/>
                </a:solidFill>
                <a:sym typeface="Symbol" panose="05050102010706020507" pitchFamily="18" charset="2"/>
              </a:rPr>
              <a:t>C (212F)</a:t>
            </a:r>
          </a:p>
        </p:txBody>
      </p:sp>
      <p:pic>
        <p:nvPicPr>
          <p:cNvPr id="5" name="Picture 3" descr="clipboard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2261"/>
            <a:ext cx="4572000" cy="310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4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43840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pres?slideindex=1&amp;slidetitle="/>
              </a:rPr>
              <a:t>link to sediment to rock….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17526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edit….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6670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crayon lab…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27003"/>
            <a:ext cx="2028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https://www.australiancurriculumlessons.com.au/2017/04/09/rock-cycle-science-geology-lesson-years-789/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5924550" y="693878"/>
            <a:ext cx="1917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http://www.mineralogy4kids.org/?q=rock-cycle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03276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981200"/>
            <a:ext cx="72961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30" y="609600"/>
            <a:ext cx="904767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exploring the Rock Cycle…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types of rocks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and how they form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http://www.learner.org/interactives/rockcycle/index.html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Fill in the handout…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and, 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respond to the question regarding the role of water 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in the Rock Cycle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IF… you happen to finish,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1. identify the types of rocks at the lab bench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2. cut out the cut-and-paste activity… pieces into envelope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36525" y="150813"/>
            <a:ext cx="7331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DDDDDD"/>
                </a:solidFill>
              </a:rPr>
              <a:t>Explore the disciplines of science</a:t>
            </a:r>
          </a:p>
          <a:p>
            <a:r>
              <a:rPr lang="en-US" altLang="en-US" sz="2000" dirty="0">
                <a:solidFill>
                  <a:srgbClr val="DDDDDD"/>
                </a:solidFill>
              </a:rPr>
              <a:t>	(Physics, Chemistry, Astronomy, </a:t>
            </a:r>
            <a:r>
              <a:rPr lang="en-US" altLang="en-US" sz="2000" dirty="0" smtClean="0">
                <a:solidFill>
                  <a:srgbClr val="DDDDDD"/>
                </a:solidFill>
              </a:rPr>
              <a:t>Geology, Biology)</a:t>
            </a:r>
            <a:endParaRPr lang="en-US" altLang="en-US" sz="2000" dirty="0">
              <a:solidFill>
                <a:srgbClr val="DDDDDD"/>
              </a:solidFill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559050" y="1038259"/>
            <a:ext cx="2214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DDDDDD"/>
                </a:solidFill>
              </a:rPr>
              <a:t>We’ll start with…..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47800" y="3173902"/>
            <a:ext cx="27517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DDDDDD"/>
                </a:solidFill>
              </a:rPr>
              <a:t>the Geosphere</a:t>
            </a:r>
          </a:p>
        </p:txBody>
      </p:sp>
      <p:pic>
        <p:nvPicPr>
          <p:cNvPr id="10" name="Picture 11" descr="5452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1430371"/>
            <a:ext cx="4235450" cy="41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81226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goal (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hlinkClick r:id="rId3" action="ppaction://hlinkfile"/>
              </a:rPr>
              <a:t>standard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   assessed on … (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hlinkClick r:id="rId3" action="ppaction://hlinkfile"/>
              </a:rPr>
              <a:t>scales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22022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first…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explore/review the Rock Cycle…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types of rocks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and how they form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where are these rocks? ___________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what is a ‘rock’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__________________________________________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______________________________________________</a:t>
            </a: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examples: ________________________________</a:t>
            </a: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mineral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_________________________________________________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_________________________________________________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_________________________________________________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	three classifications (categories) of rocks</a:t>
            </a:r>
          </a:p>
          <a:p>
            <a:r>
              <a:rPr lang="en-US" sz="2000" dirty="0">
                <a:solidFill>
                  <a:schemeClr val="bg1"/>
                </a:solidFill>
              </a:rPr>
              <a:t>	_______________________________________________</a:t>
            </a:r>
          </a:p>
        </p:txBody>
      </p:sp>
      <p:pic>
        <p:nvPicPr>
          <p:cNvPr id="3" name="Picture 11" descr="5452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"/>
            <a:ext cx="3150706" cy="306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2438400"/>
            <a:ext cx="4713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ny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natural material, hard or soft, 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having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 distinct mineral composition, 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categorized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by how it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42672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solid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inorganic (</a:t>
            </a:r>
            <a:r>
              <a:rPr 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not living, or composed of once living matter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 substance of natural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occurrence, </a:t>
            </a: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has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crystalline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structure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464194">
            <a:off x="57412" y="3469687"/>
            <a:ext cx="2667000" cy="1200329"/>
          </a:xfrm>
          <a:prstGeom prst="rect">
            <a:avLst/>
          </a:prstGeom>
          <a:solidFill>
            <a:srgbClr val="F7EEE1">
              <a:alpha val="7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soil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is not a mineral/rock because it is composed of decomposed organic matter.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5902" y="5772090"/>
            <a:ext cx="4365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sedimentary, metamorphic, igneous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8551" y="1524000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form the crust of Earth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67069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first…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explore/review the Rock Cycle…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types of rocks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and how they form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where are these rocks? ___________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what is a ‘rock’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__________________________________________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______________________________________________</a:t>
            </a: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what do rocks “do” for us?	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11" descr="54522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"/>
            <a:ext cx="3150706" cy="306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2438400"/>
            <a:ext cx="4713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ny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natural material, hard or soft, 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having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 distinct mineral composition, 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categorized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by how it forms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8551" y="1524000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form the crust of Earth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4624" y="3439180"/>
            <a:ext cx="2672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have the trays out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at the table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shout out characteristics</a:t>
            </a:r>
            <a:endParaRPr lang="en-US" dirty="0">
              <a:solidFill>
                <a:schemeClr val="bg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2544" name="TextBox1" r:id="rId2" imgW="7467480" imgH="1676520"/>
        </mc:Choice>
        <mc:Fallback>
          <p:control name="TextBox1" r:id="rId2" imgW="7467480" imgH="1676520">
            <p:pic>
              <p:nvPicPr>
                <p:cNvPr id="4" name="TextBox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95400" y="4724400"/>
                  <a:ext cx="7467600" cy="16764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7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54522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50" y="0"/>
            <a:ext cx="2906850" cy="283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7670690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first…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explore/review the Rock Cycle…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types of rocks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and how they form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where are these rocks? ___________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what is a ‘rock’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__________________________________________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______________________________________________</a:t>
            </a: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how did these rocks come to be?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how old?  how young?	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438400"/>
            <a:ext cx="4713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ny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natural material, hard or soft, 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having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 distinct mineral composition, 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categorized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by how it forms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8551" y="1524000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form the crust of Earth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3567" name="TextBox1" r:id="rId2" imgW="7467480" imgH="2514600"/>
        </mc:Choice>
        <mc:Fallback>
          <p:control name="TextBox1" r:id="rId2" imgW="7467480" imgH="2514600">
            <p:pic>
              <p:nvPicPr>
                <p:cNvPr id="6" name="TextBox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95400" y="3810000"/>
                  <a:ext cx="7467600" cy="2514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610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5452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2617306" cy="254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83924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first…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explore/review the Rock Cycle…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types of rocks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and how they form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where are these rocks? ___________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what is a ‘rock’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__________________________________________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______________________________________________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___________________________________________</a:t>
            </a: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how did these rocks come to be?</a:t>
            </a: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how old?  how young?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_____________________________________________________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so,…. as we go through this year in Integrated Science, we will be looking at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changes on Earth that happened from early Earth (4 billion years ago) to now…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to help keep these events in perspective, 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construct a to-scale </a:t>
            </a:r>
            <a:r>
              <a:rPr lang="en-US" sz="2000" dirty="0" smtClean="0">
                <a:solidFill>
                  <a:srgbClr val="FFFF00"/>
                </a:solidFill>
                <a:hlinkClick r:id="rId3"/>
              </a:rPr>
              <a:t>timeline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…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438400"/>
            <a:ext cx="4713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ny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natural material, hard or soft, 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having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 distinct mineral composition, 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categorized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by how it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8551" y="1524000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form the crust of Earth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572000"/>
            <a:ext cx="6232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from Earth first began to cool (4 billion 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) to now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494633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first…</a:t>
            </a:r>
          </a:p>
          <a:p>
            <a:r>
              <a:rPr lang="en-US" sz="2000" dirty="0" smtClean="0"/>
              <a:t>explore/review the Rock Cycle…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types of rocks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and how they form</a:t>
            </a:r>
          </a:p>
          <a:p>
            <a:r>
              <a:rPr lang="en-US" sz="2000" dirty="0" smtClean="0"/>
              <a:t>	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where are these rocks? ___________</a:t>
            </a:r>
          </a:p>
          <a:p>
            <a:endParaRPr lang="en-US" sz="2000" dirty="0"/>
          </a:p>
          <a:p>
            <a:r>
              <a:rPr lang="en-US" sz="2000" dirty="0" smtClean="0"/>
              <a:t>	what is a ‘rock’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__________________________________________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______________________________________________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____________________________________</a:t>
            </a:r>
          </a:p>
          <a:p>
            <a:endParaRPr lang="en-US" sz="2000" dirty="0" smtClean="0"/>
          </a:p>
          <a:p>
            <a:r>
              <a:rPr lang="en-US" sz="2000" dirty="0" smtClean="0"/>
              <a:t>		mineral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___________________________________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_________________________________________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_________________________________________</a:t>
            </a:r>
          </a:p>
          <a:p>
            <a:endParaRPr lang="en-US" sz="2000" dirty="0"/>
          </a:p>
          <a:p>
            <a:r>
              <a:rPr lang="en-US" sz="2000" dirty="0" smtClean="0"/>
              <a:t>	three classifications (categories) of rocks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_______________________________________________</a:t>
            </a:r>
            <a:r>
              <a:rPr lang="en-US" sz="2000" dirty="0"/>
              <a:t>	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	how did these rocks come to be? ________________________</a:t>
            </a:r>
          </a:p>
        </p:txBody>
      </p:sp>
      <p:pic>
        <p:nvPicPr>
          <p:cNvPr id="4" name="Picture 11" descr="54522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94" y="0"/>
            <a:ext cx="3150706" cy="306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2438400"/>
            <a:ext cx="4713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ny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natural material, hard or soft, 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having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 distinct mineral composition, 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categorized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by how it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3958609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solid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inorganic (</a:t>
            </a:r>
            <a:r>
              <a:rPr 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not living, or composed of once living matter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 substance of natural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occurrence, </a:t>
            </a: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has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crystalline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structure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464194">
            <a:off x="57412" y="3469687"/>
            <a:ext cx="2667000" cy="1200329"/>
          </a:xfrm>
          <a:prstGeom prst="rect">
            <a:avLst/>
          </a:prstGeom>
          <a:solidFill>
            <a:srgbClr val="F7EEE1">
              <a:alpha val="6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soil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is not a mineral/rock because it is composed of decomposed organic matter.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25902" y="5486400"/>
            <a:ext cx="4365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sedimentary, metamorphic, igneous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8551" y="1524000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form the crust of Earth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6102692"/>
            <a:ext cx="1943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the Rock Cycle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66709" y="6609403"/>
            <a:ext cx="1455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RGB 250 244 230 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5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49463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first…</a:t>
            </a:r>
          </a:p>
          <a:p>
            <a:r>
              <a:rPr lang="en-US" sz="2000" dirty="0" smtClean="0"/>
              <a:t>explore/review the Rock Cycle…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types of rocks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and how they form</a:t>
            </a:r>
          </a:p>
          <a:p>
            <a:r>
              <a:rPr lang="en-US" sz="2000" dirty="0" smtClean="0"/>
              <a:t>	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where are these rocks? ___________</a:t>
            </a:r>
          </a:p>
          <a:p>
            <a:endParaRPr lang="en-US" sz="2000" dirty="0"/>
          </a:p>
          <a:p>
            <a:r>
              <a:rPr lang="en-US" sz="2000" dirty="0" smtClean="0"/>
              <a:t>	three classifications (categories) of rocks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_______________________________________________</a:t>
            </a:r>
            <a:r>
              <a:rPr lang="en-US" sz="2000" dirty="0"/>
              <a:t>	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	how did these rocks come to be? ________________________</a:t>
            </a:r>
          </a:p>
        </p:txBody>
      </p:sp>
      <p:pic>
        <p:nvPicPr>
          <p:cNvPr id="4" name="Picture 11" descr="54522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94" y="0"/>
            <a:ext cx="3150706" cy="306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9200" y="2438400"/>
            <a:ext cx="4365298" cy="363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sedimentary, metamorphic, igneous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8551" y="1524000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form the crust of Earth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7316" y="3042090"/>
            <a:ext cx="1943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the Rock Cycle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4174820"/>
            <a:ext cx="551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first… there had to be rocks to begin the Rock Cycle</a:t>
            </a:r>
          </a:p>
          <a:p>
            <a:r>
              <a:rPr lang="en-US" dirty="0"/>
              <a:t>	</a:t>
            </a:r>
            <a:r>
              <a:rPr lang="en-US" dirty="0" smtClean="0"/>
              <a:t>4.5 </a:t>
            </a:r>
            <a:r>
              <a:rPr lang="en-US" dirty="0" err="1" smtClean="0"/>
              <a:t>bya</a:t>
            </a:r>
            <a:r>
              <a:rPr lang="en-US" dirty="0" smtClean="0"/>
              <a:t> Earth molten (melted) ball ….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4" y="4953000"/>
            <a:ext cx="9109408" cy="1366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0932424">
            <a:off x="172634" y="6394996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million years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343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lipboard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266539"/>
            <a:ext cx="4478560" cy="359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76200" y="3794125"/>
            <a:ext cx="4724400" cy="161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Stage 1: </a:t>
            </a:r>
            <a:r>
              <a:rPr lang="en-US" altLang="en-US" sz="2000" b="1" u="sng" dirty="0">
                <a:solidFill>
                  <a:srgbClr val="000000"/>
                </a:solidFill>
              </a:rPr>
              <a:t>Hadean Eon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	</a:t>
            </a:r>
            <a:r>
              <a:rPr lang="en-US" altLang="en-US" sz="2000" dirty="0">
                <a:solidFill>
                  <a:srgbClr val="000000"/>
                </a:solidFill>
              </a:rPr>
              <a:t>Earth is Forming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	</a:t>
            </a:r>
            <a:r>
              <a:rPr lang="en-US" altLang="en-US" sz="2000" b="1" dirty="0"/>
              <a:t>Ti</a:t>
            </a:r>
            <a:r>
              <a:rPr lang="en-US" altLang="en-US" sz="2000" b="1" dirty="0">
                <a:solidFill>
                  <a:srgbClr val="000000"/>
                </a:solidFill>
              </a:rPr>
              <a:t>me Period</a:t>
            </a:r>
            <a:r>
              <a:rPr lang="en-US" altLang="en-US" sz="2000" dirty="0">
                <a:solidFill>
                  <a:srgbClr val="000000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4,600-4,000 million years ago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57200" y="163513"/>
            <a:ext cx="814197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The Earth formed out of the sea of dust and gases swirling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      around the forming Sun….. 4.6 billion years </a:t>
            </a:r>
            <a:r>
              <a:rPr lang="en-US" altLang="en-US" sz="2000" dirty="0" smtClean="0"/>
              <a:t>ago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    </a:t>
            </a:r>
            <a:r>
              <a:rPr lang="en-US" altLang="en-US" sz="2000" b="1" u="sng" dirty="0" err="1"/>
              <a:t>Precambriam</a:t>
            </a:r>
            <a:r>
              <a:rPr lang="en-US" altLang="en-US" sz="2000" b="1" u="sng" dirty="0"/>
              <a:t> </a:t>
            </a:r>
            <a:r>
              <a:rPr lang="en-US" altLang="en-US" sz="2000" b="1" u="sng" dirty="0" err="1"/>
              <a:t>SuperEon</a:t>
            </a:r>
            <a:endParaRPr lang="en-US" altLang="en-US" sz="2000" b="1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          from 4.6 billion (4600 million) years ago to 545 million years </a:t>
            </a:r>
            <a:r>
              <a:rPr lang="en-US" altLang="en-US" sz="2000" dirty="0" smtClean="0"/>
              <a:t>ago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Earth begins… to early life </a:t>
            </a:r>
            <a:endParaRPr lang="en-US" altLang="en-US" sz="2000" dirty="0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4507315" y="2917689"/>
            <a:ext cx="919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hlinkClick r:id="rId3"/>
              </a:rPr>
              <a:t>Hades</a:t>
            </a:r>
            <a:endParaRPr lang="en-US" altLang="en-US" sz="2000" dirty="0"/>
          </a:p>
        </p:txBody>
      </p:sp>
      <p:sp>
        <p:nvSpPr>
          <p:cNvPr id="2" name="TextBox 1"/>
          <p:cNvSpPr txBox="1"/>
          <p:nvPr/>
        </p:nvSpPr>
        <p:spPr>
          <a:xfrm rot="20700000">
            <a:off x="4386972" y="812543"/>
            <a:ext cx="3727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where’d that “dust” come from?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700000">
            <a:off x="5137033" y="908402"/>
            <a:ext cx="4240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other Suns (stars)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that “supernova” and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spit their “guts” across the universe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3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6719</TotalTime>
  <Words>521</Words>
  <Application>Microsoft Office PowerPoint</Application>
  <PresentationFormat>On-screen Show (4:3)</PresentationFormat>
  <Paragraphs>294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- 45</vt:lpstr>
      <vt:lpstr>Comic Sans MS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tonic</dc:creator>
  <cp:lastModifiedBy>toni</cp:lastModifiedBy>
  <cp:revision>68</cp:revision>
  <cp:lastPrinted>2019-09-04T16:31:05Z</cp:lastPrinted>
  <dcterms:created xsi:type="dcterms:W3CDTF">2014-08-27T16:07:15Z</dcterms:created>
  <dcterms:modified xsi:type="dcterms:W3CDTF">2019-09-05T11:46:46Z</dcterms:modified>
</cp:coreProperties>
</file>