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76" r:id="rId14"/>
    <p:sldId id="274" r:id="rId15"/>
    <p:sldId id="268" r:id="rId16"/>
    <p:sldId id="269" r:id="rId17"/>
    <p:sldId id="270" r:id="rId18"/>
    <p:sldId id="271" r:id="rId19"/>
    <p:sldId id="272" r:id="rId20"/>
    <p:sldId id="277" r:id="rId2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FF"/>
    <a:srgbClr val="00CC00"/>
    <a:srgbClr val="CC6600"/>
    <a:srgbClr val="EAEAEA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1" autoAdjust="0"/>
    <p:restoredTop sz="94660"/>
  </p:normalViewPr>
  <p:slideViewPr>
    <p:cSldViewPr>
      <p:cViewPr varScale="1">
        <p:scale>
          <a:sx n="70" d="100"/>
          <a:sy n="70" d="100"/>
        </p:scale>
        <p:origin x="3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E792DD51-33DC-4950-900F-F8E89D0323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A934FF1F-7A74-4335-967F-5F8ADAB9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FDE7B-2F4E-4BA2-A39F-64BD4209C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3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DF46-963B-4830-95F4-1DA19443C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3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65163-FAB9-41C1-88CA-3FE99ED3C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4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A0386-311F-4302-B091-7E8E17DAD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8BA7A-9E53-4F54-B446-7C5EED86E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94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5EDA5-D495-425A-9A37-4204ED051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0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2A979-52A2-43D0-BF06-53342129B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0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44514-3028-41C5-9EC5-2D58AAD00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55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7A0BA-843C-4C33-8855-2A0A37A27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10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C138A-A906-4EC6-9115-F249D9FBB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08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E2DB-C350-4A9A-B0AD-2D3EB171A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11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C07470-10D8-407C-8227-58AE4C7913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hyperlink" Target="http://ga2.er.usgs.gov/edu/activity-water-content.cfm" TargetMode="External"/><Relationship Id="rId4" Type="http://schemas.openxmlformats.org/officeDocument/2006/relationships/hyperlink" Target="http://www.motherjones.com/environment/2014/02/wheres-californias-water-go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" y="127000"/>
            <a:ext cx="888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Hydrosphere 9  </a:t>
            </a:r>
            <a:r>
              <a:rPr lang="en-US" altLang="en-US" sz="2000" b="1" u="sng"/>
              <a:t>THE WATER CYCLE</a:t>
            </a:r>
            <a:r>
              <a:rPr lang="en-US" altLang="en-US" sz="2000"/>
              <a:t>			Date ____________</a:t>
            </a:r>
            <a:endParaRPr lang="en-US" altLang="en-US" sz="2000" b="1" u="sng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742890"/>
            <a:ext cx="9080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  <a:latin typeface="Arial - 36"/>
              </a:rPr>
              <a:t>Firstly: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definitions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for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solid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, liquid, and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gas (</a:t>
            </a:r>
            <a:r>
              <a:rPr lang="en-US" altLang="en-US" sz="2000" i="1" dirty="0" smtClean="0">
                <a:solidFill>
                  <a:srgbClr val="000000"/>
                </a:solidFill>
                <a:latin typeface="Arial - 36"/>
              </a:rPr>
              <a:t>states of matter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)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1295400"/>
            <a:ext cx="9296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solidFill>
                  <a:srgbClr val="000000"/>
                </a:solidFill>
              </a:rPr>
              <a:t>Solid</a:t>
            </a:r>
            <a:r>
              <a:rPr lang="en-US" altLang="en-US" sz="20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volume: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definite,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shape: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definite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individual 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particles 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touch one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another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are 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rigidly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stuck to each other</a:t>
            </a:r>
          </a:p>
          <a:p>
            <a:endParaRPr lang="en-US" altLang="en-US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altLang="en-US" sz="2000" b="1" u="sng" dirty="0" smtClean="0">
                <a:solidFill>
                  <a:srgbClr val="000000"/>
                </a:solidFill>
              </a:rPr>
              <a:t>Liquid</a:t>
            </a:r>
            <a:r>
              <a:rPr lang="en-US" altLang="en-US" sz="2000" b="1" dirty="0">
                <a:solidFill>
                  <a:srgbClr val="000000"/>
                </a:solidFill>
              </a:rPr>
              <a:t>: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volume: 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definite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shape: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not definite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000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take the shape of the container</a:t>
            </a:r>
            <a:endParaRPr lang="en-US" altLang="en-US" sz="2000" b="1" i="1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individual particles 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move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around one another – but stay stuck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     (like a square dance)</a:t>
            </a:r>
          </a:p>
          <a:p>
            <a:endParaRPr lang="en-US" altLang="en-US" sz="2000" b="1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altLang="en-US" sz="2000" b="1" u="sng" dirty="0">
                <a:solidFill>
                  <a:srgbClr val="000000"/>
                </a:solidFill>
              </a:rPr>
              <a:t>Gas</a:t>
            </a:r>
            <a:r>
              <a:rPr lang="en-US" altLang="en-US" sz="20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volume: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not definite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,  shape: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not definite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000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fill </a:t>
            </a:r>
            <a:r>
              <a:rPr lang="en-US" altLang="en-US" sz="20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the container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individual particles </a:t>
            </a:r>
            <a:r>
              <a:rPr lang="en-US" altLang="en-US" sz="2000" b="1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move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 around one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another / are 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NOT stuck to each other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       … 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FREE!</a:t>
            </a:r>
            <a:endParaRPr lang="en-US" altLang="en-US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US" altLang="en-US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altLang="en-US" sz="2000" b="1" u="sng" dirty="0" smtClean="0">
                <a:solidFill>
                  <a:srgbClr val="000000"/>
                </a:solidFill>
              </a:rPr>
              <a:t>Plasma</a:t>
            </a:r>
            <a:r>
              <a:rPr lang="en-US" altLang="en-US" sz="20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“super” hot… so hot that particles collide hard enough to bust electrons off… producing ions – electrically conductive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(hot – 1000’s 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C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) sea of charged particles..  like the stars, and lightning…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0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541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 dirty="0">
                <a:solidFill>
                  <a:srgbClr val="000000"/>
                </a:solidFill>
              </a:rPr>
              <a:t>Channel Runoff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water that flows over the surface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	of land 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that is </a:t>
            </a:r>
            <a:r>
              <a:rPr lang="en-US" altLang="en-US" sz="2000" b="1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within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 a stream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river, or channel of some type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533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 dirty="0">
                <a:solidFill>
                  <a:srgbClr val="000000"/>
                </a:solidFill>
              </a:rPr>
              <a:t>Surface Runoff</a:t>
            </a:r>
            <a:r>
              <a:rPr lang="en-US" altLang="en-US" sz="2000" dirty="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water that flows over the surface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	of land 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that </a:t>
            </a:r>
            <a:r>
              <a:rPr lang="en-US" altLang="en-US" sz="2000" b="1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is not within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 stream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      </a:t>
            </a:r>
            <a:r>
              <a:rPr lang="en-US" altLang="en-US" sz="2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river, or channel of </a:t>
            </a:r>
            <a:r>
              <a:rPr lang="en-US" altLang="en-US" sz="2000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some type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6781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As </a:t>
            </a:r>
            <a:r>
              <a:rPr lang="en-US" altLang="en-US" sz="2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the water flows</a:t>
            </a:r>
            <a:r>
              <a:rPr lang="en-US" alt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water may </a:t>
            </a:r>
            <a:endParaRPr lang="en-US" altLang="en-US" sz="20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en-US" alt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0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seep </a:t>
            </a:r>
            <a:r>
              <a:rPr lang="en-US" altLang="en-US" sz="20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into the ground</a:t>
            </a:r>
            <a:r>
              <a:rPr lang="en-US" alt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n-US" altLang="en-US" sz="2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 </a:t>
            </a:r>
            <a:r>
              <a:rPr lang="en-US" altLang="en-US" sz="20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evaporate </a:t>
            </a:r>
            <a:r>
              <a:rPr lang="en-US" altLang="en-US" sz="20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into the air</a:t>
            </a:r>
            <a:r>
              <a:rPr lang="en-US" alt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n-US" altLang="en-US" sz="2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 </a:t>
            </a:r>
            <a:r>
              <a:rPr lang="en-US" altLang="en-US" sz="20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become </a:t>
            </a:r>
            <a:r>
              <a:rPr lang="en-US" altLang="en-US" sz="20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stored in lakes or reservoirs</a:t>
            </a:r>
            <a:r>
              <a:rPr lang="en-US" alt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n-US" altLang="en-US" sz="2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 or </a:t>
            </a:r>
            <a:r>
              <a:rPr lang="en-US" altLang="en-US" sz="2000" dirty="0">
                <a:solidFill>
                  <a:srgbClr val="FF0066"/>
                </a:solidFill>
                <a:latin typeface="Comic Sans MS" panose="030F0702030302020204" pitchFamily="66" charset="0"/>
              </a:rPr>
              <a:t>be </a:t>
            </a:r>
            <a:r>
              <a:rPr lang="en-US" altLang="en-US" sz="20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extracted for agricultural or other human uses</a:t>
            </a:r>
          </a:p>
        </p:txBody>
      </p:sp>
      <p:pic>
        <p:nvPicPr>
          <p:cNvPr id="11271" name="Picture 7" descr="NBK-395-3d35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4417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 descr="NBK-395-3e9c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895600"/>
            <a:ext cx="3302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>
                <a:solidFill>
                  <a:srgbClr val="000000"/>
                </a:solidFill>
              </a:rPr>
              <a:t>Infiltration</a:t>
            </a:r>
            <a:r>
              <a:rPr lang="en-US" altLang="en-US" sz="2000">
                <a:solidFill>
                  <a:srgbClr val="000000"/>
                </a:solidFill>
              </a:rPr>
              <a:t>: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	</a:t>
            </a: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the flow of water from the ground surface into the ground.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5241925"/>
            <a:ext cx="899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>
                <a:solidFill>
                  <a:srgbClr val="000000"/>
                </a:solidFill>
              </a:rPr>
              <a:t>Percolation</a:t>
            </a:r>
            <a:r>
              <a:rPr lang="en-US" altLang="en-US" sz="200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	water flowing horizontally through the soil and rocks under the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	influence of gravity</a:t>
            </a:r>
          </a:p>
        </p:txBody>
      </p:sp>
      <p:pic>
        <p:nvPicPr>
          <p:cNvPr id="12295" name="Picture 7" descr="NBK-395-42b8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244600"/>
            <a:ext cx="55403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NBK-395-4335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6875"/>
            <a:ext cx="88392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746125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>
                <a:solidFill>
                  <a:srgbClr val="000000"/>
                </a:solidFill>
              </a:rPr>
              <a:t>Plant Uptake</a:t>
            </a:r>
            <a:r>
              <a:rPr lang="en-US" altLang="en-US" sz="2000">
                <a:solidFill>
                  <a:srgbClr val="000000"/>
                </a:solidFill>
              </a:rPr>
              <a:t>: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	</a:t>
            </a: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water that is removed from the soil/ rock by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BK-395-481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2942" r="757" b="2942"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BK-395-481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2942" r="757" b="2942"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076" y="3657600"/>
            <a:ext cx="1390124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514600"/>
            <a:ext cx="1556836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891" y="1066800"/>
            <a:ext cx="1595309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0004" y="2819400"/>
            <a:ext cx="1428596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2291" y="533400"/>
            <a:ext cx="1595309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01164" y="1600200"/>
            <a:ext cx="1556836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1647125"/>
            <a:ext cx="1428596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02764" y="2286000"/>
            <a:ext cx="1236236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2819400"/>
            <a:ext cx="1351652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sublimation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25352" y="2776477"/>
            <a:ext cx="1591141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surface runoff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505200"/>
            <a:ext cx="1454244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47458" y="4292221"/>
            <a:ext cx="1642437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channel runoff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30290" y="4105996"/>
            <a:ext cx="1390124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9059" y="4486006"/>
            <a:ext cx="1642437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channel runoff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5006" y="5459840"/>
            <a:ext cx="1172116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76816" y="6195535"/>
            <a:ext cx="1172116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16104" y="5886470"/>
            <a:ext cx="1441420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plant uptake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6255802"/>
            <a:ext cx="1313180" cy="369332"/>
          </a:xfrm>
          <a:prstGeom prst="rect">
            <a:avLst/>
          </a:prstGeom>
          <a:solidFill>
            <a:srgbClr val="FFFFFF">
              <a:alpha val="5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percolation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25352" y="233745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18.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14673" y="257615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33551" y="11246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71659" y="286676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462186" y="59495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60963" y="165733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9059" y="168574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7.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700249" y="284607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428691" y="45267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9.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223976" y="41703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10.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341928" y="5490617"/>
            <a:ext cx="419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11.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839164" y="614067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12.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655725" y="591724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13.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927836" y="354295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14.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89882" y="631735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537796" y="432143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05378" y="286757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52400"/>
            <a:ext cx="929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EAEAEA"/>
                </a:solidFill>
              </a:rPr>
              <a:t>What is the ultimate source of energy that drives this system?</a:t>
            </a:r>
          </a:p>
        </p:txBody>
      </p:sp>
      <p:pic>
        <p:nvPicPr>
          <p:cNvPr id="14342" name="Picture 6" descr="706436main_20121114-304-193Blend_M6-orig_f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71500"/>
            <a:ext cx="62865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42900" y="304800"/>
            <a:ext cx="84201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>
                <a:solidFill>
                  <a:srgbClr val="000000"/>
                </a:solidFill>
              </a:rPr>
              <a:t>Human Uses for Water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</a:p>
          <a:p>
            <a:endParaRPr lang="en-US" altLang="en-US" sz="2000" b="1" dirty="0">
              <a:solidFill>
                <a:srgbClr val="000000"/>
              </a:solidFill>
            </a:endParaRPr>
          </a:p>
          <a:p>
            <a:r>
              <a:rPr lang="en-US" altLang="en-US" sz="2000" b="1" dirty="0">
                <a:solidFill>
                  <a:srgbClr val="000000"/>
                </a:solidFill>
              </a:rPr>
              <a:t>Think about the ways you use water in your </a:t>
            </a:r>
            <a:r>
              <a:rPr lang="en-US" altLang="en-US" sz="2000" dirty="0">
                <a:solidFill>
                  <a:srgbClr val="000000"/>
                </a:solidFill>
              </a:rPr>
              <a:t>everyday life.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Think about ways your households use water.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	Create a list of </a:t>
            </a:r>
            <a:r>
              <a:rPr lang="en-US" altLang="en-US" sz="2000" b="1" u="sng" dirty="0">
                <a:solidFill>
                  <a:srgbClr val="000000"/>
                </a:solidFill>
              </a:rPr>
              <a:t>direct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uses </a:t>
            </a:r>
            <a:r>
              <a:rPr lang="en-US" altLang="en-US" sz="2000" dirty="0">
                <a:solidFill>
                  <a:srgbClr val="000000"/>
                </a:solidFill>
              </a:rPr>
              <a:t>of </a:t>
            </a:r>
            <a:r>
              <a:rPr lang="en-US" altLang="en-US" sz="2000" dirty="0" smtClean="0">
                <a:solidFill>
                  <a:srgbClr val="000000"/>
                </a:solidFill>
              </a:rPr>
              <a:t>water (by humans).</a:t>
            </a:r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 smtClean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CC00CC"/>
                </a:solidFill>
              </a:rPr>
              <a:t>	</a:t>
            </a:r>
            <a:r>
              <a:rPr lang="en-US" sz="2000" b="1" u="sng" dirty="0" smtClean="0">
                <a:solidFill>
                  <a:srgbClr val="CC00CC"/>
                </a:solidFill>
              </a:rPr>
              <a:t>direct</a:t>
            </a:r>
            <a:r>
              <a:rPr lang="en-US" sz="2000" dirty="0" smtClean="0">
                <a:solidFill>
                  <a:srgbClr val="CC00CC"/>
                </a:solidFill>
              </a:rPr>
              <a:t> water use is when you turn on a tap </a:t>
            </a:r>
          </a:p>
          <a:p>
            <a:r>
              <a:rPr lang="en-US" sz="2000" dirty="0">
                <a:solidFill>
                  <a:srgbClr val="CC00CC"/>
                </a:solidFill>
              </a:rPr>
              <a:t>	</a:t>
            </a:r>
            <a:r>
              <a:rPr lang="en-US" sz="2000" dirty="0" smtClean="0">
                <a:solidFill>
                  <a:srgbClr val="CC00CC"/>
                </a:solidFill>
              </a:rPr>
              <a:t>[or some other source…] and water comes out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28700" y="3505200"/>
            <a:ext cx="78105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We also use water </a:t>
            </a:r>
            <a:r>
              <a:rPr lang="en-US" altLang="en-US" sz="2000" b="1" u="sng" dirty="0">
                <a:solidFill>
                  <a:srgbClr val="000000"/>
                </a:solidFill>
              </a:rPr>
              <a:t>indirectly</a:t>
            </a:r>
            <a:r>
              <a:rPr lang="en-US" altLang="en-US" sz="2000" dirty="0">
                <a:solidFill>
                  <a:srgbClr val="000000"/>
                </a:solidFill>
              </a:rPr>
              <a:t>.  How are some ways we do this?</a:t>
            </a:r>
          </a:p>
          <a:p>
            <a:r>
              <a:rPr lang="en-US" altLang="en-US" sz="2000" i="1" dirty="0">
                <a:solidFill>
                  <a:srgbClr val="000000"/>
                </a:solidFill>
              </a:rPr>
              <a:t>	Example: A cow drinks water, and you may eat beef.  </a:t>
            </a:r>
          </a:p>
          <a:p>
            <a:r>
              <a:rPr lang="en-US" altLang="en-US" sz="2000" i="1" dirty="0">
                <a:solidFill>
                  <a:srgbClr val="000000"/>
                </a:solidFill>
              </a:rPr>
              <a:t>	You have indirectly used water by eating the beef.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endParaRPr lang="en-US" altLang="en-US" sz="2000" b="1" dirty="0" smtClean="0">
              <a:solidFill>
                <a:srgbClr val="000000"/>
              </a:solidFill>
            </a:endParaRPr>
          </a:p>
          <a:p>
            <a:endParaRPr lang="en-US" altLang="en-US" sz="2000" b="1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CC00CC"/>
                </a:solidFill>
              </a:rPr>
              <a:t>i</a:t>
            </a:r>
            <a:r>
              <a:rPr lang="en-US" sz="2000" b="1" u="sng" dirty="0" smtClean="0">
                <a:solidFill>
                  <a:srgbClr val="CC00CC"/>
                </a:solidFill>
              </a:rPr>
              <a:t>ndirect</a:t>
            </a:r>
            <a:r>
              <a:rPr lang="en-US" sz="2000" dirty="0" smtClean="0">
                <a:solidFill>
                  <a:srgbClr val="CC00CC"/>
                </a:solidFill>
              </a:rPr>
              <a:t> water use is when you use a product or service that required water to be used for its production, or water use that you aren't readily aware of</a:t>
            </a:r>
            <a:endParaRPr lang="en-US" altLang="en-US" sz="20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42900" y="304800"/>
            <a:ext cx="84201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>
                <a:solidFill>
                  <a:srgbClr val="000000"/>
                </a:solidFill>
              </a:rPr>
              <a:t>Human Uses for Water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</a:p>
          <a:p>
            <a:endParaRPr lang="en-US" altLang="en-US" sz="2000" b="1" dirty="0">
              <a:solidFill>
                <a:srgbClr val="000000"/>
              </a:solidFill>
            </a:endParaRPr>
          </a:p>
          <a:p>
            <a:r>
              <a:rPr lang="en-US" altLang="en-US" sz="2000" b="1" dirty="0">
                <a:solidFill>
                  <a:srgbClr val="000000"/>
                </a:solidFill>
              </a:rPr>
              <a:t>Think about the ways you use water in your </a:t>
            </a:r>
            <a:r>
              <a:rPr lang="en-US" altLang="en-US" sz="2000" dirty="0">
                <a:solidFill>
                  <a:srgbClr val="000000"/>
                </a:solidFill>
              </a:rPr>
              <a:t>everyday life.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Think about ways your households use water.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	Create a list of </a:t>
            </a:r>
            <a:r>
              <a:rPr lang="en-US" altLang="en-US" sz="2000" b="1" u="sng" dirty="0">
                <a:solidFill>
                  <a:srgbClr val="000000"/>
                </a:solidFill>
              </a:rPr>
              <a:t>direct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uses </a:t>
            </a:r>
            <a:r>
              <a:rPr lang="en-US" altLang="en-US" sz="2000" dirty="0">
                <a:solidFill>
                  <a:srgbClr val="000000"/>
                </a:solidFill>
              </a:rPr>
              <a:t>of water.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415" name="TextBox1" r:id="rId2" imgW="8077320" imgH="4495680"/>
        </mc:Choice>
        <mc:Fallback>
          <p:control name="TextBox1" r:id="rId2" imgW="8077320" imgH="4495680">
            <p:pic>
              <p:nvPicPr>
                <p:cNvPr id="16388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33400" y="1981200"/>
                  <a:ext cx="8077200" cy="4495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42900" y="304800"/>
            <a:ext cx="8420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>
                <a:solidFill>
                  <a:srgbClr val="000000"/>
                </a:solidFill>
              </a:rPr>
              <a:t>Human Uses for Water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</a:p>
          <a:p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28700" y="914400"/>
            <a:ext cx="7810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We also use water </a:t>
            </a:r>
            <a:r>
              <a:rPr lang="en-US" altLang="en-US" sz="2000" b="1" u="sng">
                <a:solidFill>
                  <a:srgbClr val="000000"/>
                </a:solidFill>
              </a:rPr>
              <a:t>indirectly</a:t>
            </a:r>
            <a:r>
              <a:rPr lang="en-US" altLang="en-US" sz="2000">
                <a:solidFill>
                  <a:srgbClr val="000000"/>
                </a:solidFill>
              </a:rPr>
              <a:t>.  How are some ways we do this?</a:t>
            </a:r>
          </a:p>
          <a:p>
            <a:r>
              <a:rPr lang="en-US" altLang="en-US" sz="2000" i="1">
                <a:solidFill>
                  <a:srgbClr val="000000"/>
                </a:solidFill>
              </a:rPr>
              <a:t>	Example: A cow drinks water, and you may eat beef.  </a:t>
            </a:r>
          </a:p>
          <a:p>
            <a:r>
              <a:rPr lang="en-US" altLang="en-US" sz="2000" i="1">
                <a:solidFill>
                  <a:srgbClr val="000000"/>
                </a:solidFill>
              </a:rPr>
              <a:t>	You have indirectly used water by eating the beef.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</a:p>
          <a:p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15200" y="22860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hlinkClick r:id="rId4"/>
              </a:rPr>
              <a:t>link 1</a:t>
            </a:r>
            <a:endParaRPr lang="en-US" altLang="en-US"/>
          </a:p>
          <a:p>
            <a:r>
              <a:rPr lang="en-US" altLang="en-US">
                <a:hlinkClick r:id="rId5"/>
              </a:rPr>
              <a:t>link 2</a:t>
            </a:r>
            <a:endParaRPr lang="en-US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40" name="TextBox1" r:id="rId2" imgW="8077320" imgH="4495680"/>
        </mc:Choice>
        <mc:Fallback>
          <p:control name="TextBox1" r:id="rId2" imgW="8077320" imgH="4495680">
            <p:pic>
              <p:nvPicPr>
                <p:cNvPr id="1741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33400" y="1981200"/>
                  <a:ext cx="8077200" cy="4495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09800" y="76200"/>
            <a:ext cx="471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>
                <a:solidFill>
                  <a:srgbClr val="000000"/>
                </a:solidFill>
              </a:rPr>
              <a:t>Where is the World’s Water Stored?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16324"/>
              </p:ext>
            </p:extLst>
          </p:nvPr>
        </p:nvGraphicFramePr>
        <p:xfrm>
          <a:off x="1517650" y="914400"/>
          <a:ext cx="609600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92470"/>
              </p:ext>
            </p:extLst>
          </p:nvPr>
        </p:nvGraphicFramePr>
        <p:xfrm>
          <a:off x="762000" y="3119120"/>
          <a:ext cx="7848600" cy="265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  <a:latin typeface="Comic Sans MS" panose="030F0702030302020204" pitchFamily="66" charset="0"/>
                        </a:rPr>
                        <a:t>glaciers</a:t>
                      </a:r>
                    </a:p>
                    <a:p>
                      <a:endParaRPr lang="en-US" dirty="0" smtClean="0">
                        <a:solidFill>
                          <a:srgbClr val="CC00CC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  <a:latin typeface="Comic Sans MS" panose="030F0702030302020204" pitchFamily="66" charset="0"/>
                        </a:rPr>
                        <a:t>ice</a:t>
                      </a:r>
                      <a:r>
                        <a:rPr lang="en-US" baseline="0" dirty="0" smtClean="0">
                          <a:solidFill>
                            <a:srgbClr val="CC00CC"/>
                          </a:solidFill>
                          <a:latin typeface="Comic Sans MS" panose="030F0702030302020204" pitchFamily="66" charset="0"/>
                        </a:rPr>
                        <a:t> caps</a:t>
                      </a:r>
                      <a:endParaRPr lang="en-US" dirty="0" smtClean="0">
                        <a:solidFill>
                          <a:srgbClr val="CC00CC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  <a:latin typeface="Comic Sans MS" panose="030F0702030302020204" pitchFamily="66" charset="0"/>
                        </a:rPr>
                        <a:t>oceans</a:t>
                      </a:r>
                    </a:p>
                    <a:p>
                      <a:endParaRPr lang="en-US" dirty="0" smtClean="0">
                        <a:solidFill>
                          <a:srgbClr val="CC00CC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  <a:latin typeface="Comic Sans MS" panose="030F0702030302020204" pitchFamily="66" charset="0"/>
                        </a:rPr>
                        <a:t>groundwater</a:t>
                      </a:r>
                    </a:p>
                    <a:p>
                      <a:endParaRPr lang="en-US" dirty="0" smtClean="0">
                        <a:solidFill>
                          <a:srgbClr val="CC00CC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  <a:latin typeface="Comic Sans MS" panose="030F0702030302020204" pitchFamily="66" charset="0"/>
                        </a:rPr>
                        <a:t>lakes</a:t>
                      </a:r>
                    </a:p>
                    <a:p>
                      <a:endParaRPr lang="en-US" dirty="0" smtClean="0">
                        <a:solidFill>
                          <a:srgbClr val="CC00CC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  <a:latin typeface="Comic Sans MS" panose="030F0702030302020204" pitchFamily="66" charset="0"/>
                        </a:rPr>
                        <a:t>rivers</a:t>
                      </a:r>
                    </a:p>
                    <a:p>
                      <a:endParaRPr lang="en-US" dirty="0">
                        <a:solidFill>
                          <a:srgbClr val="CC00CC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  <a:latin typeface="Comic Sans MS" panose="030F0702030302020204" pitchFamily="66" charset="0"/>
                        </a:rPr>
                        <a:t>atmosphere</a:t>
                      </a:r>
                      <a:endParaRPr lang="en-US" dirty="0">
                        <a:solidFill>
                          <a:srgbClr val="CC00CC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1634" y="37338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2.11%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679" y="35052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97.2%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279" y="405026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0.62%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615" y="459929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0.009%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507" y="513867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0.0001%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350819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0.001%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creen Shot 2013-09-17 a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647700"/>
            <a:ext cx="79883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09800" y="76200"/>
            <a:ext cx="471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>
                <a:solidFill>
                  <a:srgbClr val="000000"/>
                </a:solidFill>
              </a:rPr>
              <a:t>Where is the World’s Water Stored?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609600"/>
            <a:ext cx="4114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 smtClean="0"/>
              <a:t>Glaciers and Ice</a:t>
            </a:r>
            <a:r>
              <a:rPr lang="en-US" altLang="en-US" sz="2000" dirty="0" smtClean="0">
                <a:solidFill>
                  <a:schemeClr val="accent2"/>
                </a:solidFill>
              </a:rPr>
              <a:t> – 2.11% </a:t>
            </a:r>
          </a:p>
          <a:p>
            <a:endParaRPr lang="en-US" altLang="en-US" sz="2000" dirty="0" smtClean="0">
              <a:solidFill>
                <a:schemeClr val="accent2"/>
              </a:solidFill>
            </a:endParaRPr>
          </a:p>
          <a:p>
            <a:r>
              <a:rPr lang="en-US" altLang="en-US" sz="2000" dirty="0" smtClean="0"/>
              <a:t>Groundwater</a:t>
            </a:r>
            <a:r>
              <a:rPr lang="en-US" altLang="en-US" sz="2000" dirty="0" smtClean="0">
                <a:solidFill>
                  <a:schemeClr val="accent2"/>
                </a:solidFill>
              </a:rPr>
              <a:t>  </a:t>
            </a:r>
            <a:r>
              <a:rPr lang="en-US" altLang="en-US" sz="2000" dirty="0">
                <a:solidFill>
                  <a:schemeClr val="accent2"/>
                </a:solidFill>
              </a:rPr>
              <a:t>- 0.62%</a:t>
            </a: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/>
              <a:t>Lakes</a:t>
            </a:r>
            <a:r>
              <a:rPr lang="en-US" altLang="en-US" sz="2000" dirty="0">
                <a:solidFill>
                  <a:schemeClr val="accent2"/>
                </a:solidFill>
              </a:rPr>
              <a:t> – 0.009% </a:t>
            </a: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 smtClean="0"/>
              <a:t>River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</a:rPr>
              <a:t>– 0.0001% 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Oceans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</a:rPr>
              <a:t>- 97.2</a:t>
            </a:r>
            <a:r>
              <a:rPr lang="en-US" altLang="en-US" sz="2000" dirty="0" smtClean="0">
                <a:solidFill>
                  <a:schemeClr val="accent2"/>
                </a:solidFill>
              </a:rPr>
              <a:t>%</a:t>
            </a:r>
            <a:r>
              <a:rPr lang="en-US" altLang="en-US" sz="2000" dirty="0">
                <a:solidFill>
                  <a:schemeClr val="accent2"/>
                </a:solidFill>
              </a:rPr>
              <a:t> 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/>
              <a:t>Atmospheric</a:t>
            </a:r>
            <a:r>
              <a:rPr lang="en-US" altLang="en-US" sz="2000" dirty="0">
                <a:solidFill>
                  <a:schemeClr val="accent2"/>
                </a:solidFill>
              </a:rPr>
              <a:t> – 0.001% 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35200" y="4175125"/>
            <a:ext cx="462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How much water is there on Earth?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47800" y="5594350"/>
            <a:ext cx="6248400" cy="1187450"/>
          </a:xfrm>
          <a:prstGeom prst="rect">
            <a:avLst/>
          </a:prstGeom>
          <a:solidFill>
            <a:srgbClr val="00CC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66"/>
                </a:solidFill>
              </a:rPr>
              <a:t>330,000,000,000,000,000,000,000 Gallons</a:t>
            </a:r>
          </a:p>
          <a:p>
            <a:pPr algn="ctr"/>
            <a:r>
              <a:rPr lang="en-US" altLang="en-US" sz="2400" dirty="0">
                <a:solidFill>
                  <a:srgbClr val="FF0066"/>
                </a:solidFill>
              </a:rPr>
              <a:t>333 quintillion</a:t>
            </a:r>
          </a:p>
          <a:p>
            <a:pPr algn="ctr"/>
            <a:r>
              <a:rPr lang="en-US" altLang="en-US" sz="2400" dirty="0">
                <a:solidFill>
                  <a:srgbClr val="FF0066"/>
                </a:solidFill>
              </a:rPr>
              <a:t> 330 million trillion</a:t>
            </a:r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>
            <a:off x="3657600" y="1219200"/>
            <a:ext cx="533400" cy="1508125"/>
          </a:xfrm>
          <a:prstGeom prst="rightBrace">
            <a:avLst>
              <a:gd name="adj1" fmla="val 30952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48200" y="17526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fresh water – liquid…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229100" y="602646"/>
            <a:ext cx="258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fresh water - solid…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300906" y="3048000"/>
            <a:ext cx="2491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salt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water – liquid…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138012" y="3608696"/>
            <a:ext cx="25298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fresh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water –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gas… 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28" name="TextBox1" r:id="rId2" imgW="8077320" imgH="1000080"/>
        </mc:Choice>
        <mc:Fallback>
          <p:control name="TextBox1" r:id="rId2" imgW="8077320" imgH="1000080">
            <p:pic>
              <p:nvPicPr>
                <p:cNvPr id="18446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33400" y="4495799"/>
                  <a:ext cx="8077200" cy="100078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801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8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8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84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84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 animBg="1"/>
      <p:bldP spid="18440" grpId="0" animBg="1"/>
      <p:bldP spid="18441" grpId="0"/>
      <p:bldP spid="18442" grpId="0"/>
      <p:bldP spid="1844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reen Shot 2014-11-16 a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6050"/>
            <a:ext cx="8305800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724400" y="3124200"/>
            <a:ext cx="3151188" cy="131127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phase: _______________</a:t>
            </a:r>
          </a:p>
          <a:p>
            <a:r>
              <a:rPr lang="en-US" altLang="en-US" sz="2000"/>
              <a:t>_____________________</a:t>
            </a:r>
          </a:p>
          <a:p>
            <a:r>
              <a:rPr lang="en-US" altLang="en-US" sz="2000"/>
              <a:t>_____________________</a:t>
            </a:r>
          </a:p>
          <a:p>
            <a:r>
              <a:rPr lang="en-US" altLang="en-US" sz="2000"/>
              <a:t>_____________________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54575" y="3124200"/>
            <a:ext cx="4289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    a region of material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that is chemically uniform,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physically distinct,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and (often) mechanically separable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320800" y="1066800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SOLID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629400" y="1143000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LIQUID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159250" y="51816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GAS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6603" y="4495800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example: </a:t>
            </a:r>
            <a:r>
              <a:rPr lang="en-US" sz="2000" u="sng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the state</a:t>
            </a:r>
            <a:endParaRPr lang="en-US" sz="2000" u="sng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08509">
            <a:off x="3657600" y="2394733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state</a:t>
            </a:r>
            <a:endParaRPr lang="en-US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3" grpId="1"/>
      <p:bldP spid="4104" grpId="0"/>
      <p:bldP spid="4105" grpId="0"/>
      <p:bldP spid="4106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BK-395-481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2942" r="757" b="2942"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885666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 dirty="0">
                <a:solidFill>
                  <a:srgbClr val="000000"/>
                </a:solidFill>
              </a:rPr>
              <a:t>Evaporation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the transformation from liquid to gas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	can occur for the liquid at any temperature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– 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faster when hotter</a:t>
            </a:r>
          </a:p>
          <a:p>
            <a:endParaRPr lang="en-US" altLang="en-US" sz="2000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US" altLang="en-US" sz="2000" dirty="0">
              <a:solidFill>
                <a:srgbClr val="FF0000"/>
              </a:solidFill>
            </a:endParaRPr>
          </a:p>
          <a:p>
            <a:endParaRPr lang="en-US" altLang="en-US" sz="2000" dirty="0">
              <a:solidFill>
                <a:srgbClr val="FF0000"/>
              </a:solidFill>
            </a:endParaRPr>
          </a:p>
          <a:p>
            <a:endParaRPr lang="en-US" altLang="en-US" sz="2000" dirty="0">
              <a:solidFill>
                <a:srgbClr val="FF0000"/>
              </a:solidFill>
            </a:endParaRPr>
          </a:p>
          <a:p>
            <a:endParaRPr lang="en-US" altLang="en-US" sz="2000" u="sng" dirty="0">
              <a:solidFill>
                <a:srgbClr val="FF0000"/>
              </a:solidFill>
            </a:endParaRPr>
          </a:p>
          <a:p>
            <a:endParaRPr lang="en-US" altLang="en-US" sz="2000" u="sng" dirty="0">
              <a:solidFill>
                <a:srgbClr val="FF0000"/>
              </a:solidFill>
            </a:endParaRPr>
          </a:p>
          <a:p>
            <a:endParaRPr lang="en-US" altLang="en-US" sz="2000" u="sng" dirty="0">
              <a:solidFill>
                <a:srgbClr val="FF0000"/>
              </a:solidFill>
            </a:endParaRPr>
          </a:p>
          <a:p>
            <a:endParaRPr lang="en-US" altLang="en-US" sz="2000" u="sng" dirty="0">
              <a:solidFill>
                <a:srgbClr val="FF0000"/>
              </a:solidFill>
            </a:endParaRPr>
          </a:p>
          <a:p>
            <a:r>
              <a:rPr lang="en-US" altLang="en-US" sz="2000" u="sng" dirty="0"/>
              <a:t>Transpiration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the release of water vapor from plants and soil into the air</a:t>
            </a:r>
          </a:p>
        </p:txBody>
      </p:sp>
      <p:pic>
        <p:nvPicPr>
          <p:cNvPr id="7173" name="Picture 5" descr="NBK-395-342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8100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NBK-395-34f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4"/>
          <a:stretch>
            <a:fillRect/>
          </a:stretch>
        </p:blipFill>
        <p:spPr bwMode="auto">
          <a:xfrm>
            <a:off x="2635250" y="4446588"/>
            <a:ext cx="3873500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449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>
                <a:solidFill>
                  <a:srgbClr val="000000"/>
                </a:solidFill>
              </a:rPr>
              <a:t>Condensation</a:t>
            </a:r>
            <a:r>
              <a:rPr lang="en-US" altLang="en-US" sz="200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  the transformation of gas to liquid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  occurs faster when it is colder…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7000" y="2590800"/>
            <a:ext cx="4597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 dirty="0">
                <a:solidFill>
                  <a:srgbClr val="000000"/>
                </a:solidFill>
              </a:rPr>
              <a:t>Precipitation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 condensed water vapor that falls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 to the Earth's surface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mostly rain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    but also includes snow, hail,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20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graupel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, fog, sleet</a:t>
            </a:r>
          </a:p>
        </p:txBody>
      </p:sp>
      <p:pic>
        <p:nvPicPr>
          <p:cNvPr id="8198" name="Picture 6" descr="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613"/>
            <a:ext cx="3505200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NBK-395-3750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4767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NBK-395-37e2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29718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" y="5105400"/>
            <a:ext cx="8763000" cy="161607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1A1A1A"/>
                </a:solidFill>
              </a:rPr>
              <a:t>Graupel</a:t>
            </a:r>
            <a:r>
              <a:rPr lang="en-US" altLang="en-US" sz="2000">
                <a:solidFill>
                  <a:srgbClr val="1A1A1A"/>
                </a:solidFill>
              </a:rPr>
              <a:t> (German pronunciation: [ˈɡʁaʊpɛl]; English /ˈɡraʊpəl/, also called soft hail or snow pellets) is  precipitation that forms when supercooled droplets of water are collected and freeze on a falling snowflake,  forming a 2–5 mm (0.079–0.197 in) ball of rime. The term </a:t>
            </a:r>
            <a:r>
              <a:rPr lang="en-US" altLang="en-US" sz="2000" b="1">
                <a:solidFill>
                  <a:srgbClr val="1A1A1A"/>
                </a:solidFill>
              </a:rPr>
              <a:t>graupel</a:t>
            </a:r>
            <a:r>
              <a:rPr lang="en-US" altLang="en-US" sz="2000">
                <a:solidFill>
                  <a:srgbClr val="1A1A1A"/>
                </a:solidFill>
              </a:rPr>
              <a:t> comes from the German language.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517525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 dirty="0" smtClean="0">
                <a:solidFill>
                  <a:srgbClr val="000000"/>
                </a:solidFill>
              </a:rPr>
              <a:t>Freezing</a:t>
            </a:r>
            <a:r>
              <a:rPr lang="en-US" altLang="en-US" sz="2000" dirty="0" smtClean="0">
                <a:solidFill>
                  <a:srgbClr val="000000"/>
                </a:solidFill>
              </a:rPr>
              <a:t>: </a:t>
            </a:r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the transformation of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liquid 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to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solid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… decreases water flow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355725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 dirty="0" smtClean="0">
                <a:solidFill>
                  <a:srgbClr val="000000"/>
                </a:solidFill>
              </a:rPr>
              <a:t>Melting</a:t>
            </a:r>
            <a:r>
              <a:rPr lang="en-US" altLang="en-US" sz="2000" dirty="0" smtClean="0">
                <a:solidFill>
                  <a:srgbClr val="000000"/>
                </a:solidFill>
              </a:rPr>
              <a:t>: </a:t>
            </a:r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transformation from solid to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liquid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… increases water flow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4795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517525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>
                <a:solidFill>
                  <a:srgbClr val="000000"/>
                </a:solidFill>
              </a:rPr>
              <a:t>Deposition</a:t>
            </a:r>
            <a:r>
              <a:rPr lang="en-US" altLang="en-US" sz="200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	</a:t>
            </a: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the transformation of gas to solid (without becoming a liquid)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355725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>
                <a:solidFill>
                  <a:srgbClr val="000000"/>
                </a:solidFill>
              </a:rPr>
              <a:t>Sublimation</a:t>
            </a:r>
            <a:r>
              <a:rPr lang="en-US" altLang="en-US" sz="200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	</a:t>
            </a: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transformation from solid to gas (without melting)</a:t>
            </a:r>
          </a:p>
        </p:txBody>
      </p:sp>
      <p:pic>
        <p:nvPicPr>
          <p:cNvPr id="9222" name="Picture 6" descr="NBK-395-3a2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46338"/>
            <a:ext cx="5108575" cy="38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8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99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 dirty="0">
                <a:solidFill>
                  <a:srgbClr val="000000"/>
                </a:solidFill>
              </a:rPr>
              <a:t>Transportation</a:t>
            </a:r>
            <a:r>
              <a:rPr lang="en-US" altLang="en-US" sz="2000" dirty="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the movement of water — in  solid, liquid, or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gas </a:t>
            </a:r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states — 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	through the atmosphere. </a:t>
            </a:r>
          </a:p>
        </p:txBody>
      </p:sp>
      <p:pic>
        <p:nvPicPr>
          <p:cNvPr id="10245" name="Picture 5" descr="NBK-395-3b2d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647950"/>
            <a:ext cx="5106987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Screen Shot 2014-11-16 a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287963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535</Words>
  <Application>Microsoft Office PowerPoint</Application>
  <PresentationFormat>On-screen Show (4:3)</PresentationFormat>
  <Paragraphs>197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- 36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 Ceckler</cp:lastModifiedBy>
  <cp:revision>49</cp:revision>
  <cp:lastPrinted>2019-01-07T15:42:38Z</cp:lastPrinted>
  <dcterms:created xsi:type="dcterms:W3CDTF">2014-11-18T22:20:59Z</dcterms:created>
  <dcterms:modified xsi:type="dcterms:W3CDTF">2020-01-08T21:48:18Z</dcterms:modified>
</cp:coreProperties>
</file>