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99" r:id="rId9"/>
    <p:sldId id="264" r:id="rId10"/>
    <p:sldId id="301" r:id="rId11"/>
    <p:sldId id="303" r:id="rId12"/>
    <p:sldId id="302" r:id="rId13"/>
    <p:sldId id="304" r:id="rId14"/>
    <p:sldId id="270" r:id="rId15"/>
    <p:sldId id="263" r:id="rId16"/>
    <p:sldId id="294" r:id="rId17"/>
    <p:sldId id="266" r:id="rId18"/>
    <p:sldId id="300" r:id="rId19"/>
    <p:sldId id="269" r:id="rId20"/>
    <p:sldId id="268" r:id="rId21"/>
    <p:sldId id="271" r:id="rId22"/>
    <p:sldId id="272" r:id="rId23"/>
    <p:sldId id="284" r:id="rId24"/>
    <p:sldId id="274" r:id="rId25"/>
    <p:sldId id="290" r:id="rId26"/>
    <p:sldId id="291" r:id="rId27"/>
    <p:sldId id="297" r:id="rId28"/>
    <p:sldId id="298" r:id="rId29"/>
    <p:sldId id="293" r:id="rId30"/>
    <p:sldId id="278" r:id="rId31"/>
    <p:sldId id="279" r:id="rId32"/>
    <p:sldId id="280" r:id="rId33"/>
    <p:sldId id="281" r:id="rId34"/>
    <p:sldId id="283" r:id="rId35"/>
    <p:sldId id="282" r:id="rId36"/>
    <p:sldId id="292" r:id="rId37"/>
    <p:sldId id="295" r:id="rId38"/>
    <p:sldId id="296" r:id="rId39"/>
    <p:sldId id="267" r:id="rId40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  <a:srgbClr val="1D13ED"/>
    <a:srgbClr val="01059D"/>
    <a:srgbClr val="F0F0FF"/>
    <a:srgbClr val="E7F6FF"/>
    <a:srgbClr val="EFF9FF"/>
    <a:srgbClr val="00FF00"/>
    <a:srgbClr val="FF0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60"/>
  </p:normalViewPr>
  <p:slideViewPr>
    <p:cSldViewPr>
      <p:cViewPr varScale="1">
        <p:scale>
          <a:sx n="70" d="100"/>
          <a:sy n="70" d="100"/>
        </p:scale>
        <p:origin x="6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2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5775F672-D9EF-448E-BBB4-99D291F25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62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AEB98-9C5C-42F5-90EB-74DE42EDFF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34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F2ED9-4574-448F-847F-07A1E3BDE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75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19167-641D-416A-956E-A102D90344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13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C08B6-526F-4219-9269-5F62B3200C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84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7D77C-1035-4CAE-B82F-988A044E57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11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737E2-ADDE-45AF-ACAB-C639789C4B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2AB8E-2940-464B-8571-443CCCCAB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75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70615-20F8-4736-9007-888C571CA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29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E19E3-E94E-46A2-995F-452BD70FAE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49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D6AF2-0C47-42EE-9C3C-280263FF6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72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54543-3A4F-4420-BF42-A9C842C4F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85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4B8803-E6BF-428D-BB9F-06E65F5C1A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1.jp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0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htwins.net/scale2/scale2.swf?bordercolor=white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obeattie.github.io/gmaps-radius/?radiusInput=100&amp;unitSelector=mi&amp;lat=44.262262&amp;lng=-72.579851&amp;z=5&amp;u=mi&amp;r=500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Uy0m7jnyv6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54450" y="4572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333333"/>
                </a:solidFill>
              </a:rPr>
              <a:t>The Atom…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197592">
            <a:off x="3047374" y="1284704"/>
            <a:ext cx="1949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abundant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49632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isotopes of an element</a:t>
            </a:r>
          </a:p>
          <a:p>
            <a:r>
              <a:rPr lang="en-US" dirty="0"/>
              <a:t> </a:t>
            </a:r>
            <a:r>
              <a:rPr lang="en-US" dirty="0" smtClean="0"/>
              <a:t>   atoms with the same number of protons</a:t>
            </a:r>
          </a:p>
          <a:p>
            <a:r>
              <a:rPr lang="en-US" dirty="0"/>
              <a:t> </a:t>
            </a:r>
            <a:r>
              <a:rPr lang="en-US" dirty="0" smtClean="0"/>
              <a:t>   but</a:t>
            </a:r>
          </a:p>
          <a:p>
            <a:r>
              <a:rPr lang="en-US" dirty="0"/>
              <a:t> </a:t>
            </a:r>
            <a:r>
              <a:rPr lang="en-US" dirty="0" smtClean="0"/>
              <a:t>   different numbers of neutrons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18"/>
          <a:stretch/>
        </p:blipFill>
        <p:spPr>
          <a:xfrm>
            <a:off x="2057400" y="0"/>
            <a:ext cx="5029200" cy="7176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233" y="3185641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mass number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59" y="2473602"/>
            <a:ext cx="193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atomic number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237397" y="2920621"/>
            <a:ext cx="1201003" cy="327546"/>
          </a:xfrm>
          <a:custGeom>
            <a:avLst/>
            <a:gdLst>
              <a:gd name="connsiteX0" fmla="*/ 0 w 1201003"/>
              <a:gd name="connsiteY0" fmla="*/ 0 h 327546"/>
              <a:gd name="connsiteX1" fmla="*/ 341194 w 1201003"/>
              <a:gd name="connsiteY1" fmla="*/ 245660 h 327546"/>
              <a:gd name="connsiteX2" fmla="*/ 1201003 w 1201003"/>
              <a:gd name="connsiteY2" fmla="*/ 327546 h 32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1003" h="327546">
                <a:moveTo>
                  <a:pt x="0" y="0"/>
                </a:moveTo>
                <a:cubicBezTo>
                  <a:pt x="70513" y="95534"/>
                  <a:pt x="141027" y="191069"/>
                  <a:pt x="341194" y="245660"/>
                </a:cubicBezTo>
                <a:cubicBezTo>
                  <a:pt x="541361" y="300251"/>
                  <a:pt x="871182" y="313898"/>
                  <a:pt x="1201003" y="327546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541992" y="3548418"/>
            <a:ext cx="832718" cy="464024"/>
          </a:xfrm>
          <a:custGeom>
            <a:avLst/>
            <a:gdLst>
              <a:gd name="connsiteX0" fmla="*/ 205 w 832718"/>
              <a:gd name="connsiteY0" fmla="*/ 0 h 464024"/>
              <a:gd name="connsiteX1" fmla="*/ 136683 w 832718"/>
              <a:gd name="connsiteY1" fmla="*/ 341194 h 464024"/>
              <a:gd name="connsiteX2" fmla="*/ 832718 w 832718"/>
              <a:gd name="connsiteY2" fmla="*/ 464024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2718" h="464024">
                <a:moveTo>
                  <a:pt x="205" y="0"/>
                </a:moveTo>
                <a:cubicBezTo>
                  <a:pt x="-932" y="131928"/>
                  <a:pt x="-2069" y="263857"/>
                  <a:pt x="136683" y="341194"/>
                </a:cubicBezTo>
                <a:cubicBezTo>
                  <a:pt x="275435" y="418531"/>
                  <a:pt x="554076" y="441277"/>
                  <a:pt x="832718" y="464024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585339"/>
              </p:ext>
            </p:extLst>
          </p:nvPr>
        </p:nvGraphicFramePr>
        <p:xfrm>
          <a:off x="770619" y="3850771"/>
          <a:ext cx="355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Equation" r:id="rId4" imgW="355320" imgH="419040" progId="Equation.DSMT4">
                  <p:embed/>
                </p:oleObj>
              </mc:Choice>
              <mc:Fallback>
                <p:oleObj name="Equation" r:id="rId4" imgW="355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0619" y="3850771"/>
                        <a:ext cx="355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65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9725"/>
            <a:ext cx="5318125" cy="3190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197592">
            <a:off x="3047374" y="1284704"/>
            <a:ext cx="1949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abundant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49632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isotopes of an element</a:t>
            </a:r>
          </a:p>
          <a:p>
            <a:r>
              <a:rPr lang="en-US" dirty="0"/>
              <a:t> </a:t>
            </a:r>
            <a:r>
              <a:rPr lang="en-US" dirty="0" smtClean="0"/>
              <a:t>   atoms with the same number of protons</a:t>
            </a:r>
          </a:p>
          <a:p>
            <a:r>
              <a:rPr lang="en-US" dirty="0"/>
              <a:t> </a:t>
            </a:r>
            <a:r>
              <a:rPr lang="en-US" dirty="0" smtClean="0"/>
              <a:t>   but</a:t>
            </a:r>
          </a:p>
          <a:p>
            <a:r>
              <a:rPr lang="en-US" dirty="0"/>
              <a:t> </a:t>
            </a:r>
            <a:r>
              <a:rPr lang="en-US" dirty="0" smtClean="0"/>
              <a:t>   different numbers of neutrons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6" b="12083"/>
          <a:stretch/>
        </p:blipFill>
        <p:spPr>
          <a:xfrm>
            <a:off x="615398" y="4419600"/>
            <a:ext cx="7897327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233" y="3185641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mass number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541992" y="3498376"/>
            <a:ext cx="832718" cy="464024"/>
          </a:xfrm>
          <a:custGeom>
            <a:avLst/>
            <a:gdLst>
              <a:gd name="connsiteX0" fmla="*/ 205 w 832718"/>
              <a:gd name="connsiteY0" fmla="*/ 0 h 464024"/>
              <a:gd name="connsiteX1" fmla="*/ 136683 w 832718"/>
              <a:gd name="connsiteY1" fmla="*/ 341194 h 464024"/>
              <a:gd name="connsiteX2" fmla="*/ 832718 w 832718"/>
              <a:gd name="connsiteY2" fmla="*/ 464024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2718" h="464024">
                <a:moveTo>
                  <a:pt x="205" y="0"/>
                </a:moveTo>
                <a:cubicBezTo>
                  <a:pt x="-932" y="131928"/>
                  <a:pt x="-2069" y="263857"/>
                  <a:pt x="136683" y="341194"/>
                </a:cubicBezTo>
                <a:cubicBezTo>
                  <a:pt x="275435" y="418531"/>
                  <a:pt x="554076" y="441277"/>
                  <a:pt x="832718" y="464024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566756"/>
              </p:ext>
            </p:extLst>
          </p:nvPr>
        </p:nvGraphicFramePr>
        <p:xfrm>
          <a:off x="7513819" y="856109"/>
          <a:ext cx="317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Equation" r:id="rId5" imgW="317160" imgH="419040" progId="Equation.DSMT4">
                  <p:embed/>
                </p:oleObj>
              </mc:Choice>
              <mc:Fallback>
                <p:oleObj name="Equation" r:id="rId5" imgW="317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13819" y="856109"/>
                        <a:ext cx="3175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485167"/>
              </p:ext>
            </p:extLst>
          </p:nvPr>
        </p:nvGraphicFramePr>
        <p:xfrm>
          <a:off x="7902148" y="1275209"/>
          <a:ext cx="355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Equation" r:id="rId7" imgW="355320" imgH="419040" progId="Equation.DSMT4">
                  <p:embed/>
                </p:oleObj>
              </mc:Choice>
              <mc:Fallback>
                <p:oleObj name="Equation" r:id="rId7" imgW="355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02148" y="1275209"/>
                        <a:ext cx="355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377880"/>
              </p:ext>
            </p:extLst>
          </p:nvPr>
        </p:nvGraphicFramePr>
        <p:xfrm>
          <a:off x="8487327" y="1642528"/>
          <a:ext cx="355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Equation" r:id="rId9" imgW="355320" imgH="419040" progId="Equation.DSMT4">
                  <p:embed/>
                </p:oleObj>
              </mc:Choice>
              <mc:Fallback>
                <p:oleObj name="Equation" r:id="rId9" imgW="355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87327" y="1642528"/>
                        <a:ext cx="355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4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27" b="13833"/>
          <a:stretch/>
        </p:blipFill>
        <p:spPr>
          <a:xfrm>
            <a:off x="2743200" y="-35811"/>
            <a:ext cx="4114800" cy="7019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660" y="20472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isotopes of carbon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2474" y="1382999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mass number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70960"/>
            <a:ext cx="193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atomic number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Freeform 8"/>
          <p:cNvSpPr/>
          <p:nvPr/>
        </p:nvSpPr>
        <p:spPr>
          <a:xfrm flipV="1">
            <a:off x="1981200" y="457200"/>
            <a:ext cx="1201003" cy="327546"/>
          </a:xfrm>
          <a:custGeom>
            <a:avLst/>
            <a:gdLst>
              <a:gd name="connsiteX0" fmla="*/ 0 w 1201003"/>
              <a:gd name="connsiteY0" fmla="*/ 0 h 327546"/>
              <a:gd name="connsiteX1" fmla="*/ 341194 w 1201003"/>
              <a:gd name="connsiteY1" fmla="*/ 245660 h 327546"/>
              <a:gd name="connsiteX2" fmla="*/ 1201003 w 1201003"/>
              <a:gd name="connsiteY2" fmla="*/ 327546 h 32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1003" h="327546">
                <a:moveTo>
                  <a:pt x="0" y="0"/>
                </a:moveTo>
                <a:cubicBezTo>
                  <a:pt x="70513" y="95534"/>
                  <a:pt x="141027" y="191069"/>
                  <a:pt x="341194" y="245660"/>
                </a:cubicBezTo>
                <a:cubicBezTo>
                  <a:pt x="541361" y="300251"/>
                  <a:pt x="871182" y="313898"/>
                  <a:pt x="1201003" y="327546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54233" y="1745776"/>
            <a:ext cx="832718" cy="464024"/>
          </a:xfrm>
          <a:custGeom>
            <a:avLst/>
            <a:gdLst>
              <a:gd name="connsiteX0" fmla="*/ 205 w 832718"/>
              <a:gd name="connsiteY0" fmla="*/ 0 h 464024"/>
              <a:gd name="connsiteX1" fmla="*/ 136683 w 832718"/>
              <a:gd name="connsiteY1" fmla="*/ 341194 h 464024"/>
              <a:gd name="connsiteX2" fmla="*/ 832718 w 832718"/>
              <a:gd name="connsiteY2" fmla="*/ 464024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2718" h="464024">
                <a:moveTo>
                  <a:pt x="205" y="0"/>
                </a:moveTo>
                <a:cubicBezTo>
                  <a:pt x="-932" y="131928"/>
                  <a:pt x="-2069" y="263857"/>
                  <a:pt x="136683" y="341194"/>
                </a:cubicBezTo>
                <a:cubicBezTo>
                  <a:pt x="275435" y="418531"/>
                  <a:pt x="554076" y="441277"/>
                  <a:pt x="832718" y="464024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848"/>
            <a:ext cx="9144000" cy="3044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6" y="3276600"/>
            <a:ext cx="8087854" cy="4686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0"/>
            <a:ext cx="4610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most common isotopes of carbon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309540"/>
              </p:ext>
            </p:extLst>
          </p:nvPr>
        </p:nvGraphicFramePr>
        <p:xfrm>
          <a:off x="144633" y="498408"/>
          <a:ext cx="469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Equation" r:id="rId5" imgW="469800" imgH="419040" progId="Equation.DSMT4">
                  <p:embed/>
                </p:oleObj>
              </mc:Choice>
              <mc:Fallback>
                <p:oleObj name="Equation" r:id="rId5" imgW="469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633" y="498408"/>
                        <a:ext cx="469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859673"/>
              </p:ext>
            </p:extLst>
          </p:nvPr>
        </p:nvGraphicFramePr>
        <p:xfrm>
          <a:off x="3048000" y="498408"/>
          <a:ext cx="469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Equation" r:id="rId7" imgW="469800" imgH="419040" progId="Equation.DSMT4">
                  <p:embed/>
                </p:oleObj>
              </mc:Choice>
              <mc:Fallback>
                <p:oleObj name="Equation" r:id="rId7" imgW="469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0" y="498408"/>
                        <a:ext cx="469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993949"/>
              </p:ext>
            </p:extLst>
          </p:nvPr>
        </p:nvGraphicFramePr>
        <p:xfrm>
          <a:off x="6330950" y="498408"/>
          <a:ext cx="469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Equation" r:id="rId9" imgW="469800" imgH="419040" progId="Equation.DSMT4">
                  <p:embed/>
                </p:oleObj>
              </mc:Choice>
              <mc:Fallback>
                <p:oleObj name="Equation" r:id="rId9" imgW="469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30950" y="498408"/>
                        <a:ext cx="469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66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T_1st3rows_massnumb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" b="9557"/>
          <a:stretch>
            <a:fillRect/>
          </a:stretch>
        </p:blipFill>
        <p:spPr bwMode="auto">
          <a:xfrm>
            <a:off x="0" y="127000"/>
            <a:ext cx="9050338" cy="66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317625" y="642938"/>
            <a:ext cx="1357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>
                <a:solidFill>
                  <a:srgbClr val="FF33CC"/>
                </a:solidFill>
              </a:rPr>
              <a:t>Element Name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317625" y="1100138"/>
            <a:ext cx="1406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>
                <a:solidFill>
                  <a:srgbClr val="FF33CC"/>
                </a:solidFill>
              </a:rPr>
              <a:t>Atomic Number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317625" y="1557338"/>
            <a:ext cx="1476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>
                <a:solidFill>
                  <a:srgbClr val="FF33CC"/>
                </a:solidFill>
              </a:rPr>
              <a:t>Element Symbol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221163" y="1311275"/>
            <a:ext cx="1200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>
                <a:solidFill>
                  <a:srgbClr val="FF33CC"/>
                </a:solidFill>
              </a:rPr>
              <a:t>Atomic Mass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221163" y="1768475"/>
            <a:ext cx="15071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>
                <a:solidFill>
                  <a:srgbClr val="FF33CC"/>
                </a:solidFill>
              </a:rPr>
              <a:t>most common</a:t>
            </a:r>
          </a:p>
          <a:p>
            <a:r>
              <a:rPr lang="en-US" altLang="en-US" sz="1400" dirty="0">
                <a:solidFill>
                  <a:srgbClr val="FF33CC"/>
                </a:solidFill>
              </a:rPr>
              <a:t>Mass Number(s)</a:t>
            </a:r>
          </a:p>
        </p:txBody>
      </p:sp>
      <p:sp>
        <p:nvSpPr>
          <p:cNvPr id="18441" name="AutoShape 9"/>
          <p:cNvSpPr>
            <a:spLocks/>
          </p:cNvSpPr>
          <p:nvPr/>
        </p:nvSpPr>
        <p:spPr bwMode="auto">
          <a:xfrm>
            <a:off x="3673475" y="1709738"/>
            <a:ext cx="166688" cy="457200"/>
          </a:xfrm>
          <a:prstGeom prst="rightBrace">
            <a:avLst>
              <a:gd name="adj1" fmla="val 228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3887788" y="1909763"/>
            <a:ext cx="3810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3783013" y="1481138"/>
            <a:ext cx="51435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2624138" y="814388"/>
            <a:ext cx="557213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V="1">
            <a:off x="2647950" y="1195388"/>
            <a:ext cx="747713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2724150" y="1404938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20996283">
            <a:off x="2943426" y="2456320"/>
            <a:ext cx="2884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1059D"/>
                </a:solidFill>
              </a:rPr>
              <a:t>three different </a:t>
            </a:r>
            <a:r>
              <a:rPr lang="en-US" b="1" u="sng" dirty="0" smtClean="0">
                <a:solidFill>
                  <a:srgbClr val="01059D"/>
                </a:solidFill>
              </a:rPr>
              <a:t>isotopes</a:t>
            </a:r>
          </a:p>
          <a:p>
            <a:pPr algn="ctr"/>
            <a:r>
              <a:rPr lang="en-US" dirty="0" smtClean="0">
                <a:solidFill>
                  <a:srgbClr val="01059D"/>
                </a:solidFill>
              </a:rPr>
              <a:t>of hydrogen</a:t>
            </a:r>
            <a:endParaRPr lang="en-US" dirty="0">
              <a:solidFill>
                <a:srgbClr val="01059D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349922" y="1978925"/>
            <a:ext cx="834070" cy="1033675"/>
          </a:xfrm>
          <a:custGeom>
            <a:avLst/>
            <a:gdLst>
              <a:gd name="connsiteX0" fmla="*/ 218365 w 834070"/>
              <a:gd name="connsiteY0" fmla="*/ 0 h 1033675"/>
              <a:gd name="connsiteX1" fmla="*/ 832514 w 834070"/>
              <a:gd name="connsiteY1" fmla="*/ 177421 h 1033675"/>
              <a:gd name="connsiteX2" fmla="*/ 382138 w 834070"/>
              <a:gd name="connsiteY2" fmla="*/ 996287 h 1033675"/>
              <a:gd name="connsiteX3" fmla="*/ 0 w 834070"/>
              <a:gd name="connsiteY3" fmla="*/ 818866 h 10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070" h="1033675">
                <a:moveTo>
                  <a:pt x="218365" y="0"/>
                </a:moveTo>
                <a:cubicBezTo>
                  <a:pt x="511792" y="5686"/>
                  <a:pt x="805219" y="11373"/>
                  <a:pt x="832514" y="177421"/>
                </a:cubicBezTo>
                <a:cubicBezTo>
                  <a:pt x="859809" y="343469"/>
                  <a:pt x="520890" y="889380"/>
                  <a:pt x="382138" y="996287"/>
                </a:cubicBezTo>
                <a:cubicBezTo>
                  <a:pt x="243386" y="1103194"/>
                  <a:pt x="121693" y="961030"/>
                  <a:pt x="0" y="818866"/>
                </a:cubicBezTo>
              </a:path>
            </a:pathLst>
          </a:custGeom>
          <a:noFill/>
          <a:ln w="25400">
            <a:solidFill>
              <a:srgbClr val="01059D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/>
      <p:bldP spid="18440" grpId="0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1804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>
                <a:solidFill>
                  <a:srgbClr val="000000"/>
                </a:solidFill>
                <a:latin typeface="Arial - 36"/>
              </a:rPr>
              <a:t>Electron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22300" y="762000"/>
            <a:ext cx="85217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 - 28"/>
              </a:rPr>
              <a:t>A </a:t>
            </a:r>
            <a:r>
              <a:rPr lang="en-US" altLang="en-US" b="1" u="sng" dirty="0">
                <a:solidFill>
                  <a:srgbClr val="000000"/>
                </a:solidFill>
                <a:latin typeface="Arial - 28"/>
              </a:rPr>
              <a:t>negatively</a:t>
            </a:r>
            <a:r>
              <a:rPr lang="en-US" altLang="en-US" dirty="0">
                <a:solidFill>
                  <a:srgbClr val="000000"/>
                </a:solidFill>
                <a:latin typeface="Arial - 28"/>
              </a:rPr>
              <a:t> charged sub-atomic particle.</a:t>
            </a:r>
          </a:p>
          <a:p>
            <a:pPr algn="ctr"/>
            <a:endParaRPr lang="en-US" altLang="en-US" dirty="0">
              <a:solidFill>
                <a:srgbClr val="0000FF"/>
              </a:solidFill>
              <a:latin typeface="Arial - 26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Arial - 26"/>
              </a:rPr>
              <a:t>T</a:t>
            </a:r>
            <a:r>
              <a:rPr lang="en-US" altLang="en-US" dirty="0">
                <a:solidFill>
                  <a:srgbClr val="000000"/>
                </a:solidFill>
                <a:latin typeface="Arial - 28"/>
              </a:rPr>
              <a:t>he number of electrons equals the atomic </a:t>
            </a:r>
            <a:r>
              <a:rPr lang="en-US" altLang="en-US" dirty="0" smtClean="0">
                <a:solidFill>
                  <a:srgbClr val="000000"/>
                </a:solidFill>
                <a:latin typeface="Arial - 28"/>
              </a:rPr>
              <a:t>number </a:t>
            </a:r>
            <a:r>
              <a:rPr lang="en-US" altLang="en-US" b="1" u="sng" dirty="0" smtClean="0">
                <a:solidFill>
                  <a:srgbClr val="000000"/>
                </a:solidFill>
                <a:latin typeface="Arial - 28"/>
              </a:rPr>
              <a:t>in </a:t>
            </a:r>
            <a:r>
              <a:rPr lang="en-US" altLang="en-US" b="1" u="sng" dirty="0">
                <a:solidFill>
                  <a:srgbClr val="000000"/>
                </a:solidFill>
                <a:latin typeface="Arial - 28"/>
              </a:rPr>
              <a:t>an atom</a:t>
            </a:r>
            <a:r>
              <a:rPr lang="en-US" altLang="en-US" b="1" u="sng" dirty="0" smtClean="0">
                <a:solidFill>
                  <a:srgbClr val="000000"/>
                </a:solidFill>
                <a:latin typeface="Arial - 28"/>
              </a:rPr>
              <a:t>.</a:t>
            </a:r>
          </a:p>
          <a:p>
            <a:endParaRPr lang="en-US" altLang="en-US" b="1" u="sng" dirty="0">
              <a:solidFill>
                <a:srgbClr val="000000"/>
              </a:solidFill>
              <a:latin typeface="Arial - 28"/>
            </a:endParaRPr>
          </a:p>
          <a:p>
            <a:endParaRPr lang="en-US" altLang="en-US" b="1" u="sng" dirty="0">
              <a:solidFill>
                <a:srgbClr val="000000"/>
              </a:solidFill>
              <a:latin typeface="Arial - 28"/>
            </a:endParaRPr>
          </a:p>
        </p:txBody>
      </p:sp>
      <p:pic>
        <p:nvPicPr>
          <p:cNvPr id="9222" name="Picture 6" descr="clipboard(4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7000"/>
            <a:ext cx="35052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1804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>
                <a:solidFill>
                  <a:srgbClr val="000000"/>
                </a:solidFill>
                <a:latin typeface="Arial - 36"/>
              </a:rPr>
              <a:t>Electron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22300" y="762000"/>
            <a:ext cx="85217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 - 28"/>
              </a:rPr>
              <a:t>A </a:t>
            </a:r>
            <a:r>
              <a:rPr lang="en-US" altLang="en-US" b="1" u="sng" dirty="0">
                <a:solidFill>
                  <a:srgbClr val="000000"/>
                </a:solidFill>
                <a:latin typeface="Arial - 28"/>
              </a:rPr>
              <a:t>negatively</a:t>
            </a:r>
            <a:r>
              <a:rPr lang="en-US" altLang="en-US" dirty="0">
                <a:solidFill>
                  <a:srgbClr val="000000"/>
                </a:solidFill>
                <a:latin typeface="Arial - 28"/>
              </a:rPr>
              <a:t> charged sub-atomic particle.</a:t>
            </a:r>
          </a:p>
          <a:p>
            <a:pPr algn="ctr"/>
            <a:endParaRPr lang="en-US" altLang="en-US" dirty="0">
              <a:solidFill>
                <a:srgbClr val="0000FF"/>
              </a:solidFill>
              <a:latin typeface="Arial - 26"/>
            </a:endParaRPr>
          </a:p>
          <a:p>
            <a:r>
              <a:rPr lang="en-US" altLang="en-US" dirty="0" smtClean="0">
                <a:solidFill>
                  <a:srgbClr val="000000"/>
                </a:solidFill>
                <a:latin typeface="Arial - 26"/>
              </a:rPr>
              <a:t>T</a:t>
            </a:r>
            <a:r>
              <a:rPr lang="en-US" altLang="en-US" dirty="0" smtClean="0">
                <a:solidFill>
                  <a:srgbClr val="000000"/>
                </a:solidFill>
                <a:latin typeface="Arial - 28"/>
              </a:rPr>
              <a:t>he number of electrons equals the atomic number </a:t>
            </a:r>
            <a:r>
              <a:rPr lang="en-US" altLang="en-US" b="1" u="sng" dirty="0" smtClean="0">
                <a:solidFill>
                  <a:srgbClr val="000000"/>
                </a:solidFill>
                <a:latin typeface="Arial - 28"/>
              </a:rPr>
              <a:t>in an atom.</a:t>
            </a:r>
          </a:p>
          <a:p>
            <a:endParaRPr lang="en-US" altLang="en-US" b="1" u="sng" dirty="0" smtClean="0">
              <a:solidFill>
                <a:srgbClr val="000000"/>
              </a:solidFill>
              <a:latin typeface="Arial - 28"/>
            </a:endParaRPr>
          </a:p>
          <a:p>
            <a:r>
              <a:rPr lang="en-US" altLang="en-US" dirty="0" smtClean="0">
                <a:solidFill>
                  <a:srgbClr val="000000"/>
                </a:solidFill>
                <a:latin typeface="Arial - 28"/>
              </a:rPr>
              <a:t>Electrons exist in spaces surrounding the nucleus. </a:t>
            </a:r>
          </a:p>
          <a:p>
            <a:r>
              <a:rPr lang="en-US" altLang="en-US" dirty="0" smtClean="0">
                <a:solidFill>
                  <a:srgbClr val="000000"/>
                </a:solidFill>
                <a:latin typeface="Arial - 28"/>
              </a:rPr>
              <a:t>		</a:t>
            </a:r>
            <a:r>
              <a:rPr lang="en-US" altLang="en-US" dirty="0" smtClean="0">
                <a:solidFill>
                  <a:srgbClr val="FF0000"/>
                </a:solidFill>
                <a:latin typeface="Arial - 28"/>
              </a:rPr>
              <a:t>We will call these spaces “shells”</a:t>
            </a:r>
          </a:p>
          <a:p>
            <a:r>
              <a:rPr lang="en-US" altLang="en-US" dirty="0" smtClean="0">
                <a:solidFill>
                  <a:srgbClr val="FF0000"/>
                </a:solidFill>
                <a:latin typeface="Arial - 28"/>
              </a:rPr>
              <a:t>		</a:t>
            </a:r>
            <a:r>
              <a:rPr lang="en-US" altLang="en-US" i="1" dirty="0" smtClean="0">
                <a:latin typeface="Arial - 28"/>
              </a:rPr>
              <a:t>W</a:t>
            </a:r>
            <a:r>
              <a:rPr lang="en-US" altLang="en-US" i="1" dirty="0" smtClean="0">
                <a:latin typeface="Arial - 26"/>
              </a:rPr>
              <a:t>e w</a:t>
            </a:r>
            <a:r>
              <a:rPr lang="en-US" altLang="en-US" i="1" dirty="0" smtClean="0">
                <a:solidFill>
                  <a:srgbClr val="000000"/>
                </a:solidFill>
                <a:latin typeface="Arial - 26"/>
              </a:rPr>
              <a:t>ill represent shells as circles </a:t>
            </a:r>
          </a:p>
          <a:p>
            <a:r>
              <a:rPr lang="en-US" altLang="en-US" i="1" dirty="0" smtClean="0">
                <a:solidFill>
                  <a:srgbClr val="000000"/>
                </a:solidFill>
                <a:latin typeface="Arial - 26"/>
              </a:rPr>
              <a:t>			(However the electrons don't orbit the nucleus</a:t>
            </a:r>
          </a:p>
          <a:p>
            <a:r>
              <a:rPr lang="en-US" altLang="en-US" i="1" dirty="0" smtClean="0">
                <a:solidFill>
                  <a:srgbClr val="000000"/>
                </a:solidFill>
                <a:latin typeface="Arial - 26"/>
              </a:rPr>
              <a:t>			like the planets orbit the sun...)</a:t>
            </a:r>
            <a:endParaRPr lang="en-US" altLang="en-US" dirty="0" smtClean="0">
              <a:solidFill>
                <a:srgbClr val="000000"/>
              </a:solidFill>
              <a:latin typeface="Arial - 26"/>
            </a:endParaRPr>
          </a:p>
          <a:p>
            <a:r>
              <a:rPr lang="en-US" altLang="en-US" dirty="0" smtClean="0">
                <a:solidFill>
                  <a:srgbClr val="000000"/>
                </a:solidFill>
                <a:latin typeface="Arial - 26"/>
              </a:rPr>
              <a:t>		</a:t>
            </a:r>
            <a:r>
              <a:rPr lang="en-US" altLang="en-US" dirty="0" smtClean="0">
                <a:solidFill>
                  <a:srgbClr val="0000FF"/>
                </a:solidFill>
                <a:latin typeface="Arial - 26"/>
              </a:rPr>
              <a:t>Each shell can hold </a:t>
            </a:r>
            <a:r>
              <a:rPr lang="en-US" altLang="en-US" b="1" u="sng" dirty="0" smtClean="0">
                <a:solidFill>
                  <a:srgbClr val="0000FF"/>
                </a:solidFill>
                <a:latin typeface="Arial - 26"/>
              </a:rPr>
              <a:t>up to</a:t>
            </a:r>
            <a:r>
              <a:rPr lang="en-US" altLang="en-US" dirty="0" smtClean="0">
                <a:solidFill>
                  <a:srgbClr val="0000FF"/>
                </a:solidFill>
                <a:latin typeface="Arial - 26"/>
              </a:rPr>
              <a:t> a certain number of electrons.</a:t>
            </a:r>
          </a:p>
          <a:p>
            <a:endParaRPr lang="en-US" altLang="en-US" b="1" u="sng" dirty="0">
              <a:solidFill>
                <a:srgbClr val="000000"/>
              </a:solidFill>
              <a:latin typeface="Arial - 28"/>
            </a:endParaRPr>
          </a:p>
        </p:txBody>
      </p:sp>
      <p:pic>
        <p:nvPicPr>
          <p:cNvPr id="9222" name="Picture 6" descr="clipboard(4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7000"/>
            <a:ext cx="35052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533400" y="2819400"/>
            <a:ext cx="4635500" cy="3232150"/>
            <a:chOff x="344" y="1440"/>
            <a:chExt cx="2920" cy="2372"/>
          </a:xfrm>
        </p:grpSpPr>
        <p:sp>
          <p:nvSpPr>
            <p:cNvPr id="9223" name="Freeform 7"/>
            <p:cNvSpPr>
              <a:spLocks/>
            </p:cNvSpPr>
            <p:nvPr/>
          </p:nvSpPr>
          <p:spPr bwMode="auto">
            <a:xfrm>
              <a:off x="344" y="1440"/>
              <a:ext cx="2584" cy="1584"/>
            </a:xfrm>
            <a:custGeom>
              <a:avLst/>
              <a:gdLst>
                <a:gd name="T0" fmla="*/ 1192 w 2584"/>
                <a:gd name="T1" fmla="*/ 0 h 1584"/>
                <a:gd name="T2" fmla="*/ 232 w 2584"/>
                <a:gd name="T3" fmla="*/ 1200 h 1584"/>
                <a:gd name="T4" fmla="*/ 2584 w 2584"/>
                <a:gd name="T5" fmla="*/ 1584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84" h="1584">
                  <a:moveTo>
                    <a:pt x="1192" y="0"/>
                  </a:moveTo>
                  <a:cubicBezTo>
                    <a:pt x="596" y="468"/>
                    <a:pt x="0" y="936"/>
                    <a:pt x="232" y="1200"/>
                  </a:cubicBezTo>
                  <a:cubicBezTo>
                    <a:pt x="464" y="1464"/>
                    <a:pt x="1524" y="1524"/>
                    <a:pt x="2584" y="158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672" y="2716"/>
              <a:ext cx="2592" cy="1096"/>
            </a:xfrm>
            <a:custGeom>
              <a:avLst/>
              <a:gdLst>
                <a:gd name="T0" fmla="*/ 0 w 2592"/>
                <a:gd name="T1" fmla="*/ 0 h 1096"/>
                <a:gd name="T2" fmla="*/ 1872 w 2592"/>
                <a:gd name="T3" fmla="*/ 960 h 1096"/>
                <a:gd name="T4" fmla="*/ 2592 w 2592"/>
                <a:gd name="T5" fmla="*/ 81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92" h="1096">
                  <a:moveTo>
                    <a:pt x="0" y="0"/>
                  </a:moveTo>
                  <a:cubicBezTo>
                    <a:pt x="720" y="412"/>
                    <a:pt x="1440" y="824"/>
                    <a:pt x="1872" y="960"/>
                  </a:cubicBezTo>
                  <a:cubicBezTo>
                    <a:pt x="2304" y="1096"/>
                    <a:pt x="2448" y="956"/>
                    <a:pt x="2592" y="816"/>
                  </a:cubicBezTo>
                </a:path>
              </a:pathLst>
            </a:custGeom>
            <a:noFill/>
            <a:ln w="25400">
              <a:solidFill>
                <a:srgbClr val="FF505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978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44800" y="76200"/>
            <a:ext cx="340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>
                <a:solidFill>
                  <a:srgbClr val="000000"/>
                </a:solidFill>
                <a:latin typeface="Arial - 36"/>
              </a:rPr>
              <a:t>Representation of an Atom</a:t>
            </a:r>
          </a:p>
        </p:txBody>
      </p:sp>
      <p:graphicFrame>
        <p:nvGraphicFramePr>
          <p:cNvPr id="12341" name="Group 53"/>
          <p:cNvGraphicFramePr>
            <a:graphicFrameLocks noGrp="1"/>
          </p:cNvGraphicFramePr>
          <p:nvPr/>
        </p:nvGraphicFramePr>
        <p:xfrm>
          <a:off x="1295400" y="685800"/>
          <a:ext cx="5892800" cy="1331913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152400" y="2209800"/>
            <a:ext cx="2516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 - 36"/>
              </a:rPr>
              <a:t>represent an atom of Argon…</a:t>
            </a:r>
          </a:p>
        </p:txBody>
      </p: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4048125" y="1387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5191125" y="1387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2340" name="Text Box 52"/>
          <p:cNvSpPr txBox="1">
            <a:spLocks noChangeArrowheads="1"/>
          </p:cNvSpPr>
          <p:nvPr/>
        </p:nvSpPr>
        <p:spPr bwMode="auto">
          <a:xfrm>
            <a:off x="6410325" y="1387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2344" name="Text Box 56"/>
          <p:cNvSpPr txBox="1">
            <a:spLocks noChangeArrowheads="1"/>
          </p:cNvSpPr>
          <p:nvPr/>
        </p:nvSpPr>
        <p:spPr bwMode="auto">
          <a:xfrm>
            <a:off x="228600" y="2971800"/>
            <a:ext cx="4071938" cy="381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800">
                <a:latin typeface="Times New Roman" panose="02020603050405020304" pitchFamily="18" charset="0"/>
              </a:rPr>
              <a:t>Atom Name:</a:t>
            </a:r>
          </a:p>
          <a:p>
            <a:r>
              <a:rPr lang="en-US" altLang="en-US" sz="1800">
                <a:latin typeface="Times New Roman" panose="02020603050405020304" pitchFamily="18" charset="0"/>
              </a:rPr>
              <a:t>Atomic Number = ________</a:t>
            </a:r>
          </a:p>
          <a:p>
            <a:r>
              <a:rPr lang="en-US" altLang="en-US" sz="1800">
                <a:latin typeface="Times New Roman" panose="02020603050405020304" pitchFamily="18" charset="0"/>
              </a:rPr>
              <a:t># Protons = _____________</a:t>
            </a:r>
          </a:p>
          <a:p>
            <a:endParaRPr lang="en-US" altLang="en-US" sz="1800">
              <a:latin typeface="Times New Roman" panose="02020603050405020304" pitchFamily="18" charset="0"/>
            </a:endParaRPr>
          </a:p>
          <a:p>
            <a:r>
              <a:rPr lang="en-US" altLang="en-US" sz="1800">
                <a:latin typeface="Times New Roman" panose="02020603050405020304" pitchFamily="18" charset="0"/>
              </a:rPr>
              <a:t>Mass # = _______</a:t>
            </a:r>
          </a:p>
          <a:p>
            <a:r>
              <a:rPr lang="en-US" altLang="en-US" sz="1800">
                <a:latin typeface="Times New Roman" panose="02020603050405020304" pitchFamily="18" charset="0"/>
              </a:rPr>
              <a:t>Mass # - Number of Protons =</a:t>
            </a:r>
          </a:p>
          <a:p>
            <a:r>
              <a:rPr lang="en-US" altLang="en-US" sz="1800">
                <a:latin typeface="Times New Roman" panose="02020603050405020304" pitchFamily="18" charset="0"/>
              </a:rPr>
              <a:t>Number of Neutrons:   ___________</a:t>
            </a:r>
          </a:p>
          <a:p>
            <a:endParaRPr lang="en-US" altLang="en-US" sz="1800">
              <a:latin typeface="Times New Roman" panose="02020603050405020304" pitchFamily="18" charset="0"/>
            </a:endParaRPr>
          </a:p>
          <a:p>
            <a:r>
              <a:rPr lang="en-US" altLang="en-US" sz="1800">
                <a:latin typeface="Times New Roman" panose="02020603050405020304" pitchFamily="18" charset="0"/>
              </a:rPr>
              <a:t># Electrons =_________</a:t>
            </a:r>
          </a:p>
          <a:p>
            <a:endParaRPr lang="en-US" altLang="en-US" sz="1800">
              <a:latin typeface="Times New Roman" panose="02020603050405020304" pitchFamily="18" charset="0"/>
            </a:endParaRPr>
          </a:p>
          <a:p>
            <a:r>
              <a:rPr lang="en-US" altLang="en-US" sz="1800">
                <a:latin typeface="Times New Roman" panose="02020603050405020304" pitchFamily="18" charset="0"/>
              </a:rPr>
              <a:t># electrons in 1</a:t>
            </a:r>
            <a:r>
              <a:rPr lang="en-US" altLang="en-US" sz="1800" baseline="30000">
                <a:latin typeface="Times New Roman" panose="02020603050405020304" pitchFamily="18" charset="0"/>
              </a:rPr>
              <a:t>st</a:t>
            </a:r>
            <a:r>
              <a:rPr lang="en-US" altLang="en-US" sz="1800">
                <a:latin typeface="Times New Roman" panose="02020603050405020304" pitchFamily="18" charset="0"/>
              </a:rPr>
              <a:t> shell  =  ___________</a:t>
            </a:r>
          </a:p>
          <a:p>
            <a:r>
              <a:rPr lang="en-US" altLang="en-US" sz="1800">
                <a:latin typeface="Times New Roman" panose="02020603050405020304" pitchFamily="18" charset="0"/>
              </a:rPr>
              <a:t># electrons in 2</a:t>
            </a:r>
            <a:r>
              <a:rPr lang="en-US" altLang="en-US" sz="1800" baseline="30000">
                <a:latin typeface="Times New Roman" panose="02020603050405020304" pitchFamily="18" charset="0"/>
              </a:rPr>
              <a:t>nd</a:t>
            </a:r>
            <a:r>
              <a:rPr lang="en-US" altLang="en-US" sz="1800">
                <a:latin typeface="Times New Roman" panose="02020603050405020304" pitchFamily="18" charset="0"/>
              </a:rPr>
              <a:t> shell =  ___________</a:t>
            </a:r>
          </a:p>
          <a:p>
            <a:r>
              <a:rPr lang="en-US" altLang="en-US" sz="1800">
                <a:latin typeface="Times New Roman" panose="02020603050405020304" pitchFamily="18" charset="0"/>
              </a:rPr>
              <a:t># electrons in 3</a:t>
            </a:r>
            <a:r>
              <a:rPr lang="en-US" altLang="en-US" sz="1800" baseline="30000">
                <a:latin typeface="Times New Roman" panose="02020603050405020304" pitchFamily="18" charset="0"/>
              </a:rPr>
              <a:t>rd</a:t>
            </a:r>
            <a:r>
              <a:rPr lang="en-US" altLang="en-US" sz="1800">
                <a:latin typeface="Times New Roman" panose="02020603050405020304" pitchFamily="18" charset="0"/>
              </a:rPr>
              <a:t> shell =   ___________</a:t>
            </a:r>
            <a:endParaRPr lang="en-US" altLang="en-US" sz="1800"/>
          </a:p>
        </p:txBody>
      </p:sp>
      <p:grpSp>
        <p:nvGrpSpPr>
          <p:cNvPr id="12343" name="Group 55"/>
          <p:cNvGrpSpPr>
            <a:grpSpLocks/>
          </p:cNvGrpSpPr>
          <p:nvPr/>
        </p:nvGrpSpPr>
        <p:grpSpPr bwMode="auto">
          <a:xfrm>
            <a:off x="4191000" y="2209800"/>
            <a:ext cx="4648200" cy="4589463"/>
            <a:chOff x="1776" y="1344"/>
            <a:chExt cx="3467" cy="3467"/>
          </a:xfrm>
        </p:grpSpPr>
        <p:sp>
          <p:nvSpPr>
            <p:cNvPr id="12294" name="Oval 6"/>
            <p:cNvSpPr>
              <a:spLocks noChangeArrowheads="1"/>
            </p:cNvSpPr>
            <p:nvPr/>
          </p:nvSpPr>
          <p:spPr bwMode="auto">
            <a:xfrm>
              <a:off x="1776" y="1344"/>
              <a:ext cx="3467" cy="3467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auto">
            <a:xfrm>
              <a:off x="2308" y="1884"/>
              <a:ext cx="2387" cy="2387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2785" y="2394"/>
              <a:ext cx="1366" cy="1366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" grpId="0"/>
      <p:bldP spid="12338" grpId="0"/>
      <p:bldP spid="12339" grpId="0"/>
      <p:bldP spid="123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844800" y="76200"/>
            <a:ext cx="340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>
                <a:solidFill>
                  <a:srgbClr val="EAEAEA"/>
                </a:solidFill>
                <a:latin typeface="Arial - 36"/>
              </a:rPr>
              <a:t>Representation of an Atom</a:t>
            </a:r>
          </a:p>
        </p:txBody>
      </p:sp>
      <p:graphicFrame>
        <p:nvGraphicFramePr>
          <p:cNvPr id="13355" name="Group 43"/>
          <p:cNvGraphicFramePr>
            <a:graphicFrameLocks noGrp="1"/>
          </p:cNvGraphicFramePr>
          <p:nvPr/>
        </p:nvGraphicFramePr>
        <p:xfrm>
          <a:off x="1295400" y="685800"/>
          <a:ext cx="5892800" cy="1331913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152400" y="2209800"/>
            <a:ext cx="2516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EAEAEA"/>
                </a:solidFill>
                <a:latin typeface="Arial - 36"/>
              </a:rPr>
              <a:t>represent an atom of Argon…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4048125" y="1387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FF99"/>
                </a:solidFill>
              </a:rPr>
              <a:t>2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5191125" y="1387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FF99"/>
                </a:solidFill>
              </a:rPr>
              <a:t>8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6410325" y="1387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FF99"/>
                </a:solidFill>
              </a:rPr>
              <a:t>8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228600" y="2971800"/>
            <a:ext cx="4071938" cy="381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1800" dirty="0">
                <a:solidFill>
                  <a:srgbClr val="FFFF99"/>
                </a:solidFill>
                <a:latin typeface="Times New Roman" panose="02020603050405020304" pitchFamily="18" charset="0"/>
              </a:rPr>
              <a:t>Atom Name:</a:t>
            </a:r>
          </a:p>
          <a:p>
            <a:r>
              <a:rPr lang="en-US" altLang="en-US" sz="1800" dirty="0">
                <a:solidFill>
                  <a:srgbClr val="FFFF99"/>
                </a:solidFill>
                <a:latin typeface="Times New Roman" panose="02020603050405020304" pitchFamily="18" charset="0"/>
              </a:rPr>
              <a:t>Atomic Number = ________</a:t>
            </a:r>
          </a:p>
          <a:p>
            <a:r>
              <a:rPr lang="en-US" altLang="en-US" sz="1800" dirty="0" smtClean="0">
                <a:solidFill>
                  <a:srgbClr val="FFFF99"/>
                </a:solidFill>
                <a:latin typeface="Times New Roman" panose="02020603050405020304" pitchFamily="18" charset="0"/>
              </a:rPr>
              <a:t>    # </a:t>
            </a:r>
            <a:r>
              <a:rPr lang="en-US" altLang="en-US" sz="1800" dirty="0">
                <a:solidFill>
                  <a:srgbClr val="FFFF99"/>
                </a:solidFill>
                <a:latin typeface="Times New Roman" panose="02020603050405020304" pitchFamily="18" charset="0"/>
              </a:rPr>
              <a:t>Protons = _____________</a:t>
            </a:r>
          </a:p>
          <a:p>
            <a:endParaRPr lang="en-US" altLang="en-US" sz="1800" dirty="0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r>
              <a:rPr lang="en-US" altLang="en-US" sz="1800" dirty="0">
                <a:solidFill>
                  <a:srgbClr val="FFFF99"/>
                </a:solidFill>
                <a:latin typeface="Times New Roman" panose="02020603050405020304" pitchFamily="18" charset="0"/>
              </a:rPr>
              <a:t>Mass # = _______</a:t>
            </a:r>
          </a:p>
          <a:p>
            <a:r>
              <a:rPr lang="en-US" altLang="en-US" sz="1800" dirty="0" smtClean="0">
                <a:solidFill>
                  <a:srgbClr val="FFFF99"/>
                </a:solidFill>
                <a:latin typeface="Times New Roman" panose="02020603050405020304" pitchFamily="18" charset="0"/>
              </a:rPr>
              <a:t>  Mass </a:t>
            </a:r>
            <a:r>
              <a:rPr lang="en-US" altLang="en-US" sz="1800" dirty="0">
                <a:solidFill>
                  <a:srgbClr val="FFFF99"/>
                </a:solidFill>
                <a:latin typeface="Times New Roman" panose="02020603050405020304" pitchFamily="18" charset="0"/>
              </a:rPr>
              <a:t># - Number of Protons =</a:t>
            </a:r>
          </a:p>
          <a:p>
            <a:r>
              <a:rPr lang="en-US" altLang="en-US" sz="1800" dirty="0" smtClean="0">
                <a:solidFill>
                  <a:srgbClr val="FFFF99"/>
                </a:solidFill>
                <a:latin typeface="Times New Roman" panose="02020603050405020304" pitchFamily="18" charset="0"/>
              </a:rPr>
              <a:t>  Number </a:t>
            </a:r>
            <a:r>
              <a:rPr lang="en-US" altLang="en-US" sz="1800" dirty="0">
                <a:solidFill>
                  <a:srgbClr val="FFFF99"/>
                </a:solidFill>
                <a:latin typeface="Times New Roman" panose="02020603050405020304" pitchFamily="18" charset="0"/>
              </a:rPr>
              <a:t>of Neutrons:   ___________</a:t>
            </a:r>
          </a:p>
          <a:p>
            <a:endParaRPr lang="en-US" altLang="en-US" sz="1800" dirty="0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r>
              <a:rPr lang="en-US" altLang="en-US" sz="1800" dirty="0">
                <a:solidFill>
                  <a:srgbClr val="FFFF99"/>
                </a:solidFill>
                <a:latin typeface="Times New Roman" panose="02020603050405020304" pitchFamily="18" charset="0"/>
              </a:rPr>
              <a:t># Electrons =_________</a:t>
            </a:r>
          </a:p>
          <a:p>
            <a:endParaRPr lang="en-US" altLang="en-US" sz="1800" dirty="0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r>
              <a:rPr lang="en-US" altLang="en-US" sz="1800" dirty="0">
                <a:solidFill>
                  <a:srgbClr val="FFFF99"/>
                </a:solidFill>
                <a:latin typeface="Times New Roman" panose="02020603050405020304" pitchFamily="18" charset="0"/>
              </a:rPr>
              <a:t># electrons in 1</a:t>
            </a:r>
            <a:r>
              <a:rPr lang="en-US" altLang="en-US" sz="1800" baseline="30000" dirty="0">
                <a:solidFill>
                  <a:srgbClr val="FFFF99"/>
                </a:solidFill>
                <a:latin typeface="Times New Roman" panose="02020603050405020304" pitchFamily="18" charset="0"/>
              </a:rPr>
              <a:t>st</a:t>
            </a:r>
            <a:r>
              <a:rPr lang="en-US" altLang="en-US" sz="1800" dirty="0">
                <a:solidFill>
                  <a:srgbClr val="FFFF99"/>
                </a:solidFill>
                <a:latin typeface="Times New Roman" panose="02020603050405020304" pitchFamily="18" charset="0"/>
              </a:rPr>
              <a:t> shell  =  ___________</a:t>
            </a:r>
          </a:p>
          <a:p>
            <a:r>
              <a:rPr lang="en-US" altLang="en-US" sz="1800" dirty="0">
                <a:solidFill>
                  <a:srgbClr val="FFFF99"/>
                </a:solidFill>
                <a:latin typeface="Times New Roman" panose="02020603050405020304" pitchFamily="18" charset="0"/>
              </a:rPr>
              <a:t># electrons in 2</a:t>
            </a:r>
            <a:r>
              <a:rPr lang="en-US" altLang="en-US" sz="1800" baseline="30000" dirty="0">
                <a:solidFill>
                  <a:srgbClr val="FFFF99"/>
                </a:solidFill>
                <a:latin typeface="Times New Roman" panose="02020603050405020304" pitchFamily="18" charset="0"/>
              </a:rPr>
              <a:t>nd</a:t>
            </a:r>
            <a:r>
              <a:rPr lang="en-US" altLang="en-US" sz="1800" dirty="0">
                <a:solidFill>
                  <a:srgbClr val="FFFF99"/>
                </a:solidFill>
                <a:latin typeface="Times New Roman" panose="02020603050405020304" pitchFamily="18" charset="0"/>
              </a:rPr>
              <a:t> shell =  ___________</a:t>
            </a:r>
          </a:p>
          <a:p>
            <a:r>
              <a:rPr lang="en-US" altLang="en-US" sz="1800" dirty="0">
                <a:solidFill>
                  <a:srgbClr val="FFFF99"/>
                </a:solidFill>
                <a:latin typeface="Times New Roman" panose="02020603050405020304" pitchFamily="18" charset="0"/>
              </a:rPr>
              <a:t># electrons in 3</a:t>
            </a:r>
            <a:r>
              <a:rPr lang="en-US" altLang="en-US" sz="1800" baseline="30000" dirty="0">
                <a:solidFill>
                  <a:srgbClr val="FFFF99"/>
                </a:solidFill>
                <a:latin typeface="Times New Roman" panose="02020603050405020304" pitchFamily="18" charset="0"/>
              </a:rPr>
              <a:t>rd</a:t>
            </a:r>
            <a:r>
              <a:rPr lang="en-US" altLang="en-US" sz="1800" dirty="0">
                <a:solidFill>
                  <a:srgbClr val="FFFF99"/>
                </a:solidFill>
                <a:latin typeface="Times New Roman" panose="02020603050405020304" pitchFamily="18" charset="0"/>
              </a:rPr>
              <a:t> shell =   ___________</a:t>
            </a:r>
            <a:endParaRPr lang="en-US" altLang="en-US" sz="1800" dirty="0">
              <a:solidFill>
                <a:srgbClr val="FFFF99"/>
              </a:solidFill>
            </a:endParaRPr>
          </a:p>
        </p:txBody>
      </p: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4191000" y="2133600"/>
            <a:ext cx="4648200" cy="4589463"/>
            <a:chOff x="1776" y="1344"/>
            <a:chExt cx="3467" cy="3467"/>
          </a:xfrm>
        </p:grpSpPr>
        <p:sp>
          <p:nvSpPr>
            <p:cNvPr id="13352" name="Oval 40"/>
            <p:cNvSpPr>
              <a:spLocks noChangeArrowheads="1"/>
            </p:cNvSpPr>
            <p:nvPr/>
          </p:nvSpPr>
          <p:spPr bwMode="auto">
            <a:xfrm>
              <a:off x="1776" y="1344"/>
              <a:ext cx="3467" cy="3467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53" name="Oval 41"/>
            <p:cNvSpPr>
              <a:spLocks noChangeArrowheads="1"/>
            </p:cNvSpPr>
            <p:nvPr/>
          </p:nvSpPr>
          <p:spPr bwMode="auto">
            <a:xfrm>
              <a:off x="2308" y="1884"/>
              <a:ext cx="2387" cy="2387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Oval 42"/>
            <p:cNvSpPr>
              <a:spLocks noChangeArrowheads="1"/>
            </p:cNvSpPr>
            <p:nvPr/>
          </p:nvSpPr>
          <p:spPr bwMode="auto">
            <a:xfrm>
              <a:off x="2785" y="2394"/>
              <a:ext cx="1366" cy="1366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 rot="20651211">
            <a:off x="6377269" y="943922"/>
            <a:ext cx="2719014" cy="1323439"/>
          </a:xfrm>
          <a:prstGeom prst="rect">
            <a:avLst/>
          </a:prstGeom>
          <a:solidFill>
            <a:srgbClr val="F0F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electrons “fill” shells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closest to the nucleus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before “filling” the next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shell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14" name="Group 66"/>
          <p:cNvGrpSpPr>
            <a:grpSpLocks/>
          </p:cNvGrpSpPr>
          <p:nvPr/>
        </p:nvGrpSpPr>
        <p:grpSpPr bwMode="auto">
          <a:xfrm>
            <a:off x="3997325" y="1981200"/>
            <a:ext cx="4994275" cy="4999038"/>
            <a:chOff x="2448" y="1248"/>
            <a:chExt cx="3146" cy="3149"/>
          </a:xfrm>
        </p:grpSpPr>
        <p:sp>
          <p:nvSpPr>
            <p:cNvPr id="15" name="Text Box 67"/>
            <p:cNvSpPr txBox="1">
              <a:spLocks noChangeArrowheads="1"/>
            </p:cNvSpPr>
            <p:nvPr/>
          </p:nvSpPr>
          <p:spPr bwMode="auto">
            <a:xfrm>
              <a:off x="2880" y="3696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16" name="Text Box 68"/>
            <p:cNvSpPr txBox="1">
              <a:spLocks noChangeArrowheads="1"/>
            </p:cNvSpPr>
            <p:nvPr/>
          </p:nvSpPr>
          <p:spPr bwMode="auto">
            <a:xfrm>
              <a:off x="2723" y="1747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17" name="Text Box 69"/>
            <p:cNvSpPr txBox="1">
              <a:spLocks noChangeArrowheads="1"/>
            </p:cNvSpPr>
            <p:nvPr/>
          </p:nvSpPr>
          <p:spPr bwMode="auto">
            <a:xfrm>
              <a:off x="3504" y="1248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18" name="Text Box 70"/>
            <p:cNvSpPr txBox="1">
              <a:spLocks noChangeArrowheads="1"/>
            </p:cNvSpPr>
            <p:nvPr/>
          </p:nvSpPr>
          <p:spPr bwMode="auto">
            <a:xfrm>
              <a:off x="2448" y="2659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19" name="Text Box 71"/>
            <p:cNvSpPr txBox="1">
              <a:spLocks noChangeArrowheads="1"/>
            </p:cNvSpPr>
            <p:nvPr/>
          </p:nvSpPr>
          <p:spPr bwMode="auto">
            <a:xfrm>
              <a:off x="3936" y="4032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0" name="Text Box 72"/>
            <p:cNvSpPr txBox="1">
              <a:spLocks noChangeArrowheads="1"/>
            </p:cNvSpPr>
            <p:nvPr/>
          </p:nvSpPr>
          <p:spPr bwMode="auto">
            <a:xfrm>
              <a:off x="5136" y="3504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1" name="Text Box 73"/>
            <p:cNvSpPr txBox="1">
              <a:spLocks noChangeArrowheads="1"/>
            </p:cNvSpPr>
            <p:nvPr/>
          </p:nvSpPr>
          <p:spPr bwMode="auto">
            <a:xfrm>
              <a:off x="5280" y="2352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2" name="Text Box 74"/>
            <p:cNvSpPr txBox="1">
              <a:spLocks noChangeArrowheads="1"/>
            </p:cNvSpPr>
            <p:nvPr/>
          </p:nvSpPr>
          <p:spPr bwMode="auto">
            <a:xfrm>
              <a:off x="4704" y="1344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</p:grpSp>
      <p:grpSp>
        <p:nvGrpSpPr>
          <p:cNvPr id="23" name="Group 57"/>
          <p:cNvGrpSpPr>
            <a:grpSpLocks/>
          </p:cNvGrpSpPr>
          <p:nvPr/>
        </p:nvGrpSpPr>
        <p:grpSpPr bwMode="auto">
          <a:xfrm>
            <a:off x="4759325" y="2590800"/>
            <a:ext cx="3622675" cy="3627438"/>
            <a:chOff x="2880" y="1632"/>
            <a:chExt cx="2282" cy="2285"/>
          </a:xfrm>
        </p:grpSpPr>
        <p:sp>
          <p:nvSpPr>
            <p:cNvPr id="24" name="Text Box 58"/>
            <p:cNvSpPr txBox="1">
              <a:spLocks noChangeArrowheads="1"/>
            </p:cNvSpPr>
            <p:nvPr/>
          </p:nvSpPr>
          <p:spPr bwMode="auto">
            <a:xfrm>
              <a:off x="3888" y="3552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5" name="Text Box 59"/>
            <p:cNvSpPr txBox="1">
              <a:spLocks noChangeArrowheads="1"/>
            </p:cNvSpPr>
            <p:nvPr/>
          </p:nvSpPr>
          <p:spPr bwMode="auto">
            <a:xfrm>
              <a:off x="4560" y="3360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6" name="Text Box 60"/>
            <p:cNvSpPr txBox="1">
              <a:spLocks noChangeArrowheads="1"/>
            </p:cNvSpPr>
            <p:nvPr/>
          </p:nvSpPr>
          <p:spPr bwMode="auto">
            <a:xfrm>
              <a:off x="3168" y="3360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7" name="Text Box 61"/>
            <p:cNvSpPr txBox="1">
              <a:spLocks noChangeArrowheads="1"/>
            </p:cNvSpPr>
            <p:nvPr/>
          </p:nvSpPr>
          <p:spPr bwMode="auto">
            <a:xfrm>
              <a:off x="3936" y="1632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8" name="Text Box 62"/>
            <p:cNvSpPr txBox="1">
              <a:spLocks noChangeArrowheads="1"/>
            </p:cNvSpPr>
            <p:nvPr/>
          </p:nvSpPr>
          <p:spPr bwMode="auto">
            <a:xfrm>
              <a:off x="3024" y="1977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9" name="Text Box 63"/>
            <p:cNvSpPr txBox="1">
              <a:spLocks noChangeArrowheads="1"/>
            </p:cNvSpPr>
            <p:nvPr/>
          </p:nvSpPr>
          <p:spPr bwMode="auto">
            <a:xfrm>
              <a:off x="2880" y="2755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30" name="Text Box 64"/>
            <p:cNvSpPr txBox="1">
              <a:spLocks noChangeArrowheads="1"/>
            </p:cNvSpPr>
            <p:nvPr/>
          </p:nvSpPr>
          <p:spPr bwMode="auto">
            <a:xfrm>
              <a:off x="4848" y="2736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31" name="Text Box 65"/>
            <p:cNvSpPr txBox="1">
              <a:spLocks noChangeArrowheads="1"/>
            </p:cNvSpPr>
            <p:nvPr/>
          </p:nvSpPr>
          <p:spPr bwMode="auto">
            <a:xfrm>
              <a:off x="4704" y="1977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</p:grpSp>
      <p:grpSp>
        <p:nvGrpSpPr>
          <p:cNvPr id="32" name="Group 75"/>
          <p:cNvGrpSpPr>
            <a:grpSpLocks/>
          </p:cNvGrpSpPr>
          <p:nvPr/>
        </p:nvGrpSpPr>
        <p:grpSpPr bwMode="auto">
          <a:xfrm>
            <a:off x="5902325" y="3352800"/>
            <a:ext cx="1108075" cy="2103438"/>
            <a:chOff x="3696" y="2160"/>
            <a:chExt cx="698" cy="1325"/>
          </a:xfrm>
        </p:grpSpPr>
        <p:sp>
          <p:nvSpPr>
            <p:cNvPr id="33" name="Text Box 76"/>
            <p:cNvSpPr txBox="1">
              <a:spLocks noChangeArrowheads="1"/>
            </p:cNvSpPr>
            <p:nvPr/>
          </p:nvSpPr>
          <p:spPr bwMode="auto">
            <a:xfrm>
              <a:off x="3696" y="3120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34" name="Text Box 77"/>
            <p:cNvSpPr txBox="1">
              <a:spLocks noChangeArrowheads="1"/>
            </p:cNvSpPr>
            <p:nvPr/>
          </p:nvSpPr>
          <p:spPr bwMode="auto">
            <a:xfrm>
              <a:off x="4080" y="2160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</p:grpSp>
      <p:sp>
        <p:nvSpPr>
          <p:cNvPr id="35" name="Oval 56"/>
          <p:cNvSpPr>
            <a:spLocks noChangeArrowheads="1"/>
          </p:cNvSpPr>
          <p:nvPr/>
        </p:nvSpPr>
        <p:spPr bwMode="auto">
          <a:xfrm>
            <a:off x="6248400" y="4191000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53775" y="4191000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18p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__n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3200" y="32004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18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05000" y="35052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18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8800" y="51054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18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25466" y="56800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19125" y="59419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8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09900" y="62182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8</a:t>
            </a:r>
            <a:endParaRPr lang="en-US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8172" name="TextBox1" r:id="rId2" imgW="609480" imgH="314280"/>
        </mc:Choice>
        <mc:Fallback>
          <p:control name="TextBox1" r:id="rId2" imgW="609480" imgH="314280">
            <p:pic>
              <p:nvPicPr>
                <p:cNvPr id="5" name="TextBox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95400" y="4024313"/>
                  <a:ext cx="609600" cy="3190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8173" name="TextBox2" r:id="rId3" imgW="609480" imgH="314280"/>
        </mc:Choice>
        <mc:Fallback>
          <p:control name="TextBox2" r:id="rId3" imgW="609480" imgH="314280">
            <p:pic>
              <p:nvPicPr>
                <p:cNvPr id="44" name="TextBox2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95600" y="4572000"/>
                  <a:ext cx="609600" cy="31908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8154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5" grpId="0" animBg="1"/>
      <p:bldP spid="3" grpId="0"/>
      <p:bldP spid="4" grpId="0"/>
      <p:bldP spid="38" grpId="0"/>
      <p:bldP spid="39" grpId="0"/>
      <p:bldP spid="40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33" name="Group 25"/>
          <p:cNvGrpSpPr>
            <a:grpSpLocks/>
          </p:cNvGrpSpPr>
          <p:nvPr/>
        </p:nvGrpSpPr>
        <p:grpSpPr bwMode="auto">
          <a:xfrm>
            <a:off x="4191000" y="2133600"/>
            <a:ext cx="4648200" cy="4589463"/>
            <a:chOff x="1776" y="1344"/>
            <a:chExt cx="3467" cy="3467"/>
          </a:xfrm>
        </p:grpSpPr>
        <p:sp>
          <p:nvSpPr>
            <p:cNvPr id="17434" name="Oval 26"/>
            <p:cNvSpPr>
              <a:spLocks noChangeArrowheads="1"/>
            </p:cNvSpPr>
            <p:nvPr/>
          </p:nvSpPr>
          <p:spPr bwMode="auto">
            <a:xfrm>
              <a:off x="1776" y="1344"/>
              <a:ext cx="3467" cy="3467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Oval 27"/>
            <p:cNvSpPr>
              <a:spLocks noChangeArrowheads="1"/>
            </p:cNvSpPr>
            <p:nvPr/>
          </p:nvSpPr>
          <p:spPr bwMode="auto">
            <a:xfrm>
              <a:off x="2308" y="1884"/>
              <a:ext cx="2387" cy="2387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Oval 28"/>
            <p:cNvSpPr>
              <a:spLocks noChangeArrowheads="1"/>
            </p:cNvSpPr>
            <p:nvPr/>
          </p:nvSpPr>
          <p:spPr bwMode="auto">
            <a:xfrm>
              <a:off x="2785" y="2394"/>
              <a:ext cx="1366" cy="1366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438" name="Picture 30" descr="out-pl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r="8966"/>
          <a:stretch>
            <a:fillRect/>
          </a:stretch>
        </p:blipFill>
        <p:spPr bwMode="auto">
          <a:xfrm>
            <a:off x="2895600" y="1600200"/>
            <a:ext cx="6324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457200" y="2286000"/>
            <a:ext cx="45847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99"/>
                </a:solidFill>
              </a:rPr>
              <a:t>these circles represent “shells”</a:t>
            </a:r>
          </a:p>
          <a:p>
            <a:endParaRPr lang="en-US" altLang="en-US">
              <a:solidFill>
                <a:srgbClr val="FFFF99"/>
              </a:solidFill>
            </a:endParaRPr>
          </a:p>
          <a:p>
            <a:r>
              <a:rPr lang="en-US" altLang="en-US">
                <a:solidFill>
                  <a:srgbClr val="FFFF99"/>
                </a:solidFill>
              </a:rPr>
              <a:t>a shell is where electrons can be</a:t>
            </a:r>
          </a:p>
          <a:p>
            <a:endParaRPr lang="en-US" altLang="en-US">
              <a:solidFill>
                <a:srgbClr val="FFFF99"/>
              </a:solidFill>
            </a:endParaRPr>
          </a:p>
          <a:p>
            <a:r>
              <a:rPr lang="en-US" altLang="en-US">
                <a:solidFill>
                  <a:srgbClr val="FFFF99"/>
                </a:solidFill>
              </a:rPr>
              <a:t>a shell is not made of anything…</a:t>
            </a:r>
          </a:p>
          <a:p>
            <a:r>
              <a:rPr lang="en-US" altLang="en-US">
                <a:solidFill>
                  <a:srgbClr val="FFFF99"/>
                </a:solidFill>
              </a:rPr>
              <a:t>like representing the orbits of planets…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844800" y="76200"/>
            <a:ext cx="340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>
                <a:solidFill>
                  <a:srgbClr val="EAEAEA"/>
                </a:solidFill>
                <a:latin typeface="Arial - 36"/>
              </a:rPr>
              <a:t>Representation of an Atom</a:t>
            </a:r>
          </a:p>
        </p:txBody>
      </p:sp>
      <p:graphicFrame>
        <p:nvGraphicFramePr>
          <p:cNvPr id="17411" name="Group 3"/>
          <p:cNvGraphicFramePr>
            <a:graphicFrameLocks noGrp="1"/>
          </p:cNvGraphicFramePr>
          <p:nvPr/>
        </p:nvGraphicFramePr>
        <p:xfrm>
          <a:off x="1295400" y="685800"/>
          <a:ext cx="5892800" cy="1331913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048125" y="1387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FF99"/>
                </a:solidFill>
              </a:rPr>
              <a:t>2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5191125" y="1387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FF99"/>
                </a:solidFill>
              </a:rPr>
              <a:t>8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6410325" y="1387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FF99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7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124200" y="381000"/>
            <a:ext cx="287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>
                <a:solidFill>
                  <a:srgbClr val="EAEAEA"/>
                </a:solidFill>
              </a:rPr>
              <a:t>The Atom…</a:t>
            </a:r>
          </a:p>
          <a:p>
            <a:pPr algn="ctr"/>
            <a:r>
              <a:rPr lang="en-US" altLang="en-US" sz="1800">
                <a:solidFill>
                  <a:srgbClr val="EAEAEA"/>
                </a:solidFill>
              </a:rPr>
              <a:t>what do you know so far…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00800" y="5943600"/>
            <a:ext cx="2470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hlinkClick r:id="rId2"/>
              </a:rPr>
              <a:t>link to </a:t>
            </a:r>
            <a:r>
              <a:rPr lang="en-US" sz="3200" u="sng" dirty="0" smtClean="0">
                <a:solidFill>
                  <a:srgbClr val="FF0000"/>
                </a:solidFill>
                <a:hlinkClick r:id="rId2"/>
              </a:rPr>
              <a:t>BIG</a:t>
            </a:r>
            <a:r>
              <a:rPr lang="en-US" u="sng" dirty="0" smtClean="0">
                <a:solidFill>
                  <a:srgbClr val="FF0000"/>
                </a:solidFill>
                <a:hlinkClick r:id="rId2"/>
              </a:rPr>
              <a:t> and </a:t>
            </a:r>
            <a:r>
              <a:rPr lang="en-US" sz="900" u="sng" dirty="0" smtClean="0">
                <a:solidFill>
                  <a:srgbClr val="FF0000"/>
                </a:solidFill>
                <a:hlinkClick r:id="rId2"/>
              </a:rPr>
              <a:t>small</a:t>
            </a:r>
            <a:endParaRPr lang="en-US" sz="9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844800" y="76200"/>
            <a:ext cx="340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>
                <a:solidFill>
                  <a:srgbClr val="EAEAEA"/>
                </a:solidFill>
                <a:latin typeface="Arial - 36"/>
              </a:rPr>
              <a:t>Representation of an Atom</a:t>
            </a:r>
          </a:p>
        </p:txBody>
      </p:sp>
      <p:graphicFrame>
        <p:nvGraphicFramePr>
          <p:cNvPr id="14339" name="Group 3"/>
          <p:cNvGraphicFramePr>
            <a:graphicFrameLocks noGrp="1"/>
          </p:cNvGraphicFramePr>
          <p:nvPr/>
        </p:nvGraphicFramePr>
        <p:xfrm>
          <a:off x="1295400" y="685800"/>
          <a:ext cx="5892800" cy="1331913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152400" y="2209800"/>
            <a:ext cx="2516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EAEAEA"/>
                </a:solidFill>
                <a:latin typeface="Arial - 36"/>
              </a:rPr>
              <a:t>represent an atom of …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4048125" y="1387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FF99"/>
                </a:solidFill>
              </a:rPr>
              <a:t>2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5191125" y="1387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FF99"/>
                </a:solidFill>
              </a:rPr>
              <a:t>8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6410325" y="1387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FF99"/>
                </a:solidFill>
              </a:rPr>
              <a:t>8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228600" y="2971800"/>
            <a:ext cx="4071938" cy="381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Atom Name:</a:t>
            </a:r>
          </a:p>
          <a:p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Atomic Number = ________</a:t>
            </a:r>
          </a:p>
          <a:p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# Protons = _____________</a:t>
            </a:r>
          </a:p>
          <a:p>
            <a:endParaRPr lang="en-US" altLang="en-US" sz="1800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Mass # = _______</a:t>
            </a:r>
          </a:p>
          <a:p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Mass # - Number of Protons =</a:t>
            </a:r>
          </a:p>
          <a:p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Number of Neutrons:   ___________</a:t>
            </a:r>
          </a:p>
          <a:p>
            <a:endParaRPr lang="en-US" altLang="en-US" sz="1800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# Electrons =_________</a:t>
            </a:r>
          </a:p>
          <a:p>
            <a:endParaRPr lang="en-US" altLang="en-US" sz="1800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# electrons in 1</a:t>
            </a:r>
            <a:r>
              <a:rPr lang="en-US" altLang="en-US" sz="1800" baseline="30000">
                <a:solidFill>
                  <a:srgbClr val="FFFF99"/>
                </a:solidFill>
                <a:latin typeface="Times New Roman" panose="02020603050405020304" pitchFamily="18" charset="0"/>
              </a:rPr>
              <a:t>st</a:t>
            </a:r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 shell  =  ___________</a:t>
            </a:r>
          </a:p>
          <a:p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# electrons in 2</a:t>
            </a:r>
            <a:r>
              <a:rPr lang="en-US" altLang="en-US" sz="1800" baseline="30000">
                <a:solidFill>
                  <a:srgbClr val="FFFF99"/>
                </a:solidFill>
                <a:latin typeface="Times New Roman" panose="02020603050405020304" pitchFamily="18" charset="0"/>
              </a:rPr>
              <a:t>nd</a:t>
            </a:r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 shell =  ___________</a:t>
            </a:r>
          </a:p>
          <a:p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# electrons in 3</a:t>
            </a:r>
            <a:r>
              <a:rPr lang="en-US" altLang="en-US" sz="1800" baseline="30000">
                <a:solidFill>
                  <a:srgbClr val="FFFF99"/>
                </a:solidFill>
                <a:latin typeface="Times New Roman" panose="02020603050405020304" pitchFamily="18" charset="0"/>
              </a:rPr>
              <a:t>rd</a:t>
            </a:r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 shell =   ___________</a:t>
            </a:r>
            <a:endParaRPr lang="en-US" altLang="en-US" sz="1800">
              <a:solidFill>
                <a:srgbClr val="FFFF99"/>
              </a:solidFill>
            </a:endParaRPr>
          </a:p>
        </p:txBody>
      </p:sp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4191000" y="2133600"/>
            <a:ext cx="4648200" cy="4589463"/>
            <a:chOff x="1776" y="1344"/>
            <a:chExt cx="3467" cy="3467"/>
          </a:xfrm>
        </p:grpSpPr>
        <p:sp>
          <p:nvSpPr>
            <p:cNvPr id="14362" name="Oval 26"/>
            <p:cNvSpPr>
              <a:spLocks noChangeArrowheads="1"/>
            </p:cNvSpPr>
            <p:nvPr/>
          </p:nvSpPr>
          <p:spPr bwMode="auto">
            <a:xfrm>
              <a:off x="1776" y="1344"/>
              <a:ext cx="3467" cy="3467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Oval 27"/>
            <p:cNvSpPr>
              <a:spLocks noChangeArrowheads="1"/>
            </p:cNvSpPr>
            <p:nvPr/>
          </p:nvSpPr>
          <p:spPr bwMode="auto">
            <a:xfrm>
              <a:off x="2308" y="1884"/>
              <a:ext cx="2387" cy="2387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4" name="Oval 28"/>
            <p:cNvSpPr>
              <a:spLocks noChangeArrowheads="1"/>
            </p:cNvSpPr>
            <p:nvPr/>
          </p:nvSpPr>
          <p:spPr bwMode="auto">
            <a:xfrm>
              <a:off x="2785" y="2394"/>
              <a:ext cx="1366" cy="1366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71" name="Group 35"/>
          <p:cNvGrpSpPr>
            <a:grpSpLocks/>
          </p:cNvGrpSpPr>
          <p:nvPr/>
        </p:nvGrpSpPr>
        <p:grpSpPr bwMode="auto">
          <a:xfrm>
            <a:off x="7239000" y="381000"/>
            <a:ext cx="1919288" cy="1919288"/>
            <a:chOff x="4560" y="240"/>
            <a:chExt cx="1209" cy="1209"/>
          </a:xfrm>
        </p:grpSpPr>
        <p:sp>
          <p:nvSpPr>
            <p:cNvPr id="14366" name="Text Box 30"/>
            <p:cNvSpPr txBox="1">
              <a:spLocks noChangeArrowheads="1"/>
            </p:cNvSpPr>
            <p:nvPr/>
          </p:nvSpPr>
          <p:spPr bwMode="auto">
            <a:xfrm>
              <a:off x="4912" y="369"/>
              <a:ext cx="720" cy="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300">
                  <a:solidFill>
                    <a:srgbClr val="FFFFCC"/>
                  </a:solidFill>
                  <a:latin typeface="Arial - 18"/>
                </a:rPr>
                <a:t>Hydrogen</a:t>
              </a:r>
            </a:p>
            <a:p>
              <a:r>
                <a:rPr lang="en-US" altLang="en-US" sz="1300">
                  <a:solidFill>
                    <a:srgbClr val="FFFFCC"/>
                  </a:solidFill>
                  <a:latin typeface="Arial - 18"/>
                </a:rPr>
                <a:t>Oxygen</a:t>
              </a:r>
            </a:p>
            <a:p>
              <a:r>
                <a:rPr lang="en-US" altLang="en-US" sz="1300">
                  <a:solidFill>
                    <a:srgbClr val="FFFFCC"/>
                  </a:solidFill>
                  <a:latin typeface="Arial - 18"/>
                </a:rPr>
                <a:t>Beryllium</a:t>
              </a:r>
            </a:p>
            <a:p>
              <a:r>
                <a:rPr lang="en-US" altLang="en-US" sz="1300">
                  <a:solidFill>
                    <a:srgbClr val="FFFFCC"/>
                  </a:solidFill>
                  <a:latin typeface="Arial - 18"/>
                </a:rPr>
                <a:t>Carbon</a:t>
              </a:r>
            </a:p>
            <a:p>
              <a:r>
                <a:rPr lang="en-US" altLang="en-US" sz="1300">
                  <a:solidFill>
                    <a:srgbClr val="FFFFCC"/>
                  </a:solidFill>
                  <a:latin typeface="Arial - 18"/>
                </a:rPr>
                <a:t>Sodium</a:t>
              </a:r>
            </a:p>
            <a:p>
              <a:r>
                <a:rPr lang="en-US" altLang="en-US" sz="1300">
                  <a:solidFill>
                    <a:srgbClr val="FFFFCC"/>
                  </a:solidFill>
                  <a:latin typeface="Arial - 18"/>
                </a:rPr>
                <a:t>Aluminum</a:t>
              </a:r>
            </a:p>
            <a:p>
              <a:r>
                <a:rPr lang="en-US" altLang="en-US" sz="1300">
                  <a:solidFill>
                    <a:srgbClr val="FFFFCC"/>
                  </a:solidFill>
                  <a:latin typeface="Arial - 18"/>
                </a:rPr>
                <a:t>Chlorine</a:t>
              </a:r>
            </a:p>
          </p:txBody>
        </p:sp>
        <p:sp>
          <p:nvSpPr>
            <p:cNvPr id="14365" name="Oval 29"/>
            <p:cNvSpPr>
              <a:spLocks noChangeArrowheads="1"/>
            </p:cNvSpPr>
            <p:nvPr/>
          </p:nvSpPr>
          <p:spPr bwMode="auto">
            <a:xfrm>
              <a:off x="4560" y="240"/>
              <a:ext cx="1209" cy="120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 u="sng">
                <a:solidFill>
                  <a:srgbClr val="FFFF99"/>
                </a:solidFill>
              </a:endParaRPr>
            </a:p>
          </p:txBody>
        </p:sp>
        <p:sp>
          <p:nvSpPr>
            <p:cNvPr id="14368" name="Line 32"/>
            <p:cNvSpPr>
              <a:spLocks noChangeShapeType="1"/>
            </p:cNvSpPr>
            <p:nvPr/>
          </p:nvSpPr>
          <p:spPr bwMode="auto">
            <a:xfrm flipH="1">
              <a:off x="4839" y="317"/>
              <a:ext cx="624" cy="1056"/>
            </a:xfrm>
            <a:prstGeom prst="line">
              <a:avLst/>
            </a:prstGeom>
            <a:noFill/>
            <a:ln w="38100">
              <a:solidFill>
                <a:srgbClr val="FFCC99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70" name="Text Box 34"/>
          <p:cNvSpPr txBox="1">
            <a:spLocks noChangeArrowheads="1"/>
          </p:cNvSpPr>
          <p:nvPr/>
        </p:nvSpPr>
        <p:spPr bwMode="auto">
          <a:xfrm rot="20188452">
            <a:off x="1048951" y="2788474"/>
            <a:ext cx="7269939" cy="2062103"/>
          </a:xfrm>
          <a:prstGeom prst="rect">
            <a:avLst/>
          </a:prstGeom>
          <a:solidFill>
            <a:srgbClr val="FFFF00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dirty="0">
                <a:solidFill>
                  <a:srgbClr val="333333"/>
                </a:solidFill>
              </a:rPr>
              <a:t>PRACTICE</a:t>
            </a:r>
          </a:p>
          <a:p>
            <a:pPr algn="ctr"/>
            <a:r>
              <a:rPr lang="en-US" altLang="en-US" sz="3200" dirty="0">
                <a:solidFill>
                  <a:srgbClr val="333333"/>
                </a:solidFill>
              </a:rPr>
              <a:t>PRACTICE</a:t>
            </a:r>
          </a:p>
          <a:p>
            <a:pPr algn="ctr"/>
            <a:endParaRPr lang="en-US" altLang="en-US" sz="3200" dirty="0">
              <a:solidFill>
                <a:srgbClr val="333333"/>
              </a:solidFill>
            </a:endParaRPr>
          </a:p>
          <a:p>
            <a:pPr algn="ctr"/>
            <a:r>
              <a:rPr lang="en-US" altLang="en-US" sz="3200" dirty="0">
                <a:solidFill>
                  <a:srgbClr val="333333"/>
                </a:solidFill>
              </a:rPr>
              <a:t>Homework – </a:t>
            </a:r>
            <a:r>
              <a:rPr lang="en-US" altLang="en-US" sz="3200" dirty="0" err="1" smtClean="0">
                <a:solidFill>
                  <a:srgbClr val="333333"/>
                </a:solidFill>
              </a:rPr>
              <a:t>Phusikos</a:t>
            </a:r>
            <a:r>
              <a:rPr lang="en-US" altLang="en-US" sz="3200" dirty="0" smtClean="0">
                <a:solidFill>
                  <a:srgbClr val="333333"/>
                </a:solidFill>
              </a:rPr>
              <a:t> 1 </a:t>
            </a:r>
            <a:r>
              <a:rPr lang="en-US" altLang="en-US" sz="3200" dirty="0">
                <a:solidFill>
                  <a:srgbClr val="333333"/>
                </a:solidFill>
              </a:rPr>
              <a:t>Practice </a:t>
            </a:r>
            <a:r>
              <a:rPr lang="en-US" altLang="en-US" sz="3200" dirty="0" smtClean="0">
                <a:solidFill>
                  <a:srgbClr val="333333"/>
                </a:solidFill>
              </a:rPr>
              <a:t>1 &amp; 2</a:t>
            </a:r>
            <a:endParaRPr lang="en-US" altLang="en-US" sz="32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63513" y="365125"/>
            <a:ext cx="81137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ok.. so atoms are all well and good…</a:t>
            </a:r>
          </a:p>
          <a:p>
            <a:r>
              <a:rPr lang="en-US" altLang="en-US"/>
              <a:t>BUT…</a:t>
            </a:r>
          </a:p>
          <a:p>
            <a:endParaRPr lang="en-US" altLang="en-US"/>
          </a:p>
          <a:p>
            <a:r>
              <a:rPr lang="en-US" altLang="en-US"/>
              <a:t>atoms SO do </a:t>
            </a:r>
            <a:r>
              <a:rPr lang="en-US" altLang="en-US" b="1" u="sng"/>
              <a:t>NOT</a:t>
            </a:r>
            <a:r>
              <a:rPr lang="en-US" altLang="en-US"/>
              <a:t> like being alone…. </a:t>
            </a:r>
            <a:r>
              <a:rPr lang="en-US" altLang="en-US" sz="1600"/>
              <a:t>(well… we’ll see there’s a few that do…)</a:t>
            </a:r>
          </a:p>
          <a:p>
            <a:r>
              <a:rPr lang="en-US" altLang="en-US"/>
              <a:t>	Can you think of examples of atoms “together” ?</a:t>
            </a:r>
          </a:p>
        </p:txBody>
      </p:sp>
      <p:pic>
        <p:nvPicPr>
          <p:cNvPr id="20484" name="Picture 4" descr="Southern-Ocean-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8100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7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3733800"/>
            <a:ext cx="2243138" cy="1006475"/>
          </a:xfrm>
          <a:prstGeom prst="rect">
            <a:avLst/>
          </a:prstGeom>
          <a:solidFill>
            <a:schemeClr val="bg1">
              <a:alpha val="74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other examples….</a:t>
            </a:r>
          </a:p>
          <a:p>
            <a:r>
              <a:rPr lang="en-US" altLang="en-US" dirty="0"/>
              <a:t>	H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</a:p>
          <a:p>
            <a:r>
              <a:rPr lang="en-US" altLang="en-US" dirty="0"/>
              <a:t>	CO</a:t>
            </a:r>
            <a:r>
              <a:rPr lang="en-US" altLang="en-US" baseline="-25000" dirty="0"/>
              <a:t>2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34" name="TextBox1" r:id="rId2" imgW="7315200" imgH="1600200"/>
        </mc:Choice>
        <mc:Fallback>
          <p:control name="TextBox1" r:id="rId2" imgW="7315200" imgH="1600200">
            <p:pic>
              <p:nvPicPr>
                <p:cNvPr id="20483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219200" y="2057400"/>
                  <a:ext cx="7315200" cy="1600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203200"/>
            <a:ext cx="6638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When atoms bond together, new “stuff” forms….</a:t>
            </a:r>
          </a:p>
          <a:p>
            <a:r>
              <a:rPr lang="en-US" altLang="en-US"/>
              <a:t>	essentially everything around you is made up of</a:t>
            </a:r>
          </a:p>
          <a:p>
            <a:r>
              <a:rPr lang="en-US" altLang="en-US"/>
              <a:t>	atoms bonded together in some particular pattern</a:t>
            </a:r>
          </a:p>
        </p:txBody>
      </p:sp>
      <p:pic>
        <p:nvPicPr>
          <p:cNvPr id="21507" name="Picture 3" descr="Southern-Ocean-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8100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7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743200" y="3733800"/>
            <a:ext cx="2243138" cy="1006475"/>
          </a:xfrm>
          <a:prstGeom prst="rect">
            <a:avLst/>
          </a:prstGeom>
          <a:solidFill>
            <a:schemeClr val="bg1">
              <a:alpha val="74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other examples….</a:t>
            </a:r>
          </a:p>
          <a:p>
            <a:r>
              <a:rPr lang="en-US" altLang="en-US"/>
              <a:t>	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</a:p>
          <a:p>
            <a:r>
              <a:rPr lang="en-US" altLang="en-US"/>
              <a:t>	CO</a:t>
            </a:r>
            <a:r>
              <a:rPr lang="en-US" altLang="en-US" baseline="-25000"/>
              <a:t>2</a:t>
            </a:r>
          </a:p>
        </p:txBody>
      </p:sp>
      <p:pic>
        <p:nvPicPr>
          <p:cNvPr id="21510" name="Picture 6" descr="OliveO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86025"/>
            <a:ext cx="31242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o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81250"/>
            <a:ext cx="3048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Salt-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suga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dark-chocolate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41972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219200" y="1431925"/>
            <a:ext cx="6629400" cy="1006475"/>
          </a:xfrm>
          <a:prstGeom prst="rect">
            <a:avLst/>
          </a:prstGeom>
          <a:solidFill>
            <a:srgbClr val="EFF9FF">
              <a:alpha val="90000"/>
            </a:srgbClr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en-US" dirty="0"/>
              <a:t>To understand why and how atoms stick together (bond)</a:t>
            </a:r>
          </a:p>
          <a:p>
            <a:r>
              <a:rPr lang="en-US" altLang="en-US" dirty="0"/>
              <a:t>	need to further describe how electrons are</a:t>
            </a:r>
          </a:p>
          <a:p>
            <a:r>
              <a:rPr lang="en-US" altLang="en-US" dirty="0"/>
              <a:t>	arranged in single atoms…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9" grpId="0" animBg="1"/>
      <p:bldP spid="215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4114800" y="2133600"/>
            <a:ext cx="4648200" cy="4589463"/>
            <a:chOff x="1776" y="1344"/>
            <a:chExt cx="3467" cy="3467"/>
          </a:xfrm>
        </p:grpSpPr>
        <p:sp>
          <p:nvSpPr>
            <p:cNvPr id="36867" name="Oval 3"/>
            <p:cNvSpPr>
              <a:spLocks noChangeArrowheads="1"/>
            </p:cNvSpPr>
            <p:nvPr/>
          </p:nvSpPr>
          <p:spPr bwMode="auto">
            <a:xfrm>
              <a:off x="1776" y="1344"/>
              <a:ext cx="3467" cy="3467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8" name="Oval 4"/>
            <p:cNvSpPr>
              <a:spLocks noChangeArrowheads="1"/>
            </p:cNvSpPr>
            <p:nvPr/>
          </p:nvSpPr>
          <p:spPr bwMode="auto">
            <a:xfrm>
              <a:off x="2308" y="1884"/>
              <a:ext cx="2387" cy="2387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9" name="Oval 5"/>
            <p:cNvSpPr>
              <a:spLocks noChangeArrowheads="1"/>
            </p:cNvSpPr>
            <p:nvPr/>
          </p:nvSpPr>
          <p:spPr bwMode="auto">
            <a:xfrm>
              <a:off x="2785" y="2394"/>
              <a:ext cx="1366" cy="1366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2971800"/>
            <a:ext cx="4038600" cy="3505200"/>
          </a:xfrm>
          <a:prstGeom prst="rect">
            <a:avLst/>
          </a:prstGeom>
          <a:solidFill>
            <a:srgbClr val="FFFF99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09600" y="152400"/>
            <a:ext cx="6557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Back to the shells…. (places where electrons can be) ….</a:t>
            </a:r>
          </a:p>
        </p:txBody>
      </p:sp>
      <p:graphicFrame>
        <p:nvGraphicFramePr>
          <p:cNvPr id="36872" name="Group 8"/>
          <p:cNvGraphicFramePr>
            <a:graphicFrameLocks noGrp="1"/>
          </p:cNvGraphicFramePr>
          <p:nvPr/>
        </p:nvGraphicFramePr>
        <p:xfrm>
          <a:off x="1447800" y="711200"/>
          <a:ext cx="5892800" cy="2130426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Number of orbitals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4162425" y="13509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6909" name="Text Box 45"/>
          <p:cNvSpPr txBox="1">
            <a:spLocks noChangeArrowheads="1"/>
          </p:cNvSpPr>
          <p:nvPr/>
        </p:nvSpPr>
        <p:spPr bwMode="auto">
          <a:xfrm>
            <a:off x="5305425" y="13509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36910" name="Text Box 46"/>
          <p:cNvSpPr txBox="1">
            <a:spLocks noChangeArrowheads="1"/>
          </p:cNvSpPr>
          <p:nvPr/>
        </p:nvSpPr>
        <p:spPr bwMode="auto">
          <a:xfrm>
            <a:off x="6524625" y="13509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36911" name="Text Box 47"/>
          <p:cNvSpPr txBox="1">
            <a:spLocks noChangeArrowheads="1"/>
          </p:cNvSpPr>
          <p:nvPr/>
        </p:nvSpPr>
        <p:spPr bwMode="auto">
          <a:xfrm>
            <a:off x="76200" y="3200400"/>
            <a:ext cx="3849688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94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each shell has “sub-shells”</a:t>
            </a:r>
          </a:p>
          <a:p>
            <a:r>
              <a:rPr lang="en-US" altLang="en-US" dirty="0"/>
              <a:t>     (actually called orbitals)</a:t>
            </a:r>
          </a:p>
          <a:p>
            <a:endParaRPr lang="en-US" altLang="en-US" dirty="0"/>
          </a:p>
          <a:p>
            <a:r>
              <a:rPr lang="en-US" altLang="en-US" dirty="0"/>
              <a:t>	each orbital can hold</a:t>
            </a:r>
          </a:p>
          <a:p>
            <a:r>
              <a:rPr lang="en-US" altLang="en-US" dirty="0"/>
              <a:t>	</a:t>
            </a:r>
            <a:r>
              <a:rPr lang="en-US" altLang="en-US" b="1" u="sng" dirty="0"/>
              <a:t>up to</a:t>
            </a:r>
            <a:r>
              <a:rPr lang="en-US" altLang="en-US" dirty="0"/>
              <a:t> 2 (two) electrons</a:t>
            </a:r>
          </a:p>
          <a:p>
            <a:r>
              <a:rPr lang="en-US" altLang="en-US" dirty="0"/>
              <a:t>	so….</a:t>
            </a:r>
          </a:p>
          <a:p>
            <a:endParaRPr lang="en-US" altLang="en-US" dirty="0"/>
          </a:p>
          <a:p>
            <a:r>
              <a:rPr lang="en-US" altLang="en-US" dirty="0"/>
              <a:t>	each orbital </a:t>
            </a:r>
          </a:p>
          <a:p>
            <a:r>
              <a:rPr lang="en-US" altLang="en-US" dirty="0"/>
              <a:t>	surrounds the nucleus…</a:t>
            </a:r>
          </a:p>
        </p:txBody>
      </p:sp>
      <p:sp>
        <p:nvSpPr>
          <p:cNvPr id="36912" name="Text Box 48"/>
          <p:cNvSpPr txBox="1">
            <a:spLocks noChangeArrowheads="1"/>
          </p:cNvSpPr>
          <p:nvPr/>
        </p:nvSpPr>
        <p:spPr bwMode="auto">
          <a:xfrm>
            <a:off x="4162425" y="2159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5305425" y="2159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6914" name="Text Box 50"/>
          <p:cNvSpPr txBox="1">
            <a:spLocks noChangeArrowheads="1"/>
          </p:cNvSpPr>
          <p:nvPr/>
        </p:nvSpPr>
        <p:spPr bwMode="auto">
          <a:xfrm>
            <a:off x="6524625" y="2159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6915" name="Freeform 51"/>
          <p:cNvSpPr>
            <a:spLocks/>
          </p:cNvSpPr>
          <p:nvPr/>
        </p:nvSpPr>
        <p:spPr bwMode="auto">
          <a:xfrm>
            <a:off x="-76200" y="2692400"/>
            <a:ext cx="1574800" cy="2717800"/>
          </a:xfrm>
          <a:custGeom>
            <a:avLst/>
            <a:gdLst>
              <a:gd name="T0" fmla="*/ 800 w 992"/>
              <a:gd name="T1" fmla="*/ 1344 h 1712"/>
              <a:gd name="T2" fmla="*/ 32 w 992"/>
              <a:gd name="T3" fmla="*/ 1488 h 1712"/>
              <a:gd name="T4" fmla="*/ 992 w 992"/>
              <a:gd name="T5" fmla="*/ 0 h 1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2" h="1712">
                <a:moveTo>
                  <a:pt x="800" y="1344"/>
                </a:moveTo>
                <a:cubicBezTo>
                  <a:pt x="400" y="1528"/>
                  <a:pt x="0" y="1712"/>
                  <a:pt x="32" y="1488"/>
                </a:cubicBezTo>
                <a:cubicBezTo>
                  <a:pt x="64" y="1264"/>
                  <a:pt x="528" y="632"/>
                  <a:pt x="992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6" name="Text Box 52"/>
          <p:cNvSpPr txBox="1">
            <a:spLocks noChangeArrowheads="1"/>
          </p:cNvSpPr>
          <p:nvPr/>
        </p:nvSpPr>
        <p:spPr bwMode="auto">
          <a:xfrm rot="-1329981">
            <a:off x="1386232" y="2328218"/>
            <a:ext cx="1537600" cy="46166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 dirty="0" smtClean="0"/>
              <a:t>next page</a:t>
            </a:r>
            <a:endParaRPr lang="en-US" altLang="en-US" sz="2400" u="sng" dirty="0"/>
          </a:p>
        </p:txBody>
      </p:sp>
      <p:sp>
        <p:nvSpPr>
          <p:cNvPr id="36917" name="Text Box 53"/>
          <p:cNvSpPr txBox="1">
            <a:spLocks noChangeArrowheads="1"/>
          </p:cNvSpPr>
          <p:nvPr/>
        </p:nvSpPr>
        <p:spPr bwMode="auto">
          <a:xfrm>
            <a:off x="4191000" y="13716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6918" name="Text Box 54"/>
          <p:cNvSpPr txBox="1">
            <a:spLocks noChangeArrowheads="1"/>
          </p:cNvSpPr>
          <p:nvPr/>
        </p:nvSpPr>
        <p:spPr bwMode="auto">
          <a:xfrm>
            <a:off x="5334000" y="13716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36919" name="Text Box 55"/>
          <p:cNvSpPr txBox="1">
            <a:spLocks noChangeArrowheads="1"/>
          </p:cNvSpPr>
          <p:nvPr/>
        </p:nvSpPr>
        <p:spPr bwMode="auto">
          <a:xfrm>
            <a:off x="6524625" y="13716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36920" name="Oval 56"/>
          <p:cNvSpPr>
            <a:spLocks noChangeArrowheads="1"/>
          </p:cNvSpPr>
          <p:nvPr/>
        </p:nvSpPr>
        <p:spPr bwMode="auto">
          <a:xfrm>
            <a:off x="6172200" y="4191000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921" name="Group 57"/>
          <p:cNvGrpSpPr>
            <a:grpSpLocks/>
          </p:cNvGrpSpPr>
          <p:nvPr/>
        </p:nvGrpSpPr>
        <p:grpSpPr bwMode="auto">
          <a:xfrm>
            <a:off x="4572000" y="2590800"/>
            <a:ext cx="3622675" cy="3627438"/>
            <a:chOff x="2880" y="1632"/>
            <a:chExt cx="2282" cy="2285"/>
          </a:xfrm>
        </p:grpSpPr>
        <p:sp>
          <p:nvSpPr>
            <p:cNvPr id="36922" name="Text Box 58"/>
            <p:cNvSpPr txBox="1">
              <a:spLocks noChangeArrowheads="1"/>
            </p:cNvSpPr>
            <p:nvPr/>
          </p:nvSpPr>
          <p:spPr bwMode="auto">
            <a:xfrm>
              <a:off x="3888" y="3552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36923" name="Text Box 59"/>
            <p:cNvSpPr txBox="1">
              <a:spLocks noChangeArrowheads="1"/>
            </p:cNvSpPr>
            <p:nvPr/>
          </p:nvSpPr>
          <p:spPr bwMode="auto">
            <a:xfrm>
              <a:off x="4560" y="3360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36924" name="Text Box 60"/>
            <p:cNvSpPr txBox="1">
              <a:spLocks noChangeArrowheads="1"/>
            </p:cNvSpPr>
            <p:nvPr/>
          </p:nvSpPr>
          <p:spPr bwMode="auto">
            <a:xfrm>
              <a:off x="3168" y="3360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36925" name="Text Box 61"/>
            <p:cNvSpPr txBox="1">
              <a:spLocks noChangeArrowheads="1"/>
            </p:cNvSpPr>
            <p:nvPr/>
          </p:nvSpPr>
          <p:spPr bwMode="auto">
            <a:xfrm>
              <a:off x="3936" y="1632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36926" name="Text Box 62"/>
            <p:cNvSpPr txBox="1">
              <a:spLocks noChangeArrowheads="1"/>
            </p:cNvSpPr>
            <p:nvPr/>
          </p:nvSpPr>
          <p:spPr bwMode="auto">
            <a:xfrm>
              <a:off x="3024" y="1977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36927" name="Text Box 63"/>
            <p:cNvSpPr txBox="1">
              <a:spLocks noChangeArrowheads="1"/>
            </p:cNvSpPr>
            <p:nvPr/>
          </p:nvSpPr>
          <p:spPr bwMode="auto">
            <a:xfrm>
              <a:off x="2880" y="2755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36928" name="Text Box 64"/>
            <p:cNvSpPr txBox="1">
              <a:spLocks noChangeArrowheads="1"/>
            </p:cNvSpPr>
            <p:nvPr/>
          </p:nvSpPr>
          <p:spPr bwMode="auto">
            <a:xfrm>
              <a:off x="4848" y="2736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36929" name="Text Box 65"/>
            <p:cNvSpPr txBox="1">
              <a:spLocks noChangeArrowheads="1"/>
            </p:cNvSpPr>
            <p:nvPr/>
          </p:nvSpPr>
          <p:spPr bwMode="auto">
            <a:xfrm>
              <a:off x="4704" y="1977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</p:grpSp>
      <p:grpSp>
        <p:nvGrpSpPr>
          <p:cNvPr id="36930" name="Group 66"/>
          <p:cNvGrpSpPr>
            <a:grpSpLocks/>
          </p:cNvGrpSpPr>
          <p:nvPr/>
        </p:nvGrpSpPr>
        <p:grpSpPr bwMode="auto">
          <a:xfrm>
            <a:off x="3886200" y="1981200"/>
            <a:ext cx="4994275" cy="4999038"/>
            <a:chOff x="2448" y="1248"/>
            <a:chExt cx="3146" cy="3149"/>
          </a:xfrm>
        </p:grpSpPr>
        <p:sp>
          <p:nvSpPr>
            <p:cNvPr id="36931" name="Text Box 67"/>
            <p:cNvSpPr txBox="1">
              <a:spLocks noChangeArrowheads="1"/>
            </p:cNvSpPr>
            <p:nvPr/>
          </p:nvSpPr>
          <p:spPr bwMode="auto">
            <a:xfrm>
              <a:off x="2880" y="3696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36932" name="Text Box 68"/>
            <p:cNvSpPr txBox="1">
              <a:spLocks noChangeArrowheads="1"/>
            </p:cNvSpPr>
            <p:nvPr/>
          </p:nvSpPr>
          <p:spPr bwMode="auto">
            <a:xfrm>
              <a:off x="2723" y="1747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36933" name="Text Box 69"/>
            <p:cNvSpPr txBox="1">
              <a:spLocks noChangeArrowheads="1"/>
            </p:cNvSpPr>
            <p:nvPr/>
          </p:nvSpPr>
          <p:spPr bwMode="auto">
            <a:xfrm>
              <a:off x="3504" y="1248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36934" name="Text Box 70"/>
            <p:cNvSpPr txBox="1">
              <a:spLocks noChangeArrowheads="1"/>
            </p:cNvSpPr>
            <p:nvPr/>
          </p:nvSpPr>
          <p:spPr bwMode="auto">
            <a:xfrm>
              <a:off x="2448" y="2659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36935" name="Text Box 71"/>
            <p:cNvSpPr txBox="1">
              <a:spLocks noChangeArrowheads="1"/>
            </p:cNvSpPr>
            <p:nvPr/>
          </p:nvSpPr>
          <p:spPr bwMode="auto">
            <a:xfrm>
              <a:off x="3936" y="4032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36936" name="Text Box 72"/>
            <p:cNvSpPr txBox="1">
              <a:spLocks noChangeArrowheads="1"/>
            </p:cNvSpPr>
            <p:nvPr/>
          </p:nvSpPr>
          <p:spPr bwMode="auto">
            <a:xfrm>
              <a:off x="5136" y="3504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36937" name="Text Box 73"/>
            <p:cNvSpPr txBox="1">
              <a:spLocks noChangeArrowheads="1"/>
            </p:cNvSpPr>
            <p:nvPr/>
          </p:nvSpPr>
          <p:spPr bwMode="auto">
            <a:xfrm>
              <a:off x="5280" y="2352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36938" name="Text Box 74"/>
            <p:cNvSpPr txBox="1">
              <a:spLocks noChangeArrowheads="1"/>
            </p:cNvSpPr>
            <p:nvPr/>
          </p:nvSpPr>
          <p:spPr bwMode="auto">
            <a:xfrm>
              <a:off x="4704" y="1344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</p:grpSp>
      <p:grpSp>
        <p:nvGrpSpPr>
          <p:cNvPr id="36939" name="Group 75"/>
          <p:cNvGrpSpPr>
            <a:grpSpLocks/>
          </p:cNvGrpSpPr>
          <p:nvPr/>
        </p:nvGrpSpPr>
        <p:grpSpPr bwMode="auto">
          <a:xfrm>
            <a:off x="5867400" y="3429000"/>
            <a:ext cx="1108075" cy="2103438"/>
            <a:chOff x="3696" y="2160"/>
            <a:chExt cx="698" cy="1325"/>
          </a:xfrm>
        </p:grpSpPr>
        <p:sp>
          <p:nvSpPr>
            <p:cNvPr id="36940" name="Text Box 76"/>
            <p:cNvSpPr txBox="1">
              <a:spLocks noChangeArrowheads="1"/>
            </p:cNvSpPr>
            <p:nvPr/>
          </p:nvSpPr>
          <p:spPr bwMode="auto">
            <a:xfrm>
              <a:off x="3696" y="3120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36941" name="Text Box 77"/>
            <p:cNvSpPr txBox="1">
              <a:spLocks noChangeArrowheads="1"/>
            </p:cNvSpPr>
            <p:nvPr/>
          </p:nvSpPr>
          <p:spPr bwMode="auto">
            <a:xfrm>
              <a:off x="4080" y="2160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</p:grpSp>
      <p:sp>
        <p:nvSpPr>
          <p:cNvPr id="36942" name="Oval 78"/>
          <p:cNvSpPr>
            <a:spLocks noChangeArrowheads="1"/>
          </p:cNvSpPr>
          <p:nvPr/>
        </p:nvSpPr>
        <p:spPr bwMode="auto">
          <a:xfrm rot="1355470">
            <a:off x="5943600" y="3429000"/>
            <a:ext cx="838200" cy="21304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3" name="Oval 79"/>
          <p:cNvSpPr>
            <a:spLocks noChangeArrowheads="1"/>
          </p:cNvSpPr>
          <p:nvPr/>
        </p:nvSpPr>
        <p:spPr bwMode="auto">
          <a:xfrm rot="1078585">
            <a:off x="4572000" y="2971800"/>
            <a:ext cx="838200" cy="21304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4" name="Oval 80"/>
          <p:cNvSpPr>
            <a:spLocks noChangeArrowheads="1"/>
          </p:cNvSpPr>
          <p:nvPr/>
        </p:nvSpPr>
        <p:spPr bwMode="auto">
          <a:xfrm rot="6888809">
            <a:off x="6711157" y="2280443"/>
            <a:ext cx="685800" cy="19161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5" name="Oval 81"/>
          <p:cNvSpPr>
            <a:spLocks noChangeArrowheads="1"/>
          </p:cNvSpPr>
          <p:nvPr/>
        </p:nvSpPr>
        <p:spPr bwMode="auto">
          <a:xfrm rot="1975978">
            <a:off x="7315200" y="4191000"/>
            <a:ext cx="730250" cy="1905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6" name="Oval 82"/>
          <p:cNvSpPr>
            <a:spLocks noChangeArrowheads="1"/>
          </p:cNvSpPr>
          <p:nvPr/>
        </p:nvSpPr>
        <p:spPr bwMode="auto">
          <a:xfrm rot="6611412">
            <a:off x="5572126" y="4764087"/>
            <a:ext cx="685800" cy="21304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7" name="Oval 83"/>
          <p:cNvSpPr>
            <a:spLocks noChangeArrowheads="1"/>
          </p:cNvSpPr>
          <p:nvPr/>
        </p:nvSpPr>
        <p:spPr bwMode="auto">
          <a:xfrm rot="9373118">
            <a:off x="4038600" y="3886200"/>
            <a:ext cx="746125" cy="28638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8" name="Oval 84"/>
          <p:cNvSpPr>
            <a:spLocks noChangeArrowheads="1"/>
          </p:cNvSpPr>
          <p:nvPr/>
        </p:nvSpPr>
        <p:spPr bwMode="auto">
          <a:xfrm rot="8904451">
            <a:off x="7772400" y="1752600"/>
            <a:ext cx="746125" cy="28638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9" name="Oval 85"/>
          <p:cNvSpPr>
            <a:spLocks noChangeArrowheads="1"/>
          </p:cNvSpPr>
          <p:nvPr/>
        </p:nvSpPr>
        <p:spPr bwMode="auto">
          <a:xfrm rot="-7161562">
            <a:off x="7078662" y="4808538"/>
            <a:ext cx="746125" cy="28638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0" name="Oval 86"/>
          <p:cNvSpPr>
            <a:spLocks noChangeArrowheads="1"/>
          </p:cNvSpPr>
          <p:nvPr/>
        </p:nvSpPr>
        <p:spPr bwMode="auto">
          <a:xfrm rot="-7161562">
            <a:off x="4792662" y="1303338"/>
            <a:ext cx="746125" cy="28638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6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6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36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6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36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369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0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36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6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36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36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36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3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36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36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36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36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3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3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3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2000"/>
                                        <p:tgtEl>
                                          <p:spTgt spid="3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36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36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36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36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2000"/>
                                        <p:tgtEl>
                                          <p:spTgt spid="369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2000"/>
                                        <p:tgtEl>
                                          <p:spTgt spid="369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908" grpId="0"/>
      <p:bldP spid="36908" grpId="1"/>
      <p:bldP spid="36909" grpId="0"/>
      <p:bldP spid="36909" grpId="1"/>
      <p:bldP spid="36910" grpId="0"/>
      <p:bldP spid="36910" grpId="1"/>
      <p:bldP spid="36912" grpId="0"/>
      <p:bldP spid="36913" grpId="0"/>
      <p:bldP spid="36914" grpId="0"/>
      <p:bldP spid="36915" grpId="0" animBg="1"/>
      <p:bldP spid="36916" grpId="0" animBg="1"/>
      <p:bldP spid="36916" grpId="1" animBg="1"/>
      <p:bldP spid="36917" grpId="0"/>
      <p:bldP spid="36918" grpId="0"/>
      <p:bldP spid="36919" grpId="0"/>
      <p:bldP spid="36942" grpId="0" animBg="1"/>
      <p:bldP spid="36942" grpId="1" animBg="1"/>
      <p:bldP spid="36943" grpId="0" animBg="1"/>
      <p:bldP spid="36943" grpId="1" animBg="1"/>
      <p:bldP spid="36944" grpId="0" animBg="1"/>
      <p:bldP spid="36944" grpId="1" animBg="1"/>
      <p:bldP spid="36945" grpId="0" animBg="1"/>
      <p:bldP spid="36945" grpId="1" animBg="1"/>
      <p:bldP spid="36946" grpId="0" animBg="1"/>
      <p:bldP spid="36946" grpId="1" animBg="1"/>
      <p:bldP spid="36947" grpId="0" animBg="1"/>
      <p:bldP spid="36947" grpId="1" animBg="1"/>
      <p:bldP spid="36948" grpId="0" animBg="1"/>
      <p:bldP spid="36948" grpId="1" animBg="1"/>
      <p:bldP spid="36949" grpId="0" animBg="1"/>
      <p:bldP spid="36949" grpId="1" animBg="1"/>
      <p:bldP spid="36950" grpId="0" animBg="1"/>
      <p:bldP spid="3695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3619500" y="3581400"/>
            <a:ext cx="1831975" cy="1808163"/>
          </a:xfrm>
          <a:prstGeom prst="ellipse">
            <a:avLst/>
          </a:prstGeom>
          <a:solidFill>
            <a:schemeClr val="accent1">
              <a:alpha val="999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2954338" y="2905125"/>
            <a:ext cx="3160712" cy="3160713"/>
            <a:chOff x="3826" y="1091"/>
            <a:chExt cx="1991" cy="1991"/>
          </a:xfrm>
        </p:grpSpPr>
        <p:sp>
          <p:nvSpPr>
            <p:cNvPr id="23556" name="Oval 4"/>
            <p:cNvSpPr>
              <a:spLocks noChangeArrowheads="1"/>
            </p:cNvSpPr>
            <p:nvPr/>
          </p:nvSpPr>
          <p:spPr bwMode="auto">
            <a:xfrm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7" name="Oval 5"/>
            <p:cNvSpPr>
              <a:spLocks noChangeArrowheads="1"/>
            </p:cNvSpPr>
            <p:nvPr/>
          </p:nvSpPr>
          <p:spPr bwMode="auto">
            <a:xfrm rot="5164952">
              <a:off x="4582" y="1091"/>
              <a:ext cx="480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8" name="Oval 6"/>
            <p:cNvSpPr>
              <a:spLocks noChangeArrowheads="1"/>
            </p:cNvSpPr>
            <p:nvPr/>
          </p:nvSpPr>
          <p:spPr bwMode="auto">
            <a:xfrm rot="2144439"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 rot="-2536380">
              <a:off x="4510" y="1091"/>
              <a:ext cx="624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2249488" y="2201863"/>
            <a:ext cx="4570412" cy="4570412"/>
            <a:chOff x="3826" y="1091"/>
            <a:chExt cx="1991" cy="1991"/>
          </a:xfrm>
        </p:grpSpPr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Oval 10"/>
            <p:cNvSpPr>
              <a:spLocks noChangeArrowheads="1"/>
            </p:cNvSpPr>
            <p:nvPr/>
          </p:nvSpPr>
          <p:spPr bwMode="auto">
            <a:xfrm rot="5164952">
              <a:off x="4582" y="1091"/>
              <a:ext cx="480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Oval 11"/>
            <p:cNvSpPr>
              <a:spLocks noChangeArrowheads="1"/>
            </p:cNvSpPr>
            <p:nvPr/>
          </p:nvSpPr>
          <p:spPr bwMode="auto">
            <a:xfrm rot="2144439"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 rot="-2536380">
              <a:off x="4510" y="1091"/>
              <a:ext cx="624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2209800" y="2192338"/>
            <a:ext cx="4648200" cy="4589462"/>
          </a:xfrm>
          <a:prstGeom prst="ellipse">
            <a:avLst/>
          </a:prstGeom>
          <a:solidFill>
            <a:schemeClr val="accent1">
              <a:alpha val="999"/>
            </a:schemeClr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2933700" y="2906713"/>
            <a:ext cx="3200400" cy="3160712"/>
          </a:xfrm>
          <a:prstGeom prst="ellipse">
            <a:avLst/>
          </a:prstGeom>
          <a:solidFill>
            <a:schemeClr val="accent1">
              <a:alpha val="999"/>
            </a:schemeClr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3617913" y="3582988"/>
            <a:ext cx="1831975" cy="1808162"/>
          </a:xfrm>
          <a:prstGeom prst="ellipse">
            <a:avLst/>
          </a:prstGeom>
          <a:solidFill>
            <a:schemeClr val="accent1">
              <a:alpha val="999"/>
            </a:schemeClr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568" name="Group 16"/>
          <p:cNvGraphicFramePr>
            <a:graphicFrameLocks noGrp="1"/>
          </p:cNvGraphicFramePr>
          <p:nvPr/>
        </p:nvGraphicFramePr>
        <p:xfrm>
          <a:off x="1600200" y="76200"/>
          <a:ext cx="5892800" cy="2130426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Number of orbitals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4314825" y="7159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5457825" y="7159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6677025" y="7159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FF00"/>
                </a:solidFill>
              </a:rPr>
              <a:t>8</a:t>
            </a:r>
          </a:p>
        </p:txBody>
      </p:sp>
      <p:sp>
        <p:nvSpPr>
          <p:cNvPr id="23607" name="Text Box 55"/>
          <p:cNvSpPr txBox="1">
            <a:spLocks noChangeArrowheads="1"/>
          </p:cNvSpPr>
          <p:nvPr/>
        </p:nvSpPr>
        <p:spPr bwMode="auto">
          <a:xfrm>
            <a:off x="4314825" y="1524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5457825" y="1524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3609" name="Text Box 57"/>
          <p:cNvSpPr txBox="1">
            <a:spLocks noChangeArrowheads="1"/>
          </p:cNvSpPr>
          <p:nvPr/>
        </p:nvSpPr>
        <p:spPr bwMode="auto">
          <a:xfrm>
            <a:off x="6677025" y="1524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FF00"/>
                </a:solidFill>
              </a:rPr>
              <a:t>4</a:t>
            </a:r>
          </a:p>
        </p:txBody>
      </p:sp>
      <p:sp>
        <p:nvSpPr>
          <p:cNvPr id="23610" name="Text Box 58"/>
          <p:cNvSpPr txBox="1">
            <a:spLocks noChangeArrowheads="1"/>
          </p:cNvSpPr>
          <p:nvPr/>
        </p:nvSpPr>
        <p:spPr bwMode="auto">
          <a:xfrm>
            <a:off x="61913" y="2895600"/>
            <a:ext cx="2538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1</a:t>
            </a:r>
            <a:r>
              <a:rPr lang="en-US" altLang="en-US" baseline="30000" dirty="0"/>
              <a:t>st</a:t>
            </a:r>
            <a:r>
              <a:rPr lang="en-US" altLang="en-US" dirty="0"/>
              <a:t> shell, ____orbital</a:t>
            </a:r>
          </a:p>
          <a:p>
            <a:r>
              <a:rPr lang="en-US" altLang="en-US" dirty="0"/>
              <a:t>   max ____electrons</a:t>
            </a:r>
          </a:p>
        </p:txBody>
      </p:sp>
      <p:sp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1219200" y="28289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66FF"/>
                </a:solidFill>
              </a:rPr>
              <a:t>1</a:t>
            </a:r>
          </a:p>
        </p:txBody>
      </p:sp>
      <p:sp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976313" y="315595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66FF"/>
                </a:solidFill>
              </a:rPr>
              <a:t>2</a:t>
            </a:r>
          </a:p>
        </p:txBody>
      </p:sp>
      <p:sp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212725" y="5181600"/>
            <a:ext cx="24785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this would </a:t>
            </a:r>
            <a:r>
              <a:rPr lang="en-US" altLang="en-US" dirty="0" smtClean="0"/>
              <a:t>represent</a:t>
            </a:r>
            <a:endParaRPr lang="en-US" altLang="en-US" dirty="0"/>
          </a:p>
          <a:p>
            <a:r>
              <a:rPr lang="en-US" altLang="en-US" dirty="0"/>
              <a:t>an atom of</a:t>
            </a:r>
          </a:p>
          <a:p>
            <a:r>
              <a:rPr lang="en-US" altLang="en-US" dirty="0"/>
              <a:t>__________</a:t>
            </a: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433388" y="5791200"/>
            <a:ext cx="86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66FF"/>
                </a:solidFill>
              </a:rPr>
              <a:t>Argon</a:t>
            </a:r>
          </a:p>
        </p:txBody>
      </p:sp>
      <p:sp>
        <p:nvSpPr>
          <p:cNvPr id="23615" name="Text Box 63"/>
          <p:cNvSpPr txBox="1">
            <a:spLocks noChangeArrowheads="1"/>
          </p:cNvSpPr>
          <p:nvPr/>
        </p:nvSpPr>
        <p:spPr bwMode="auto">
          <a:xfrm>
            <a:off x="6370638" y="3352800"/>
            <a:ext cx="2697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shell, ____ orbitals</a:t>
            </a:r>
          </a:p>
          <a:p>
            <a:r>
              <a:rPr lang="en-US" altLang="en-US"/>
              <a:t>   max ___ electrons</a:t>
            </a:r>
          </a:p>
        </p:txBody>
      </p:sp>
      <p:sp>
        <p:nvSpPr>
          <p:cNvPr id="23616" name="Text Box 64"/>
          <p:cNvSpPr txBox="1">
            <a:spLocks noChangeArrowheads="1"/>
          </p:cNvSpPr>
          <p:nvPr/>
        </p:nvSpPr>
        <p:spPr bwMode="auto">
          <a:xfrm>
            <a:off x="6477000" y="4876800"/>
            <a:ext cx="2589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</a:t>
            </a:r>
            <a:r>
              <a:rPr lang="en-US" altLang="en-US" baseline="30000"/>
              <a:t>rd</a:t>
            </a:r>
            <a:r>
              <a:rPr lang="en-US" altLang="en-US"/>
              <a:t>  shell, ___ orbitals</a:t>
            </a:r>
          </a:p>
          <a:p>
            <a:r>
              <a:rPr lang="en-US" altLang="en-US"/>
              <a:t>   max ___ electrons</a:t>
            </a:r>
          </a:p>
        </p:txBody>
      </p:sp>
      <p:sp>
        <p:nvSpPr>
          <p:cNvPr id="23617" name="Text Box 65"/>
          <p:cNvSpPr txBox="1">
            <a:spLocks noChangeArrowheads="1"/>
          </p:cNvSpPr>
          <p:nvPr/>
        </p:nvSpPr>
        <p:spPr bwMode="auto">
          <a:xfrm>
            <a:off x="7646988" y="48006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FF00"/>
                </a:solidFill>
              </a:rPr>
              <a:t>4</a:t>
            </a:r>
          </a:p>
        </p:txBody>
      </p:sp>
      <p:sp>
        <p:nvSpPr>
          <p:cNvPr id="23618" name="Text Box 66"/>
          <p:cNvSpPr txBox="1">
            <a:spLocks noChangeArrowheads="1"/>
          </p:cNvSpPr>
          <p:nvPr/>
        </p:nvSpPr>
        <p:spPr bwMode="auto">
          <a:xfrm>
            <a:off x="7331075" y="51355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FF00"/>
                </a:solidFill>
              </a:rPr>
              <a:t>8</a:t>
            </a:r>
          </a:p>
        </p:txBody>
      </p:sp>
      <p:sp>
        <p:nvSpPr>
          <p:cNvPr id="23619" name="Text Box 67"/>
          <p:cNvSpPr txBox="1">
            <a:spLocks noChangeArrowheads="1"/>
          </p:cNvSpPr>
          <p:nvPr/>
        </p:nvSpPr>
        <p:spPr bwMode="auto">
          <a:xfrm>
            <a:off x="7554913" y="32766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3620" name="Text Box 68"/>
          <p:cNvSpPr txBox="1">
            <a:spLocks noChangeArrowheads="1"/>
          </p:cNvSpPr>
          <p:nvPr/>
        </p:nvSpPr>
        <p:spPr bwMode="auto">
          <a:xfrm>
            <a:off x="7239000" y="36115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23621" name="Text Box 69"/>
          <p:cNvSpPr txBox="1">
            <a:spLocks noChangeArrowheads="1"/>
          </p:cNvSpPr>
          <p:nvPr/>
        </p:nvSpPr>
        <p:spPr bwMode="auto">
          <a:xfrm>
            <a:off x="3810000" y="4675188"/>
            <a:ext cx="539750" cy="641350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i="1">
                <a:solidFill>
                  <a:srgbClr val="0066FF"/>
                </a:solidFill>
              </a:rPr>
              <a:t>e</a:t>
            </a:r>
            <a:r>
              <a:rPr lang="en-US" altLang="en-US" sz="3600" baseline="30000">
                <a:solidFill>
                  <a:srgbClr val="0066FF"/>
                </a:solidFill>
              </a:rPr>
              <a:t>-</a:t>
            </a:r>
          </a:p>
        </p:txBody>
      </p:sp>
      <p:sp>
        <p:nvSpPr>
          <p:cNvPr id="23622" name="Text Box 70"/>
          <p:cNvSpPr txBox="1">
            <a:spLocks noChangeArrowheads="1"/>
          </p:cNvSpPr>
          <p:nvPr/>
        </p:nvSpPr>
        <p:spPr bwMode="auto">
          <a:xfrm>
            <a:off x="4724400" y="3395663"/>
            <a:ext cx="539750" cy="64135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i="1">
                <a:solidFill>
                  <a:srgbClr val="0066FF"/>
                </a:solidFill>
              </a:rPr>
              <a:t>e</a:t>
            </a:r>
            <a:r>
              <a:rPr lang="en-US" altLang="en-US" sz="3600" baseline="30000">
                <a:solidFill>
                  <a:srgbClr val="0066FF"/>
                </a:solidFill>
              </a:rPr>
              <a:t>-</a:t>
            </a:r>
          </a:p>
        </p:txBody>
      </p:sp>
      <p:sp>
        <p:nvSpPr>
          <p:cNvPr id="23623" name="Text Box 71"/>
          <p:cNvSpPr txBox="1">
            <a:spLocks noChangeArrowheads="1"/>
          </p:cNvSpPr>
          <p:nvPr/>
        </p:nvSpPr>
        <p:spPr bwMode="auto">
          <a:xfrm>
            <a:off x="4329113" y="5668963"/>
            <a:ext cx="498475" cy="579437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23624" name="Text Box 72"/>
          <p:cNvSpPr txBox="1">
            <a:spLocks noChangeArrowheads="1"/>
          </p:cNvSpPr>
          <p:nvPr/>
        </p:nvSpPr>
        <p:spPr bwMode="auto">
          <a:xfrm>
            <a:off x="4398963" y="2743200"/>
            <a:ext cx="498475" cy="5794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23625" name="Text Box 73"/>
          <p:cNvSpPr txBox="1">
            <a:spLocks noChangeArrowheads="1"/>
          </p:cNvSpPr>
          <p:nvPr/>
        </p:nvSpPr>
        <p:spPr bwMode="auto">
          <a:xfrm>
            <a:off x="5651500" y="4038600"/>
            <a:ext cx="498475" cy="579438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23626" name="Text Box 74"/>
          <p:cNvSpPr txBox="1">
            <a:spLocks noChangeArrowheads="1"/>
          </p:cNvSpPr>
          <p:nvPr/>
        </p:nvSpPr>
        <p:spPr bwMode="auto">
          <a:xfrm>
            <a:off x="2971800" y="4267200"/>
            <a:ext cx="498475" cy="5794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23627" name="Text Box 75"/>
          <p:cNvSpPr txBox="1">
            <a:spLocks noChangeArrowheads="1"/>
          </p:cNvSpPr>
          <p:nvPr/>
        </p:nvSpPr>
        <p:spPr bwMode="auto">
          <a:xfrm>
            <a:off x="5153025" y="5257800"/>
            <a:ext cx="498475" cy="579438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23628" name="Text Box 76"/>
          <p:cNvSpPr txBox="1">
            <a:spLocks noChangeArrowheads="1"/>
          </p:cNvSpPr>
          <p:nvPr/>
        </p:nvSpPr>
        <p:spPr bwMode="auto">
          <a:xfrm>
            <a:off x="3463925" y="3124200"/>
            <a:ext cx="498475" cy="5794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23629" name="Text Box 77"/>
          <p:cNvSpPr txBox="1">
            <a:spLocks noChangeArrowheads="1"/>
          </p:cNvSpPr>
          <p:nvPr/>
        </p:nvSpPr>
        <p:spPr bwMode="auto">
          <a:xfrm>
            <a:off x="5006975" y="3048000"/>
            <a:ext cx="498475" cy="579438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23630" name="Text Box 78"/>
          <p:cNvSpPr txBox="1">
            <a:spLocks noChangeArrowheads="1"/>
          </p:cNvSpPr>
          <p:nvPr/>
        </p:nvSpPr>
        <p:spPr bwMode="auto">
          <a:xfrm>
            <a:off x="3546475" y="5257800"/>
            <a:ext cx="498475" cy="5794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23631" name="Text Box 79"/>
          <p:cNvSpPr txBox="1">
            <a:spLocks noChangeArrowheads="1"/>
          </p:cNvSpPr>
          <p:nvPr/>
        </p:nvSpPr>
        <p:spPr bwMode="auto">
          <a:xfrm>
            <a:off x="4322763" y="6248400"/>
            <a:ext cx="498475" cy="579438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3632" name="Text Box 80"/>
          <p:cNvSpPr txBox="1">
            <a:spLocks noChangeArrowheads="1"/>
          </p:cNvSpPr>
          <p:nvPr/>
        </p:nvSpPr>
        <p:spPr bwMode="auto">
          <a:xfrm>
            <a:off x="4322763" y="2057400"/>
            <a:ext cx="498475" cy="5794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3633" name="Text Box 81"/>
          <p:cNvSpPr txBox="1">
            <a:spLocks noChangeArrowheads="1"/>
          </p:cNvSpPr>
          <p:nvPr/>
        </p:nvSpPr>
        <p:spPr bwMode="auto">
          <a:xfrm>
            <a:off x="6400800" y="3992563"/>
            <a:ext cx="498475" cy="579437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3634" name="Text Box 82"/>
          <p:cNvSpPr txBox="1">
            <a:spLocks noChangeArrowheads="1"/>
          </p:cNvSpPr>
          <p:nvPr/>
        </p:nvSpPr>
        <p:spPr bwMode="auto">
          <a:xfrm>
            <a:off x="2244725" y="4297363"/>
            <a:ext cx="498475" cy="579437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3635" name="Text Box 83"/>
          <p:cNvSpPr txBox="1">
            <a:spLocks noChangeArrowheads="1"/>
          </p:cNvSpPr>
          <p:nvPr/>
        </p:nvSpPr>
        <p:spPr bwMode="auto">
          <a:xfrm>
            <a:off x="5715000" y="5668963"/>
            <a:ext cx="498475" cy="579437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3636" name="Text Box 84"/>
          <p:cNvSpPr txBox="1">
            <a:spLocks noChangeArrowheads="1"/>
          </p:cNvSpPr>
          <p:nvPr/>
        </p:nvSpPr>
        <p:spPr bwMode="auto">
          <a:xfrm>
            <a:off x="2854325" y="2590800"/>
            <a:ext cx="498475" cy="5794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3637" name="Text Box 85"/>
          <p:cNvSpPr txBox="1">
            <a:spLocks noChangeArrowheads="1"/>
          </p:cNvSpPr>
          <p:nvPr/>
        </p:nvSpPr>
        <p:spPr bwMode="auto">
          <a:xfrm>
            <a:off x="5521325" y="2392363"/>
            <a:ext cx="498475" cy="579437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3638" name="Text Box 86"/>
          <p:cNvSpPr txBox="1">
            <a:spLocks noChangeArrowheads="1"/>
          </p:cNvSpPr>
          <p:nvPr/>
        </p:nvSpPr>
        <p:spPr bwMode="auto">
          <a:xfrm>
            <a:off x="3006725" y="5943600"/>
            <a:ext cx="498475" cy="5794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52" name="Oval 56"/>
          <p:cNvSpPr>
            <a:spLocks noChangeAspect="1" noChangeArrowheads="1"/>
          </p:cNvSpPr>
          <p:nvPr/>
        </p:nvSpPr>
        <p:spPr bwMode="auto">
          <a:xfrm>
            <a:off x="4419600" y="4297680"/>
            <a:ext cx="274320" cy="27432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2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2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65" grpId="0" animBg="1"/>
      <p:bldP spid="23566" grpId="0" animBg="1"/>
      <p:bldP spid="23567" grpId="0" animBg="1"/>
      <p:bldP spid="23610" grpId="0"/>
      <p:bldP spid="23611" grpId="0"/>
      <p:bldP spid="23612" grpId="0"/>
      <p:bldP spid="23613" grpId="0"/>
      <p:bldP spid="23614" grpId="0"/>
      <p:bldP spid="23615" grpId="0"/>
      <p:bldP spid="23616" grpId="0"/>
      <p:bldP spid="23617" grpId="0"/>
      <p:bldP spid="23618" grpId="0"/>
      <p:bldP spid="23619" grpId="0"/>
      <p:bldP spid="23620" grpId="0"/>
      <p:bldP spid="23621" grpId="0" animBg="1"/>
      <p:bldP spid="23622" grpId="0" animBg="1"/>
      <p:bldP spid="23623" grpId="0" animBg="1"/>
      <p:bldP spid="23624" grpId="0" animBg="1"/>
      <p:bldP spid="23625" grpId="0" animBg="1"/>
      <p:bldP spid="23626" grpId="0" animBg="1"/>
      <p:bldP spid="23627" grpId="0" animBg="1"/>
      <p:bldP spid="23628" grpId="0" animBg="1"/>
      <p:bldP spid="23629" grpId="0" animBg="1"/>
      <p:bldP spid="23630" grpId="0" animBg="1"/>
      <p:bldP spid="23631" grpId="0" animBg="1"/>
      <p:bldP spid="23632" grpId="0" animBg="1"/>
      <p:bldP spid="23633" grpId="0" animBg="1"/>
      <p:bldP spid="23634" grpId="0" animBg="1"/>
      <p:bldP spid="23635" grpId="0" animBg="1"/>
      <p:bldP spid="23636" grpId="0" animBg="1"/>
      <p:bldP spid="23637" grpId="0" animBg="1"/>
      <p:bldP spid="236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5254625" y="3581400"/>
            <a:ext cx="1831975" cy="1808163"/>
          </a:xfrm>
          <a:prstGeom prst="ellipse">
            <a:avLst/>
          </a:prstGeom>
          <a:solidFill>
            <a:schemeClr val="accent1">
              <a:alpha val="999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4589463" y="2905125"/>
            <a:ext cx="3160712" cy="3160713"/>
            <a:chOff x="3826" y="1091"/>
            <a:chExt cx="1991" cy="1991"/>
          </a:xfrm>
        </p:grpSpPr>
        <p:sp>
          <p:nvSpPr>
            <p:cNvPr id="43012" name="Oval 4"/>
            <p:cNvSpPr>
              <a:spLocks noChangeArrowheads="1"/>
            </p:cNvSpPr>
            <p:nvPr/>
          </p:nvSpPr>
          <p:spPr bwMode="auto">
            <a:xfrm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3" name="Oval 5"/>
            <p:cNvSpPr>
              <a:spLocks noChangeArrowheads="1"/>
            </p:cNvSpPr>
            <p:nvPr/>
          </p:nvSpPr>
          <p:spPr bwMode="auto">
            <a:xfrm rot="5164952">
              <a:off x="4582" y="1091"/>
              <a:ext cx="480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" name="Oval 6"/>
            <p:cNvSpPr>
              <a:spLocks noChangeArrowheads="1"/>
            </p:cNvSpPr>
            <p:nvPr/>
          </p:nvSpPr>
          <p:spPr bwMode="auto">
            <a:xfrm rot="2144439"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Oval 7"/>
            <p:cNvSpPr>
              <a:spLocks noChangeArrowheads="1"/>
            </p:cNvSpPr>
            <p:nvPr/>
          </p:nvSpPr>
          <p:spPr bwMode="auto">
            <a:xfrm rot="-2536380">
              <a:off x="4510" y="1091"/>
              <a:ext cx="624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6" name="Group 8"/>
          <p:cNvGrpSpPr>
            <a:grpSpLocks/>
          </p:cNvGrpSpPr>
          <p:nvPr/>
        </p:nvGrpSpPr>
        <p:grpSpPr bwMode="auto">
          <a:xfrm>
            <a:off x="3884613" y="2201863"/>
            <a:ext cx="4570412" cy="4570412"/>
            <a:chOff x="3826" y="1091"/>
            <a:chExt cx="1991" cy="1991"/>
          </a:xfrm>
        </p:grpSpPr>
        <p:sp>
          <p:nvSpPr>
            <p:cNvPr id="43017" name="Oval 9"/>
            <p:cNvSpPr>
              <a:spLocks noChangeArrowheads="1"/>
            </p:cNvSpPr>
            <p:nvPr/>
          </p:nvSpPr>
          <p:spPr bwMode="auto">
            <a:xfrm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Oval 10"/>
            <p:cNvSpPr>
              <a:spLocks noChangeArrowheads="1"/>
            </p:cNvSpPr>
            <p:nvPr/>
          </p:nvSpPr>
          <p:spPr bwMode="auto">
            <a:xfrm rot="5164952">
              <a:off x="4582" y="1091"/>
              <a:ext cx="480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Oval 11"/>
            <p:cNvSpPr>
              <a:spLocks noChangeArrowheads="1"/>
            </p:cNvSpPr>
            <p:nvPr/>
          </p:nvSpPr>
          <p:spPr bwMode="auto">
            <a:xfrm rot="2144439"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Oval 12"/>
            <p:cNvSpPr>
              <a:spLocks noChangeArrowheads="1"/>
            </p:cNvSpPr>
            <p:nvPr/>
          </p:nvSpPr>
          <p:spPr bwMode="auto">
            <a:xfrm rot="-2536380">
              <a:off x="4510" y="1091"/>
              <a:ext cx="624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3021" name="Group 13"/>
          <p:cNvGraphicFramePr>
            <a:graphicFrameLocks noGrp="1"/>
          </p:cNvGraphicFramePr>
          <p:nvPr/>
        </p:nvGraphicFramePr>
        <p:xfrm>
          <a:off x="1600200" y="76200"/>
          <a:ext cx="5892800" cy="1844993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Number of orbitals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57" name="Text Box 49"/>
          <p:cNvSpPr txBox="1">
            <a:spLocks noChangeArrowheads="1"/>
          </p:cNvSpPr>
          <p:nvPr/>
        </p:nvSpPr>
        <p:spPr bwMode="auto">
          <a:xfrm>
            <a:off x="4314825" y="5334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3058" name="Text Box 50"/>
          <p:cNvSpPr txBox="1">
            <a:spLocks noChangeArrowheads="1"/>
          </p:cNvSpPr>
          <p:nvPr/>
        </p:nvSpPr>
        <p:spPr bwMode="auto">
          <a:xfrm>
            <a:off x="5457825" y="5334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43059" name="Text Box 51"/>
          <p:cNvSpPr txBox="1">
            <a:spLocks noChangeArrowheads="1"/>
          </p:cNvSpPr>
          <p:nvPr/>
        </p:nvSpPr>
        <p:spPr bwMode="auto">
          <a:xfrm>
            <a:off x="6677025" y="5334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FF00"/>
                </a:solidFill>
              </a:rPr>
              <a:t>8</a:t>
            </a:r>
          </a:p>
        </p:txBody>
      </p:sp>
      <p:sp>
        <p:nvSpPr>
          <p:cNvPr id="43060" name="Text Box 52"/>
          <p:cNvSpPr txBox="1">
            <a:spLocks noChangeArrowheads="1"/>
          </p:cNvSpPr>
          <p:nvPr/>
        </p:nvSpPr>
        <p:spPr bwMode="auto">
          <a:xfrm>
            <a:off x="4314825" y="13414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3061" name="Text Box 53"/>
          <p:cNvSpPr txBox="1">
            <a:spLocks noChangeArrowheads="1"/>
          </p:cNvSpPr>
          <p:nvPr/>
        </p:nvSpPr>
        <p:spPr bwMode="auto">
          <a:xfrm>
            <a:off x="5457825" y="13414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43062" name="Text Box 54"/>
          <p:cNvSpPr txBox="1">
            <a:spLocks noChangeArrowheads="1"/>
          </p:cNvSpPr>
          <p:nvPr/>
        </p:nvSpPr>
        <p:spPr bwMode="auto">
          <a:xfrm>
            <a:off x="6677025" y="13414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FF00"/>
                </a:solidFill>
              </a:rPr>
              <a:t>4</a:t>
            </a:r>
          </a:p>
        </p:txBody>
      </p:sp>
      <p:sp>
        <p:nvSpPr>
          <p:cNvPr id="43063" name="Text Box 55"/>
          <p:cNvSpPr txBox="1">
            <a:spLocks noChangeArrowheads="1"/>
          </p:cNvSpPr>
          <p:nvPr/>
        </p:nvSpPr>
        <p:spPr bwMode="auto">
          <a:xfrm>
            <a:off x="5445125" y="4675188"/>
            <a:ext cx="539750" cy="641350"/>
          </a:xfrm>
          <a:prstGeom prst="rect">
            <a:avLst/>
          </a:prstGeom>
          <a:solidFill>
            <a:schemeClr val="bg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i="1">
                <a:solidFill>
                  <a:srgbClr val="0066FF"/>
                </a:solidFill>
              </a:rPr>
              <a:t>e</a:t>
            </a:r>
            <a:r>
              <a:rPr lang="en-US" altLang="en-US" sz="3600" baseline="30000">
                <a:solidFill>
                  <a:srgbClr val="0066FF"/>
                </a:solidFill>
              </a:rPr>
              <a:t>-</a:t>
            </a:r>
          </a:p>
        </p:txBody>
      </p:sp>
      <p:sp>
        <p:nvSpPr>
          <p:cNvPr id="43064" name="Text Box 56"/>
          <p:cNvSpPr txBox="1">
            <a:spLocks noChangeArrowheads="1"/>
          </p:cNvSpPr>
          <p:nvPr/>
        </p:nvSpPr>
        <p:spPr bwMode="auto">
          <a:xfrm>
            <a:off x="6359525" y="3473450"/>
            <a:ext cx="539750" cy="641350"/>
          </a:xfrm>
          <a:prstGeom prst="rect">
            <a:avLst/>
          </a:prstGeom>
          <a:solidFill>
            <a:schemeClr val="bg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i="1">
                <a:solidFill>
                  <a:srgbClr val="0066FF"/>
                </a:solidFill>
              </a:rPr>
              <a:t>e</a:t>
            </a:r>
            <a:r>
              <a:rPr lang="en-US" altLang="en-US" sz="3600" baseline="30000">
                <a:solidFill>
                  <a:srgbClr val="0066FF"/>
                </a:solidFill>
              </a:rPr>
              <a:t>-</a:t>
            </a:r>
          </a:p>
        </p:txBody>
      </p:sp>
      <p:sp>
        <p:nvSpPr>
          <p:cNvPr id="43065" name="Text Box 57"/>
          <p:cNvSpPr txBox="1">
            <a:spLocks noChangeArrowheads="1"/>
          </p:cNvSpPr>
          <p:nvPr/>
        </p:nvSpPr>
        <p:spPr bwMode="auto">
          <a:xfrm>
            <a:off x="5943600" y="2713038"/>
            <a:ext cx="498475" cy="579437"/>
          </a:xfrm>
          <a:prstGeom prst="rect">
            <a:avLst/>
          </a:prstGeom>
          <a:solidFill>
            <a:schemeClr val="bg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43066" name="Text Box 58"/>
          <p:cNvSpPr txBox="1">
            <a:spLocks noChangeArrowheads="1"/>
          </p:cNvSpPr>
          <p:nvPr/>
        </p:nvSpPr>
        <p:spPr bwMode="auto">
          <a:xfrm>
            <a:off x="7315200" y="4038600"/>
            <a:ext cx="498475" cy="579438"/>
          </a:xfrm>
          <a:prstGeom prst="rect">
            <a:avLst/>
          </a:prstGeom>
          <a:solidFill>
            <a:schemeClr val="bg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43067" name="Text Box 59"/>
          <p:cNvSpPr txBox="1">
            <a:spLocks noChangeArrowheads="1"/>
          </p:cNvSpPr>
          <p:nvPr/>
        </p:nvSpPr>
        <p:spPr bwMode="auto">
          <a:xfrm>
            <a:off x="6781800" y="5181600"/>
            <a:ext cx="498475" cy="579438"/>
          </a:xfrm>
          <a:prstGeom prst="rect">
            <a:avLst/>
          </a:prstGeom>
          <a:solidFill>
            <a:schemeClr val="bg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43068" name="Text Box 60"/>
          <p:cNvSpPr txBox="1">
            <a:spLocks noChangeArrowheads="1"/>
          </p:cNvSpPr>
          <p:nvPr/>
        </p:nvSpPr>
        <p:spPr bwMode="auto">
          <a:xfrm>
            <a:off x="5105400" y="5257800"/>
            <a:ext cx="498475" cy="579438"/>
          </a:xfrm>
          <a:prstGeom prst="rect">
            <a:avLst/>
          </a:prstGeom>
          <a:solidFill>
            <a:schemeClr val="bg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43069" name="Text Box 61"/>
          <p:cNvSpPr txBox="1">
            <a:spLocks noChangeArrowheads="1"/>
          </p:cNvSpPr>
          <p:nvPr/>
        </p:nvSpPr>
        <p:spPr bwMode="auto">
          <a:xfrm>
            <a:off x="431800" y="2928938"/>
            <a:ext cx="34702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</a:rPr>
              <a:t>2. electrons fill a shell before </a:t>
            </a:r>
          </a:p>
          <a:p>
            <a:r>
              <a:rPr lang="en-US" altLang="en-US">
                <a:solidFill>
                  <a:srgbClr val="0000FF"/>
                </a:solidFill>
              </a:rPr>
              <a:t>filling the next shell</a:t>
            </a:r>
          </a:p>
          <a:p>
            <a:endParaRPr lang="en-US" altLang="en-US">
              <a:solidFill>
                <a:srgbClr val="0000FF"/>
              </a:solidFill>
            </a:endParaRPr>
          </a:p>
          <a:p>
            <a:r>
              <a:rPr lang="en-US" altLang="en-US">
                <a:solidFill>
                  <a:srgbClr val="0000FF"/>
                </a:solidFill>
              </a:rPr>
              <a:t>3. </a:t>
            </a:r>
            <a:r>
              <a:rPr lang="en-US" altLang="en-US" u="sng">
                <a:solidFill>
                  <a:srgbClr val="0000FF"/>
                </a:solidFill>
              </a:rPr>
              <a:t>within a shell</a:t>
            </a:r>
            <a:r>
              <a:rPr lang="en-US" altLang="en-US">
                <a:solidFill>
                  <a:srgbClr val="0000FF"/>
                </a:solidFill>
              </a:rPr>
              <a:t>, </a:t>
            </a:r>
          </a:p>
          <a:p>
            <a:r>
              <a:rPr lang="en-US" altLang="en-US">
                <a:solidFill>
                  <a:srgbClr val="0000FF"/>
                </a:solidFill>
              </a:rPr>
              <a:t>the electrons will spread out </a:t>
            </a:r>
          </a:p>
          <a:p>
            <a:r>
              <a:rPr lang="en-US" altLang="en-US">
                <a:solidFill>
                  <a:srgbClr val="0000FF"/>
                </a:solidFill>
              </a:rPr>
              <a:t>in the orbitals</a:t>
            </a:r>
          </a:p>
          <a:p>
            <a:r>
              <a:rPr lang="en-US" altLang="en-US">
                <a:solidFill>
                  <a:srgbClr val="0000FF"/>
                </a:solidFill>
              </a:rPr>
              <a:t>BEFORE they pair up</a:t>
            </a:r>
          </a:p>
        </p:txBody>
      </p:sp>
      <p:sp>
        <p:nvSpPr>
          <p:cNvPr id="43070" name="Text Box 62"/>
          <p:cNvSpPr txBox="1">
            <a:spLocks noChangeArrowheads="1"/>
          </p:cNvSpPr>
          <p:nvPr/>
        </p:nvSpPr>
        <p:spPr bwMode="auto">
          <a:xfrm>
            <a:off x="1030288" y="5443538"/>
            <a:ext cx="1563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CC0099"/>
                </a:solidFill>
              </a:rPr>
              <a:t>Carbon (C)</a:t>
            </a:r>
          </a:p>
          <a:p>
            <a:r>
              <a:rPr lang="en-US" altLang="en-US" dirty="0">
                <a:solidFill>
                  <a:srgbClr val="CC0099"/>
                </a:solidFill>
              </a:rPr>
              <a:t>   atomic # 6</a:t>
            </a:r>
          </a:p>
        </p:txBody>
      </p:sp>
      <p:sp>
        <p:nvSpPr>
          <p:cNvPr id="43071" name="Text Box 63"/>
          <p:cNvSpPr txBox="1">
            <a:spLocks noChangeArrowheads="1"/>
          </p:cNvSpPr>
          <p:nvPr/>
        </p:nvSpPr>
        <p:spPr bwMode="auto">
          <a:xfrm>
            <a:off x="1663700" y="6080125"/>
            <a:ext cx="2679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8000"/>
                </a:solidFill>
              </a:rPr>
              <a:t>6 protons</a:t>
            </a:r>
          </a:p>
          <a:p>
            <a:r>
              <a:rPr lang="en-US" altLang="en-US">
                <a:solidFill>
                  <a:srgbClr val="008000"/>
                </a:solidFill>
              </a:rPr>
              <a:t>6 electrons in an atom</a:t>
            </a:r>
          </a:p>
        </p:txBody>
      </p:sp>
      <p:sp>
        <p:nvSpPr>
          <p:cNvPr id="43072" name="Text Box 64"/>
          <p:cNvSpPr txBox="1">
            <a:spLocks noChangeArrowheads="1"/>
          </p:cNvSpPr>
          <p:nvPr/>
        </p:nvSpPr>
        <p:spPr bwMode="auto">
          <a:xfrm>
            <a:off x="215900" y="2057400"/>
            <a:ext cx="5583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</a:rPr>
              <a:t>1.</a:t>
            </a:r>
            <a:r>
              <a:rPr lang="en-US" altLang="en-US" u="sng" dirty="0">
                <a:solidFill>
                  <a:srgbClr val="0000FF"/>
                </a:solidFill>
              </a:rPr>
              <a:t> each shell is progressively larger</a:t>
            </a:r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>
                <a:solidFill>
                  <a:srgbClr val="0000FF"/>
                </a:solidFill>
              </a:rPr>
              <a:t>     the orbitals within the shell are the same size</a:t>
            </a:r>
          </a:p>
        </p:txBody>
      </p:sp>
      <p:sp>
        <p:nvSpPr>
          <p:cNvPr id="30" name="Oval 56"/>
          <p:cNvSpPr>
            <a:spLocks noChangeAspect="1" noChangeArrowheads="1"/>
          </p:cNvSpPr>
          <p:nvPr/>
        </p:nvSpPr>
        <p:spPr bwMode="auto">
          <a:xfrm>
            <a:off x="6019800" y="4343400"/>
            <a:ext cx="274320" cy="27432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3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3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3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3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3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30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63" grpId="0" animBg="1"/>
      <p:bldP spid="43064" grpId="0" animBg="1"/>
      <p:bldP spid="43065" grpId="0" animBg="1"/>
      <p:bldP spid="43066" grpId="0" animBg="1"/>
      <p:bldP spid="43067" grpId="0" animBg="1"/>
      <p:bldP spid="43068" grpId="0" animBg="1"/>
      <p:bldP spid="43070" grpId="0"/>
      <p:bldP spid="43071" grpId="0"/>
      <p:bldP spid="430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5254625" y="3581400"/>
            <a:ext cx="1831975" cy="1808163"/>
          </a:xfrm>
          <a:prstGeom prst="ellipse">
            <a:avLst/>
          </a:prstGeom>
          <a:solidFill>
            <a:schemeClr val="accent1">
              <a:alpha val="999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4589463" y="2905125"/>
            <a:ext cx="3160712" cy="3160713"/>
            <a:chOff x="3826" y="1091"/>
            <a:chExt cx="1991" cy="1991"/>
          </a:xfrm>
        </p:grpSpPr>
        <p:sp>
          <p:nvSpPr>
            <p:cNvPr id="44036" name="Oval 4"/>
            <p:cNvSpPr>
              <a:spLocks noChangeArrowheads="1"/>
            </p:cNvSpPr>
            <p:nvPr/>
          </p:nvSpPr>
          <p:spPr bwMode="auto">
            <a:xfrm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7" name="Oval 5"/>
            <p:cNvSpPr>
              <a:spLocks noChangeArrowheads="1"/>
            </p:cNvSpPr>
            <p:nvPr/>
          </p:nvSpPr>
          <p:spPr bwMode="auto">
            <a:xfrm rot="5164952">
              <a:off x="4582" y="1091"/>
              <a:ext cx="480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8" name="Oval 6"/>
            <p:cNvSpPr>
              <a:spLocks noChangeArrowheads="1"/>
            </p:cNvSpPr>
            <p:nvPr/>
          </p:nvSpPr>
          <p:spPr bwMode="auto">
            <a:xfrm rot="2144439"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9" name="Oval 7"/>
            <p:cNvSpPr>
              <a:spLocks noChangeArrowheads="1"/>
            </p:cNvSpPr>
            <p:nvPr/>
          </p:nvSpPr>
          <p:spPr bwMode="auto">
            <a:xfrm rot="-2536380">
              <a:off x="4510" y="1091"/>
              <a:ext cx="624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3884613" y="2201863"/>
            <a:ext cx="4570412" cy="4570412"/>
            <a:chOff x="3826" y="1091"/>
            <a:chExt cx="1991" cy="1991"/>
          </a:xfrm>
        </p:grpSpPr>
        <p:sp>
          <p:nvSpPr>
            <p:cNvPr id="44041" name="Oval 9"/>
            <p:cNvSpPr>
              <a:spLocks noChangeArrowheads="1"/>
            </p:cNvSpPr>
            <p:nvPr/>
          </p:nvSpPr>
          <p:spPr bwMode="auto">
            <a:xfrm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2" name="Oval 10"/>
            <p:cNvSpPr>
              <a:spLocks noChangeArrowheads="1"/>
            </p:cNvSpPr>
            <p:nvPr/>
          </p:nvSpPr>
          <p:spPr bwMode="auto">
            <a:xfrm rot="5164952">
              <a:off x="4582" y="1091"/>
              <a:ext cx="480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Oval 11"/>
            <p:cNvSpPr>
              <a:spLocks noChangeArrowheads="1"/>
            </p:cNvSpPr>
            <p:nvPr/>
          </p:nvSpPr>
          <p:spPr bwMode="auto">
            <a:xfrm rot="2144439"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4" name="Oval 12"/>
            <p:cNvSpPr>
              <a:spLocks noChangeArrowheads="1"/>
            </p:cNvSpPr>
            <p:nvPr/>
          </p:nvSpPr>
          <p:spPr bwMode="auto">
            <a:xfrm rot="-2536380">
              <a:off x="4510" y="1091"/>
              <a:ext cx="624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4045" name="Group 13"/>
          <p:cNvGraphicFramePr>
            <a:graphicFrameLocks noGrp="1"/>
          </p:cNvGraphicFramePr>
          <p:nvPr/>
        </p:nvGraphicFramePr>
        <p:xfrm>
          <a:off x="1600200" y="76200"/>
          <a:ext cx="5892800" cy="2130426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Number of orbitals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81" name="Text Box 49"/>
          <p:cNvSpPr txBox="1">
            <a:spLocks noChangeArrowheads="1"/>
          </p:cNvSpPr>
          <p:nvPr/>
        </p:nvSpPr>
        <p:spPr bwMode="auto">
          <a:xfrm>
            <a:off x="4314825" y="7159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4082" name="Text Box 50"/>
          <p:cNvSpPr txBox="1">
            <a:spLocks noChangeArrowheads="1"/>
          </p:cNvSpPr>
          <p:nvPr/>
        </p:nvSpPr>
        <p:spPr bwMode="auto">
          <a:xfrm>
            <a:off x="5457825" y="7159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44083" name="Text Box 51"/>
          <p:cNvSpPr txBox="1">
            <a:spLocks noChangeArrowheads="1"/>
          </p:cNvSpPr>
          <p:nvPr/>
        </p:nvSpPr>
        <p:spPr bwMode="auto">
          <a:xfrm>
            <a:off x="6677025" y="7159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FF00"/>
                </a:solidFill>
              </a:rPr>
              <a:t>8</a:t>
            </a:r>
          </a:p>
        </p:txBody>
      </p:sp>
      <p:sp>
        <p:nvSpPr>
          <p:cNvPr id="44084" name="Text Box 52"/>
          <p:cNvSpPr txBox="1">
            <a:spLocks noChangeArrowheads="1"/>
          </p:cNvSpPr>
          <p:nvPr/>
        </p:nvSpPr>
        <p:spPr bwMode="auto">
          <a:xfrm>
            <a:off x="4314825" y="1524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4085" name="Text Box 53"/>
          <p:cNvSpPr txBox="1">
            <a:spLocks noChangeArrowheads="1"/>
          </p:cNvSpPr>
          <p:nvPr/>
        </p:nvSpPr>
        <p:spPr bwMode="auto">
          <a:xfrm>
            <a:off x="5457825" y="1524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44086" name="Text Box 54"/>
          <p:cNvSpPr txBox="1">
            <a:spLocks noChangeArrowheads="1"/>
          </p:cNvSpPr>
          <p:nvPr/>
        </p:nvSpPr>
        <p:spPr bwMode="auto">
          <a:xfrm>
            <a:off x="6677025" y="1524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FF00"/>
                </a:solidFill>
              </a:rPr>
              <a:t>4</a:t>
            </a:r>
          </a:p>
        </p:txBody>
      </p:sp>
      <p:sp>
        <p:nvSpPr>
          <p:cNvPr id="44087" name="Text Box 55"/>
          <p:cNvSpPr txBox="1">
            <a:spLocks noChangeArrowheads="1"/>
          </p:cNvSpPr>
          <p:nvPr/>
        </p:nvSpPr>
        <p:spPr bwMode="auto">
          <a:xfrm>
            <a:off x="5445125" y="4675188"/>
            <a:ext cx="539750" cy="641350"/>
          </a:xfrm>
          <a:prstGeom prst="rect">
            <a:avLst/>
          </a:prstGeom>
          <a:solidFill>
            <a:schemeClr val="bg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i="1">
                <a:solidFill>
                  <a:srgbClr val="0066FF"/>
                </a:solidFill>
              </a:rPr>
              <a:t>e</a:t>
            </a:r>
            <a:r>
              <a:rPr lang="en-US" altLang="en-US" sz="3600" baseline="30000">
                <a:solidFill>
                  <a:srgbClr val="0066FF"/>
                </a:solidFill>
              </a:rPr>
              <a:t>-</a:t>
            </a:r>
          </a:p>
        </p:txBody>
      </p:sp>
      <p:sp>
        <p:nvSpPr>
          <p:cNvPr id="44088" name="Text Box 56"/>
          <p:cNvSpPr txBox="1">
            <a:spLocks noChangeArrowheads="1"/>
          </p:cNvSpPr>
          <p:nvPr/>
        </p:nvSpPr>
        <p:spPr bwMode="auto">
          <a:xfrm>
            <a:off x="6359525" y="3473450"/>
            <a:ext cx="539750" cy="641350"/>
          </a:xfrm>
          <a:prstGeom prst="rect">
            <a:avLst/>
          </a:prstGeom>
          <a:solidFill>
            <a:schemeClr val="bg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i="1">
                <a:solidFill>
                  <a:srgbClr val="0066FF"/>
                </a:solidFill>
              </a:rPr>
              <a:t>e</a:t>
            </a:r>
            <a:r>
              <a:rPr lang="en-US" altLang="en-US" sz="3600" baseline="30000">
                <a:solidFill>
                  <a:srgbClr val="0066FF"/>
                </a:solidFill>
              </a:rPr>
              <a:t>-</a:t>
            </a:r>
          </a:p>
        </p:txBody>
      </p:sp>
      <p:sp>
        <p:nvSpPr>
          <p:cNvPr id="44089" name="Text Box 57"/>
          <p:cNvSpPr txBox="1">
            <a:spLocks noChangeArrowheads="1"/>
          </p:cNvSpPr>
          <p:nvPr/>
        </p:nvSpPr>
        <p:spPr bwMode="auto">
          <a:xfrm>
            <a:off x="5943600" y="2713038"/>
            <a:ext cx="498475" cy="579437"/>
          </a:xfrm>
          <a:prstGeom prst="rect">
            <a:avLst/>
          </a:prstGeom>
          <a:solidFill>
            <a:schemeClr val="bg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44090" name="Text Box 58"/>
          <p:cNvSpPr txBox="1">
            <a:spLocks noChangeArrowheads="1"/>
          </p:cNvSpPr>
          <p:nvPr/>
        </p:nvSpPr>
        <p:spPr bwMode="auto">
          <a:xfrm>
            <a:off x="7315200" y="4038600"/>
            <a:ext cx="498475" cy="579438"/>
          </a:xfrm>
          <a:prstGeom prst="rect">
            <a:avLst/>
          </a:prstGeom>
          <a:solidFill>
            <a:schemeClr val="bg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44091" name="Text Box 59"/>
          <p:cNvSpPr txBox="1">
            <a:spLocks noChangeArrowheads="1"/>
          </p:cNvSpPr>
          <p:nvPr/>
        </p:nvSpPr>
        <p:spPr bwMode="auto">
          <a:xfrm>
            <a:off x="6781800" y="5181600"/>
            <a:ext cx="498475" cy="579438"/>
          </a:xfrm>
          <a:prstGeom prst="rect">
            <a:avLst/>
          </a:prstGeom>
          <a:solidFill>
            <a:schemeClr val="bg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44092" name="Text Box 60"/>
          <p:cNvSpPr txBox="1">
            <a:spLocks noChangeArrowheads="1"/>
          </p:cNvSpPr>
          <p:nvPr/>
        </p:nvSpPr>
        <p:spPr bwMode="auto">
          <a:xfrm>
            <a:off x="5105400" y="5257800"/>
            <a:ext cx="498475" cy="579438"/>
          </a:xfrm>
          <a:prstGeom prst="rect">
            <a:avLst/>
          </a:prstGeom>
          <a:solidFill>
            <a:schemeClr val="bg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44093" name="Text Box 61"/>
          <p:cNvSpPr txBox="1">
            <a:spLocks noChangeArrowheads="1"/>
          </p:cNvSpPr>
          <p:nvPr/>
        </p:nvSpPr>
        <p:spPr bwMode="auto">
          <a:xfrm>
            <a:off x="431800" y="2700338"/>
            <a:ext cx="34004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</a:rPr>
              <a:t>electrons fill a shell before </a:t>
            </a:r>
          </a:p>
          <a:p>
            <a:r>
              <a:rPr lang="en-US" altLang="en-US">
                <a:solidFill>
                  <a:srgbClr val="0000FF"/>
                </a:solidFill>
              </a:rPr>
              <a:t>filling the next shell</a:t>
            </a:r>
          </a:p>
          <a:p>
            <a:endParaRPr lang="en-US" altLang="en-US">
              <a:solidFill>
                <a:srgbClr val="0000FF"/>
              </a:solidFill>
            </a:endParaRPr>
          </a:p>
          <a:p>
            <a:r>
              <a:rPr lang="en-US" altLang="en-US" u="sng">
                <a:solidFill>
                  <a:srgbClr val="0000FF"/>
                </a:solidFill>
              </a:rPr>
              <a:t>within a shell</a:t>
            </a:r>
            <a:r>
              <a:rPr lang="en-US" altLang="en-US">
                <a:solidFill>
                  <a:srgbClr val="0000FF"/>
                </a:solidFill>
              </a:rPr>
              <a:t>, </a:t>
            </a:r>
          </a:p>
          <a:p>
            <a:r>
              <a:rPr lang="en-US" altLang="en-US">
                <a:solidFill>
                  <a:srgbClr val="0000FF"/>
                </a:solidFill>
              </a:rPr>
              <a:t>the electrons will spread out </a:t>
            </a:r>
          </a:p>
          <a:p>
            <a:r>
              <a:rPr lang="en-US" altLang="en-US">
                <a:solidFill>
                  <a:srgbClr val="0000FF"/>
                </a:solidFill>
              </a:rPr>
              <a:t>in the orbitals</a:t>
            </a:r>
          </a:p>
          <a:p>
            <a:r>
              <a:rPr lang="en-US" altLang="en-US">
                <a:solidFill>
                  <a:srgbClr val="0000FF"/>
                </a:solidFill>
              </a:rPr>
              <a:t>BEFORE they pair up</a:t>
            </a:r>
          </a:p>
        </p:txBody>
      </p:sp>
      <p:sp>
        <p:nvSpPr>
          <p:cNvPr id="44094" name="Text Box 62"/>
          <p:cNvSpPr txBox="1">
            <a:spLocks noChangeArrowheads="1"/>
          </p:cNvSpPr>
          <p:nvPr/>
        </p:nvSpPr>
        <p:spPr bwMode="auto">
          <a:xfrm>
            <a:off x="1030288" y="5214938"/>
            <a:ext cx="1566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CC0099"/>
                </a:solidFill>
              </a:rPr>
              <a:t>Nitrogen (N)</a:t>
            </a:r>
          </a:p>
          <a:p>
            <a:r>
              <a:rPr lang="en-US" altLang="en-US">
                <a:solidFill>
                  <a:srgbClr val="CC0099"/>
                </a:solidFill>
              </a:rPr>
              <a:t>   atomic # 7</a:t>
            </a:r>
          </a:p>
        </p:txBody>
      </p:sp>
      <p:sp>
        <p:nvSpPr>
          <p:cNvPr id="44095" name="Text Box 63"/>
          <p:cNvSpPr txBox="1">
            <a:spLocks noChangeArrowheads="1"/>
          </p:cNvSpPr>
          <p:nvPr/>
        </p:nvSpPr>
        <p:spPr bwMode="auto">
          <a:xfrm>
            <a:off x="1663700" y="5851525"/>
            <a:ext cx="2679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8000"/>
                </a:solidFill>
              </a:rPr>
              <a:t>7 protons</a:t>
            </a:r>
          </a:p>
          <a:p>
            <a:r>
              <a:rPr lang="en-US" altLang="en-US">
                <a:solidFill>
                  <a:srgbClr val="008000"/>
                </a:solidFill>
              </a:rPr>
              <a:t>7 electrons in an atom</a:t>
            </a:r>
          </a:p>
        </p:txBody>
      </p:sp>
      <p:sp>
        <p:nvSpPr>
          <p:cNvPr id="44096" name="Text Box 64"/>
          <p:cNvSpPr txBox="1">
            <a:spLocks noChangeArrowheads="1"/>
          </p:cNvSpPr>
          <p:nvPr/>
        </p:nvSpPr>
        <p:spPr bwMode="auto">
          <a:xfrm>
            <a:off x="5029200" y="3200400"/>
            <a:ext cx="498475" cy="579438"/>
          </a:xfrm>
          <a:prstGeom prst="rect">
            <a:avLst/>
          </a:prstGeom>
          <a:solidFill>
            <a:schemeClr val="bg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44097" name="Text Box 65"/>
          <p:cNvSpPr txBox="1">
            <a:spLocks noChangeArrowheads="1"/>
          </p:cNvSpPr>
          <p:nvPr/>
        </p:nvSpPr>
        <p:spPr bwMode="auto">
          <a:xfrm>
            <a:off x="215900" y="2193925"/>
            <a:ext cx="3868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sng">
                <a:solidFill>
                  <a:srgbClr val="0000FF"/>
                </a:solidFill>
              </a:rPr>
              <a:t>each shell is progressively larger</a:t>
            </a:r>
          </a:p>
        </p:txBody>
      </p:sp>
      <p:sp>
        <p:nvSpPr>
          <p:cNvPr id="31" name="Oval 56"/>
          <p:cNvSpPr>
            <a:spLocks noChangeAspect="1" noChangeArrowheads="1"/>
          </p:cNvSpPr>
          <p:nvPr/>
        </p:nvSpPr>
        <p:spPr bwMode="auto">
          <a:xfrm>
            <a:off x="6050280" y="4343400"/>
            <a:ext cx="274320" cy="27432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87" grpId="0" animBg="1"/>
      <p:bldP spid="44088" grpId="0" animBg="1"/>
      <p:bldP spid="44089" grpId="0" animBg="1"/>
      <p:bldP spid="44090" grpId="0" animBg="1"/>
      <p:bldP spid="44091" grpId="0" animBg="1"/>
      <p:bldP spid="44092" grpId="0" animBg="1"/>
      <p:bldP spid="44094" grpId="0"/>
      <p:bldP spid="44095" grpId="0"/>
      <p:bldP spid="4409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5254625" y="3581400"/>
            <a:ext cx="1831975" cy="1808163"/>
          </a:xfrm>
          <a:prstGeom prst="ellipse">
            <a:avLst/>
          </a:prstGeom>
          <a:solidFill>
            <a:schemeClr val="accent1">
              <a:alpha val="999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4589463" y="2905125"/>
            <a:ext cx="3160712" cy="3160713"/>
            <a:chOff x="3826" y="1091"/>
            <a:chExt cx="1991" cy="1991"/>
          </a:xfrm>
        </p:grpSpPr>
        <p:sp>
          <p:nvSpPr>
            <p:cNvPr id="44036" name="Oval 4"/>
            <p:cNvSpPr>
              <a:spLocks noChangeArrowheads="1"/>
            </p:cNvSpPr>
            <p:nvPr/>
          </p:nvSpPr>
          <p:spPr bwMode="auto">
            <a:xfrm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037" name="Oval 5"/>
            <p:cNvSpPr>
              <a:spLocks noChangeArrowheads="1"/>
            </p:cNvSpPr>
            <p:nvPr/>
          </p:nvSpPr>
          <p:spPr bwMode="auto">
            <a:xfrm rot="5164952">
              <a:off x="4582" y="1091"/>
              <a:ext cx="480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038" name="Oval 6"/>
            <p:cNvSpPr>
              <a:spLocks noChangeArrowheads="1"/>
            </p:cNvSpPr>
            <p:nvPr/>
          </p:nvSpPr>
          <p:spPr bwMode="auto">
            <a:xfrm rot="2144439"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039" name="Oval 7"/>
            <p:cNvSpPr>
              <a:spLocks noChangeArrowheads="1"/>
            </p:cNvSpPr>
            <p:nvPr/>
          </p:nvSpPr>
          <p:spPr bwMode="auto">
            <a:xfrm rot="-2536380">
              <a:off x="4510" y="1091"/>
              <a:ext cx="624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3884613" y="2201863"/>
            <a:ext cx="4570412" cy="4570412"/>
            <a:chOff x="3826" y="1091"/>
            <a:chExt cx="1991" cy="1991"/>
          </a:xfrm>
        </p:grpSpPr>
        <p:sp>
          <p:nvSpPr>
            <p:cNvPr id="44041" name="Oval 9"/>
            <p:cNvSpPr>
              <a:spLocks noChangeArrowheads="1"/>
            </p:cNvSpPr>
            <p:nvPr/>
          </p:nvSpPr>
          <p:spPr bwMode="auto">
            <a:xfrm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042" name="Oval 10"/>
            <p:cNvSpPr>
              <a:spLocks noChangeArrowheads="1"/>
            </p:cNvSpPr>
            <p:nvPr/>
          </p:nvSpPr>
          <p:spPr bwMode="auto">
            <a:xfrm rot="5164952">
              <a:off x="4582" y="1091"/>
              <a:ext cx="480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043" name="Oval 11"/>
            <p:cNvSpPr>
              <a:spLocks noChangeArrowheads="1"/>
            </p:cNvSpPr>
            <p:nvPr/>
          </p:nvSpPr>
          <p:spPr bwMode="auto">
            <a:xfrm rot="2144439"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044" name="Oval 12"/>
            <p:cNvSpPr>
              <a:spLocks noChangeArrowheads="1"/>
            </p:cNvSpPr>
            <p:nvPr/>
          </p:nvSpPr>
          <p:spPr bwMode="auto">
            <a:xfrm rot="-2536380">
              <a:off x="4510" y="1091"/>
              <a:ext cx="624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44045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580705"/>
              </p:ext>
            </p:extLst>
          </p:nvPr>
        </p:nvGraphicFramePr>
        <p:xfrm>
          <a:off x="1600200" y="76200"/>
          <a:ext cx="5892800" cy="2130426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Number of orbitals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81" name="Text Box 49"/>
          <p:cNvSpPr txBox="1">
            <a:spLocks noChangeArrowheads="1"/>
          </p:cNvSpPr>
          <p:nvPr/>
        </p:nvSpPr>
        <p:spPr bwMode="auto">
          <a:xfrm>
            <a:off x="4314825" y="7159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082" name="Text Box 50"/>
          <p:cNvSpPr txBox="1">
            <a:spLocks noChangeArrowheads="1"/>
          </p:cNvSpPr>
          <p:nvPr/>
        </p:nvSpPr>
        <p:spPr bwMode="auto">
          <a:xfrm>
            <a:off x="5457825" y="7159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4083" name="Text Box 51"/>
          <p:cNvSpPr txBox="1">
            <a:spLocks noChangeArrowheads="1"/>
          </p:cNvSpPr>
          <p:nvPr/>
        </p:nvSpPr>
        <p:spPr bwMode="auto">
          <a:xfrm>
            <a:off x="6677025" y="7159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4084" name="Text Box 52"/>
          <p:cNvSpPr txBox="1">
            <a:spLocks noChangeArrowheads="1"/>
          </p:cNvSpPr>
          <p:nvPr/>
        </p:nvSpPr>
        <p:spPr bwMode="auto">
          <a:xfrm>
            <a:off x="4314825" y="1524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4085" name="Text Box 53"/>
          <p:cNvSpPr txBox="1">
            <a:spLocks noChangeArrowheads="1"/>
          </p:cNvSpPr>
          <p:nvPr/>
        </p:nvSpPr>
        <p:spPr bwMode="auto">
          <a:xfrm>
            <a:off x="5457825" y="1524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086" name="Text Box 54"/>
          <p:cNvSpPr txBox="1">
            <a:spLocks noChangeArrowheads="1"/>
          </p:cNvSpPr>
          <p:nvPr/>
        </p:nvSpPr>
        <p:spPr bwMode="auto">
          <a:xfrm>
            <a:off x="6677025" y="1524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093" name="Text Box 61"/>
          <p:cNvSpPr txBox="1">
            <a:spLocks noChangeArrowheads="1"/>
          </p:cNvSpPr>
          <p:nvPr/>
        </p:nvSpPr>
        <p:spPr bwMode="auto">
          <a:xfrm>
            <a:off x="431800" y="2700338"/>
            <a:ext cx="34004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electrons fill a shell before </a:t>
            </a:r>
          </a:p>
          <a:p>
            <a:r>
              <a:rPr lang="en-US" altLang="en-US">
                <a:solidFill>
                  <a:schemeClr val="bg1"/>
                </a:solidFill>
              </a:rPr>
              <a:t>filling the next shell</a:t>
            </a:r>
          </a:p>
          <a:p>
            <a:endParaRPr lang="en-US" altLang="en-US">
              <a:solidFill>
                <a:schemeClr val="bg1"/>
              </a:solidFill>
            </a:endParaRPr>
          </a:p>
          <a:p>
            <a:r>
              <a:rPr lang="en-US" altLang="en-US" u="sng">
                <a:solidFill>
                  <a:schemeClr val="bg1"/>
                </a:solidFill>
              </a:rPr>
              <a:t>within a shell</a:t>
            </a:r>
            <a:r>
              <a:rPr lang="en-US" altLang="en-US">
                <a:solidFill>
                  <a:schemeClr val="bg1"/>
                </a:solidFill>
              </a:rPr>
              <a:t>, </a:t>
            </a:r>
          </a:p>
          <a:p>
            <a:r>
              <a:rPr lang="en-US" altLang="en-US">
                <a:solidFill>
                  <a:schemeClr val="bg1"/>
                </a:solidFill>
              </a:rPr>
              <a:t>the electrons will spread out </a:t>
            </a:r>
          </a:p>
          <a:p>
            <a:r>
              <a:rPr lang="en-US" altLang="en-US">
                <a:solidFill>
                  <a:schemeClr val="bg1"/>
                </a:solidFill>
              </a:rPr>
              <a:t>in the orbitals</a:t>
            </a:r>
          </a:p>
          <a:p>
            <a:r>
              <a:rPr lang="en-US" altLang="en-US">
                <a:solidFill>
                  <a:schemeClr val="bg1"/>
                </a:solidFill>
              </a:rPr>
              <a:t>BEFORE they pair up</a:t>
            </a:r>
          </a:p>
        </p:txBody>
      </p:sp>
      <p:sp>
        <p:nvSpPr>
          <p:cNvPr id="44097" name="Text Box 65"/>
          <p:cNvSpPr txBox="1">
            <a:spLocks noChangeArrowheads="1"/>
          </p:cNvSpPr>
          <p:nvPr/>
        </p:nvSpPr>
        <p:spPr bwMode="auto">
          <a:xfrm>
            <a:off x="215900" y="2193925"/>
            <a:ext cx="3868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sng">
                <a:solidFill>
                  <a:schemeClr val="bg1"/>
                </a:solidFill>
              </a:rPr>
              <a:t>each shell is progressively larger</a:t>
            </a:r>
          </a:p>
        </p:txBody>
      </p:sp>
      <p:sp>
        <p:nvSpPr>
          <p:cNvPr id="22" name="Oval 56"/>
          <p:cNvSpPr>
            <a:spLocks noChangeAspect="1" noChangeArrowheads="1"/>
          </p:cNvSpPr>
          <p:nvPr/>
        </p:nvSpPr>
        <p:spPr bwMode="auto">
          <a:xfrm>
            <a:off x="6050280" y="4373880"/>
            <a:ext cx="274320" cy="27432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5254625" y="3581400"/>
            <a:ext cx="1831975" cy="1808163"/>
          </a:xfrm>
          <a:prstGeom prst="ellipse">
            <a:avLst/>
          </a:prstGeom>
          <a:solidFill>
            <a:schemeClr val="accent1">
              <a:alpha val="999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4589463" y="2905125"/>
            <a:ext cx="3160712" cy="3160713"/>
            <a:chOff x="3826" y="1091"/>
            <a:chExt cx="1991" cy="1991"/>
          </a:xfrm>
        </p:grpSpPr>
        <p:sp>
          <p:nvSpPr>
            <p:cNvPr id="44036" name="Oval 4"/>
            <p:cNvSpPr>
              <a:spLocks noChangeArrowheads="1"/>
            </p:cNvSpPr>
            <p:nvPr/>
          </p:nvSpPr>
          <p:spPr bwMode="auto">
            <a:xfrm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037" name="Oval 5"/>
            <p:cNvSpPr>
              <a:spLocks noChangeArrowheads="1"/>
            </p:cNvSpPr>
            <p:nvPr/>
          </p:nvSpPr>
          <p:spPr bwMode="auto">
            <a:xfrm rot="5164952">
              <a:off x="4582" y="1091"/>
              <a:ext cx="480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038" name="Oval 6"/>
            <p:cNvSpPr>
              <a:spLocks noChangeArrowheads="1"/>
            </p:cNvSpPr>
            <p:nvPr/>
          </p:nvSpPr>
          <p:spPr bwMode="auto">
            <a:xfrm rot="2144439"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039" name="Oval 7"/>
            <p:cNvSpPr>
              <a:spLocks noChangeArrowheads="1"/>
            </p:cNvSpPr>
            <p:nvPr/>
          </p:nvSpPr>
          <p:spPr bwMode="auto">
            <a:xfrm rot="-2536380">
              <a:off x="4510" y="1091"/>
              <a:ext cx="624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3884613" y="2201863"/>
            <a:ext cx="4570412" cy="4570412"/>
            <a:chOff x="3826" y="1091"/>
            <a:chExt cx="1991" cy="1991"/>
          </a:xfrm>
        </p:grpSpPr>
        <p:sp>
          <p:nvSpPr>
            <p:cNvPr id="44041" name="Oval 9"/>
            <p:cNvSpPr>
              <a:spLocks noChangeArrowheads="1"/>
            </p:cNvSpPr>
            <p:nvPr/>
          </p:nvSpPr>
          <p:spPr bwMode="auto">
            <a:xfrm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042" name="Oval 10"/>
            <p:cNvSpPr>
              <a:spLocks noChangeArrowheads="1"/>
            </p:cNvSpPr>
            <p:nvPr/>
          </p:nvSpPr>
          <p:spPr bwMode="auto">
            <a:xfrm rot="5164952">
              <a:off x="4582" y="1091"/>
              <a:ext cx="480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043" name="Oval 11"/>
            <p:cNvSpPr>
              <a:spLocks noChangeArrowheads="1"/>
            </p:cNvSpPr>
            <p:nvPr/>
          </p:nvSpPr>
          <p:spPr bwMode="auto">
            <a:xfrm rot="2144439"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044" name="Oval 12"/>
            <p:cNvSpPr>
              <a:spLocks noChangeArrowheads="1"/>
            </p:cNvSpPr>
            <p:nvPr/>
          </p:nvSpPr>
          <p:spPr bwMode="auto">
            <a:xfrm rot="-2536380">
              <a:off x="4510" y="1091"/>
              <a:ext cx="624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44045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580705"/>
              </p:ext>
            </p:extLst>
          </p:nvPr>
        </p:nvGraphicFramePr>
        <p:xfrm>
          <a:off x="1600200" y="76200"/>
          <a:ext cx="5892800" cy="2130426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Number of orbitals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81" name="Text Box 49"/>
          <p:cNvSpPr txBox="1">
            <a:spLocks noChangeArrowheads="1"/>
          </p:cNvSpPr>
          <p:nvPr/>
        </p:nvSpPr>
        <p:spPr bwMode="auto">
          <a:xfrm>
            <a:off x="4314825" y="7159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082" name="Text Box 50"/>
          <p:cNvSpPr txBox="1">
            <a:spLocks noChangeArrowheads="1"/>
          </p:cNvSpPr>
          <p:nvPr/>
        </p:nvSpPr>
        <p:spPr bwMode="auto">
          <a:xfrm>
            <a:off x="5457825" y="7159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4083" name="Text Box 51"/>
          <p:cNvSpPr txBox="1">
            <a:spLocks noChangeArrowheads="1"/>
          </p:cNvSpPr>
          <p:nvPr/>
        </p:nvSpPr>
        <p:spPr bwMode="auto">
          <a:xfrm>
            <a:off x="6677025" y="7159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4084" name="Text Box 52"/>
          <p:cNvSpPr txBox="1">
            <a:spLocks noChangeArrowheads="1"/>
          </p:cNvSpPr>
          <p:nvPr/>
        </p:nvSpPr>
        <p:spPr bwMode="auto">
          <a:xfrm>
            <a:off x="4314825" y="1524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4085" name="Text Box 53"/>
          <p:cNvSpPr txBox="1">
            <a:spLocks noChangeArrowheads="1"/>
          </p:cNvSpPr>
          <p:nvPr/>
        </p:nvSpPr>
        <p:spPr bwMode="auto">
          <a:xfrm>
            <a:off x="5457825" y="1524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086" name="Text Box 54"/>
          <p:cNvSpPr txBox="1">
            <a:spLocks noChangeArrowheads="1"/>
          </p:cNvSpPr>
          <p:nvPr/>
        </p:nvSpPr>
        <p:spPr bwMode="auto">
          <a:xfrm>
            <a:off x="6677025" y="1524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093" name="Text Box 61"/>
          <p:cNvSpPr txBox="1">
            <a:spLocks noChangeArrowheads="1"/>
          </p:cNvSpPr>
          <p:nvPr/>
        </p:nvSpPr>
        <p:spPr bwMode="auto">
          <a:xfrm>
            <a:off x="431800" y="2700338"/>
            <a:ext cx="34004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electrons fill a shell before </a:t>
            </a:r>
          </a:p>
          <a:p>
            <a:r>
              <a:rPr lang="en-US" altLang="en-US">
                <a:solidFill>
                  <a:schemeClr val="bg1"/>
                </a:solidFill>
              </a:rPr>
              <a:t>filling the next shell</a:t>
            </a:r>
          </a:p>
          <a:p>
            <a:endParaRPr lang="en-US" altLang="en-US">
              <a:solidFill>
                <a:schemeClr val="bg1"/>
              </a:solidFill>
            </a:endParaRPr>
          </a:p>
          <a:p>
            <a:r>
              <a:rPr lang="en-US" altLang="en-US" u="sng">
                <a:solidFill>
                  <a:schemeClr val="bg1"/>
                </a:solidFill>
              </a:rPr>
              <a:t>within a shell</a:t>
            </a:r>
            <a:r>
              <a:rPr lang="en-US" altLang="en-US">
                <a:solidFill>
                  <a:schemeClr val="bg1"/>
                </a:solidFill>
              </a:rPr>
              <a:t>, </a:t>
            </a:r>
          </a:p>
          <a:p>
            <a:r>
              <a:rPr lang="en-US" altLang="en-US">
                <a:solidFill>
                  <a:schemeClr val="bg1"/>
                </a:solidFill>
              </a:rPr>
              <a:t>the electrons will spread out </a:t>
            </a:r>
          </a:p>
          <a:p>
            <a:r>
              <a:rPr lang="en-US" altLang="en-US">
                <a:solidFill>
                  <a:schemeClr val="bg1"/>
                </a:solidFill>
              </a:rPr>
              <a:t>in the orbitals</a:t>
            </a:r>
          </a:p>
          <a:p>
            <a:r>
              <a:rPr lang="en-US" altLang="en-US">
                <a:solidFill>
                  <a:schemeClr val="bg1"/>
                </a:solidFill>
              </a:rPr>
              <a:t>BEFORE they pair up</a:t>
            </a:r>
          </a:p>
        </p:txBody>
      </p:sp>
      <p:sp>
        <p:nvSpPr>
          <p:cNvPr id="44097" name="Text Box 65"/>
          <p:cNvSpPr txBox="1">
            <a:spLocks noChangeArrowheads="1"/>
          </p:cNvSpPr>
          <p:nvPr/>
        </p:nvSpPr>
        <p:spPr bwMode="auto">
          <a:xfrm>
            <a:off x="215900" y="2193925"/>
            <a:ext cx="3868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sng">
                <a:solidFill>
                  <a:schemeClr val="bg1"/>
                </a:solidFill>
              </a:rPr>
              <a:t>each shell is progressively larger</a:t>
            </a:r>
          </a:p>
        </p:txBody>
      </p:sp>
      <p:sp>
        <p:nvSpPr>
          <p:cNvPr id="22" name="Oval 56"/>
          <p:cNvSpPr>
            <a:spLocks noChangeAspect="1" noChangeArrowheads="1"/>
          </p:cNvSpPr>
          <p:nvPr/>
        </p:nvSpPr>
        <p:spPr bwMode="auto">
          <a:xfrm>
            <a:off x="6050280" y="4373880"/>
            <a:ext cx="274320" cy="27432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2"/>
          <p:cNvSpPr>
            <a:spLocks noChangeArrowheads="1"/>
          </p:cNvSpPr>
          <p:nvPr/>
        </p:nvSpPr>
        <p:spPr bwMode="auto">
          <a:xfrm>
            <a:off x="5254625" y="3581400"/>
            <a:ext cx="1831975" cy="1808163"/>
          </a:xfrm>
          <a:prstGeom prst="ellipse">
            <a:avLst/>
          </a:prstGeom>
          <a:solidFill>
            <a:schemeClr val="accent1">
              <a:alpha val="999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4589463" y="2905125"/>
            <a:ext cx="3160712" cy="3160713"/>
            <a:chOff x="3826" y="1091"/>
            <a:chExt cx="1991" cy="1991"/>
          </a:xfrm>
        </p:grpSpPr>
        <p:sp>
          <p:nvSpPr>
            <p:cNvPr id="46084" name="Oval 4"/>
            <p:cNvSpPr>
              <a:spLocks noChangeArrowheads="1"/>
            </p:cNvSpPr>
            <p:nvPr/>
          </p:nvSpPr>
          <p:spPr bwMode="auto">
            <a:xfrm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5" name="Oval 5"/>
            <p:cNvSpPr>
              <a:spLocks noChangeArrowheads="1"/>
            </p:cNvSpPr>
            <p:nvPr/>
          </p:nvSpPr>
          <p:spPr bwMode="auto">
            <a:xfrm rot="5164952">
              <a:off x="4582" y="1091"/>
              <a:ext cx="480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" name="Oval 6"/>
            <p:cNvSpPr>
              <a:spLocks noChangeArrowheads="1"/>
            </p:cNvSpPr>
            <p:nvPr/>
          </p:nvSpPr>
          <p:spPr bwMode="auto">
            <a:xfrm rot="2144439"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" name="Oval 7"/>
            <p:cNvSpPr>
              <a:spLocks noChangeArrowheads="1"/>
            </p:cNvSpPr>
            <p:nvPr/>
          </p:nvSpPr>
          <p:spPr bwMode="auto">
            <a:xfrm rot="-2536380">
              <a:off x="4510" y="1091"/>
              <a:ext cx="624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88" name="Group 8"/>
          <p:cNvGrpSpPr>
            <a:grpSpLocks/>
          </p:cNvGrpSpPr>
          <p:nvPr/>
        </p:nvGrpSpPr>
        <p:grpSpPr bwMode="auto">
          <a:xfrm>
            <a:off x="3884613" y="2201863"/>
            <a:ext cx="4570412" cy="4570412"/>
            <a:chOff x="3826" y="1091"/>
            <a:chExt cx="1991" cy="1991"/>
          </a:xfrm>
        </p:grpSpPr>
        <p:sp>
          <p:nvSpPr>
            <p:cNvPr id="46089" name="Oval 9"/>
            <p:cNvSpPr>
              <a:spLocks noChangeArrowheads="1"/>
            </p:cNvSpPr>
            <p:nvPr/>
          </p:nvSpPr>
          <p:spPr bwMode="auto">
            <a:xfrm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Oval 10"/>
            <p:cNvSpPr>
              <a:spLocks noChangeArrowheads="1"/>
            </p:cNvSpPr>
            <p:nvPr/>
          </p:nvSpPr>
          <p:spPr bwMode="auto">
            <a:xfrm rot="5164952">
              <a:off x="4582" y="1091"/>
              <a:ext cx="480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Oval 11"/>
            <p:cNvSpPr>
              <a:spLocks noChangeArrowheads="1"/>
            </p:cNvSpPr>
            <p:nvPr/>
          </p:nvSpPr>
          <p:spPr bwMode="auto">
            <a:xfrm rot="2144439"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Oval 12"/>
            <p:cNvSpPr>
              <a:spLocks noChangeArrowheads="1"/>
            </p:cNvSpPr>
            <p:nvPr/>
          </p:nvSpPr>
          <p:spPr bwMode="auto">
            <a:xfrm rot="-2536380">
              <a:off x="4510" y="1091"/>
              <a:ext cx="624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6093" name="Group 13"/>
          <p:cNvGraphicFramePr>
            <a:graphicFrameLocks noGrp="1"/>
          </p:cNvGraphicFramePr>
          <p:nvPr/>
        </p:nvGraphicFramePr>
        <p:xfrm>
          <a:off x="1600200" y="76200"/>
          <a:ext cx="5892800" cy="2130426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Number of orbitals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29" name="Text Box 49"/>
          <p:cNvSpPr txBox="1">
            <a:spLocks noChangeArrowheads="1"/>
          </p:cNvSpPr>
          <p:nvPr/>
        </p:nvSpPr>
        <p:spPr bwMode="auto">
          <a:xfrm>
            <a:off x="4314825" y="7159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6130" name="Text Box 50"/>
          <p:cNvSpPr txBox="1">
            <a:spLocks noChangeArrowheads="1"/>
          </p:cNvSpPr>
          <p:nvPr/>
        </p:nvSpPr>
        <p:spPr bwMode="auto">
          <a:xfrm>
            <a:off x="5457825" y="7159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46131" name="Text Box 51"/>
          <p:cNvSpPr txBox="1">
            <a:spLocks noChangeArrowheads="1"/>
          </p:cNvSpPr>
          <p:nvPr/>
        </p:nvSpPr>
        <p:spPr bwMode="auto">
          <a:xfrm>
            <a:off x="6677025" y="7159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FF00"/>
                </a:solidFill>
              </a:rPr>
              <a:t>8</a:t>
            </a:r>
          </a:p>
        </p:txBody>
      </p:sp>
      <p:sp>
        <p:nvSpPr>
          <p:cNvPr id="46132" name="Text Box 52"/>
          <p:cNvSpPr txBox="1">
            <a:spLocks noChangeArrowheads="1"/>
          </p:cNvSpPr>
          <p:nvPr/>
        </p:nvSpPr>
        <p:spPr bwMode="auto">
          <a:xfrm>
            <a:off x="4314825" y="1524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6133" name="Text Box 53"/>
          <p:cNvSpPr txBox="1">
            <a:spLocks noChangeArrowheads="1"/>
          </p:cNvSpPr>
          <p:nvPr/>
        </p:nvSpPr>
        <p:spPr bwMode="auto">
          <a:xfrm>
            <a:off x="5457825" y="1524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46134" name="Text Box 54"/>
          <p:cNvSpPr txBox="1">
            <a:spLocks noChangeArrowheads="1"/>
          </p:cNvSpPr>
          <p:nvPr/>
        </p:nvSpPr>
        <p:spPr bwMode="auto">
          <a:xfrm>
            <a:off x="6677025" y="1524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FF00"/>
                </a:solidFill>
              </a:rPr>
              <a:t>4</a:t>
            </a:r>
          </a:p>
        </p:txBody>
      </p:sp>
      <p:sp>
        <p:nvSpPr>
          <p:cNvPr id="46135" name="Text Box 55"/>
          <p:cNvSpPr txBox="1">
            <a:spLocks noChangeArrowheads="1"/>
          </p:cNvSpPr>
          <p:nvPr/>
        </p:nvSpPr>
        <p:spPr bwMode="auto">
          <a:xfrm>
            <a:off x="5445125" y="4675188"/>
            <a:ext cx="539750" cy="641350"/>
          </a:xfrm>
          <a:prstGeom prst="rect">
            <a:avLst/>
          </a:prstGeom>
          <a:solidFill>
            <a:schemeClr val="bg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i="1">
                <a:solidFill>
                  <a:srgbClr val="0066FF"/>
                </a:solidFill>
              </a:rPr>
              <a:t>e</a:t>
            </a:r>
            <a:r>
              <a:rPr lang="en-US" altLang="en-US" sz="3600" baseline="30000">
                <a:solidFill>
                  <a:srgbClr val="0066FF"/>
                </a:solidFill>
              </a:rPr>
              <a:t>-</a:t>
            </a:r>
          </a:p>
        </p:txBody>
      </p:sp>
      <p:sp>
        <p:nvSpPr>
          <p:cNvPr id="46136" name="Text Box 56"/>
          <p:cNvSpPr txBox="1">
            <a:spLocks noChangeArrowheads="1"/>
          </p:cNvSpPr>
          <p:nvPr/>
        </p:nvSpPr>
        <p:spPr bwMode="auto">
          <a:xfrm>
            <a:off x="6359525" y="3473450"/>
            <a:ext cx="539750" cy="641350"/>
          </a:xfrm>
          <a:prstGeom prst="rect">
            <a:avLst/>
          </a:prstGeom>
          <a:solidFill>
            <a:schemeClr val="bg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i="1">
                <a:solidFill>
                  <a:srgbClr val="0066FF"/>
                </a:solidFill>
              </a:rPr>
              <a:t>e</a:t>
            </a:r>
            <a:r>
              <a:rPr lang="en-US" altLang="en-US" sz="3600" baseline="30000">
                <a:solidFill>
                  <a:srgbClr val="0066FF"/>
                </a:solidFill>
              </a:rPr>
              <a:t>-</a:t>
            </a:r>
          </a:p>
        </p:txBody>
      </p:sp>
      <p:sp>
        <p:nvSpPr>
          <p:cNvPr id="46137" name="Text Box 57"/>
          <p:cNvSpPr txBox="1">
            <a:spLocks noChangeArrowheads="1"/>
          </p:cNvSpPr>
          <p:nvPr/>
        </p:nvSpPr>
        <p:spPr bwMode="auto">
          <a:xfrm>
            <a:off x="5943600" y="2713038"/>
            <a:ext cx="498475" cy="579437"/>
          </a:xfrm>
          <a:prstGeom prst="rect">
            <a:avLst/>
          </a:prstGeom>
          <a:solidFill>
            <a:schemeClr val="bg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46138" name="Text Box 58"/>
          <p:cNvSpPr txBox="1">
            <a:spLocks noChangeArrowheads="1"/>
          </p:cNvSpPr>
          <p:nvPr/>
        </p:nvSpPr>
        <p:spPr bwMode="auto">
          <a:xfrm>
            <a:off x="7315200" y="4038600"/>
            <a:ext cx="498475" cy="579438"/>
          </a:xfrm>
          <a:prstGeom prst="rect">
            <a:avLst/>
          </a:prstGeom>
          <a:solidFill>
            <a:schemeClr val="bg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46139" name="Text Box 59"/>
          <p:cNvSpPr txBox="1">
            <a:spLocks noChangeArrowheads="1"/>
          </p:cNvSpPr>
          <p:nvPr/>
        </p:nvSpPr>
        <p:spPr bwMode="auto">
          <a:xfrm>
            <a:off x="6781800" y="5181600"/>
            <a:ext cx="498475" cy="579438"/>
          </a:xfrm>
          <a:prstGeom prst="rect">
            <a:avLst/>
          </a:prstGeom>
          <a:solidFill>
            <a:schemeClr val="bg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46140" name="Text Box 60"/>
          <p:cNvSpPr txBox="1">
            <a:spLocks noChangeArrowheads="1"/>
          </p:cNvSpPr>
          <p:nvPr/>
        </p:nvSpPr>
        <p:spPr bwMode="auto">
          <a:xfrm>
            <a:off x="5105400" y="5257800"/>
            <a:ext cx="498475" cy="579438"/>
          </a:xfrm>
          <a:prstGeom prst="rect">
            <a:avLst/>
          </a:prstGeom>
          <a:solidFill>
            <a:schemeClr val="bg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46141" name="Text Box 61"/>
          <p:cNvSpPr txBox="1">
            <a:spLocks noChangeArrowheads="1"/>
          </p:cNvSpPr>
          <p:nvPr/>
        </p:nvSpPr>
        <p:spPr bwMode="auto">
          <a:xfrm>
            <a:off x="431800" y="2700338"/>
            <a:ext cx="34004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</a:rPr>
              <a:t>electrons fill a shell before </a:t>
            </a:r>
          </a:p>
          <a:p>
            <a:r>
              <a:rPr lang="en-US" altLang="en-US">
                <a:solidFill>
                  <a:srgbClr val="0000FF"/>
                </a:solidFill>
              </a:rPr>
              <a:t>filling the next shell</a:t>
            </a:r>
          </a:p>
          <a:p>
            <a:endParaRPr lang="en-US" altLang="en-US">
              <a:solidFill>
                <a:srgbClr val="0000FF"/>
              </a:solidFill>
            </a:endParaRPr>
          </a:p>
          <a:p>
            <a:r>
              <a:rPr lang="en-US" altLang="en-US" u="sng">
                <a:solidFill>
                  <a:srgbClr val="0000FF"/>
                </a:solidFill>
              </a:rPr>
              <a:t>within a shell</a:t>
            </a:r>
            <a:r>
              <a:rPr lang="en-US" altLang="en-US">
                <a:solidFill>
                  <a:srgbClr val="0000FF"/>
                </a:solidFill>
              </a:rPr>
              <a:t>, </a:t>
            </a:r>
          </a:p>
          <a:p>
            <a:r>
              <a:rPr lang="en-US" altLang="en-US">
                <a:solidFill>
                  <a:srgbClr val="0000FF"/>
                </a:solidFill>
              </a:rPr>
              <a:t>the electrons will spread out </a:t>
            </a:r>
          </a:p>
          <a:p>
            <a:r>
              <a:rPr lang="en-US" altLang="en-US">
                <a:solidFill>
                  <a:srgbClr val="0000FF"/>
                </a:solidFill>
              </a:rPr>
              <a:t>in the orbitals</a:t>
            </a:r>
          </a:p>
          <a:p>
            <a:r>
              <a:rPr lang="en-US" altLang="en-US">
                <a:solidFill>
                  <a:srgbClr val="0000FF"/>
                </a:solidFill>
              </a:rPr>
              <a:t>BEFORE they pair up</a:t>
            </a:r>
          </a:p>
        </p:txBody>
      </p:sp>
      <p:sp>
        <p:nvSpPr>
          <p:cNvPr id="46142" name="Text Box 62"/>
          <p:cNvSpPr txBox="1">
            <a:spLocks noChangeArrowheads="1"/>
          </p:cNvSpPr>
          <p:nvPr/>
        </p:nvSpPr>
        <p:spPr bwMode="auto">
          <a:xfrm>
            <a:off x="1030288" y="5214938"/>
            <a:ext cx="1566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CC0099"/>
                </a:solidFill>
              </a:rPr>
              <a:t>Nitrogen (N)</a:t>
            </a:r>
          </a:p>
          <a:p>
            <a:r>
              <a:rPr lang="en-US" altLang="en-US">
                <a:solidFill>
                  <a:srgbClr val="CC0099"/>
                </a:solidFill>
              </a:rPr>
              <a:t>   atomic # 7</a:t>
            </a:r>
          </a:p>
        </p:txBody>
      </p:sp>
      <p:sp>
        <p:nvSpPr>
          <p:cNvPr id="46143" name="Text Box 63"/>
          <p:cNvSpPr txBox="1">
            <a:spLocks noChangeArrowheads="1"/>
          </p:cNvSpPr>
          <p:nvPr/>
        </p:nvSpPr>
        <p:spPr bwMode="auto">
          <a:xfrm>
            <a:off x="1663700" y="5851525"/>
            <a:ext cx="2679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8000"/>
                </a:solidFill>
              </a:rPr>
              <a:t>7 protons</a:t>
            </a:r>
          </a:p>
          <a:p>
            <a:r>
              <a:rPr lang="en-US" altLang="en-US">
                <a:solidFill>
                  <a:srgbClr val="008000"/>
                </a:solidFill>
              </a:rPr>
              <a:t>7 electrons in an atom</a:t>
            </a:r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5029200" y="3200400"/>
            <a:ext cx="498475" cy="579438"/>
          </a:xfrm>
          <a:prstGeom prst="rect">
            <a:avLst/>
          </a:prstGeom>
          <a:solidFill>
            <a:schemeClr val="bg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46145" name="Text Box 65"/>
          <p:cNvSpPr txBox="1">
            <a:spLocks noChangeArrowheads="1"/>
          </p:cNvSpPr>
          <p:nvPr/>
        </p:nvSpPr>
        <p:spPr bwMode="auto">
          <a:xfrm>
            <a:off x="215900" y="2193925"/>
            <a:ext cx="3868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sng">
                <a:solidFill>
                  <a:srgbClr val="0000FF"/>
                </a:solidFill>
              </a:rPr>
              <a:t>each shell is progressively larger</a:t>
            </a:r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 rot="-986049">
            <a:off x="288925" y="1600200"/>
            <a:ext cx="1660525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Reminders</a:t>
            </a:r>
          </a:p>
        </p:txBody>
      </p:sp>
      <p:sp>
        <p:nvSpPr>
          <p:cNvPr id="32" name="Oval 56"/>
          <p:cNvSpPr>
            <a:spLocks noChangeAspect="1" noChangeArrowheads="1"/>
          </p:cNvSpPr>
          <p:nvPr/>
        </p:nvSpPr>
        <p:spPr bwMode="auto">
          <a:xfrm>
            <a:off x="6050280" y="4373880"/>
            <a:ext cx="274320" cy="27432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5" grpId="0" animBg="1"/>
      <p:bldP spid="46136" grpId="0" animBg="1"/>
      <p:bldP spid="46137" grpId="0" animBg="1"/>
      <p:bldP spid="46138" grpId="0" animBg="1"/>
      <p:bldP spid="46139" grpId="0" animBg="1"/>
      <p:bldP spid="46140" grpId="0" animBg="1"/>
      <p:bldP spid="46142" grpId="0"/>
      <p:bldP spid="46143" grpId="0"/>
      <p:bldP spid="461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0040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u="sng" dirty="0">
                <a:solidFill>
                  <a:srgbClr val="000000"/>
                </a:solidFill>
                <a:latin typeface="Arial - 36"/>
              </a:rPr>
              <a:t>What</a:t>
            </a:r>
            <a:r>
              <a:rPr lang="en-US" altLang="en-US" sz="2400" dirty="0">
                <a:solidFill>
                  <a:srgbClr val="000000"/>
                </a:solidFill>
                <a:latin typeface="Arial - 36"/>
              </a:rPr>
              <a:t> is an atom?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39788" y="2803525"/>
            <a:ext cx="79946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An </a:t>
            </a:r>
            <a:r>
              <a:rPr lang="en-US" altLang="en-US" b="1" u="sng" dirty="0"/>
              <a:t>atom</a:t>
            </a:r>
            <a:r>
              <a:rPr lang="en-US" altLang="en-US" dirty="0"/>
              <a:t> is a basic unit of matter.</a:t>
            </a:r>
          </a:p>
          <a:p>
            <a:endParaRPr lang="en-US" altLang="en-US" dirty="0"/>
          </a:p>
          <a:p>
            <a:r>
              <a:rPr lang="en-US" altLang="en-US" dirty="0"/>
              <a:t>Atoms have a </a:t>
            </a:r>
            <a:r>
              <a:rPr lang="en-US" altLang="en-US" b="1" u="sng" dirty="0"/>
              <a:t>nucleus</a:t>
            </a:r>
            <a:r>
              <a:rPr lang="en-US" altLang="en-US" dirty="0"/>
              <a:t> (central part) made of </a:t>
            </a:r>
            <a:r>
              <a:rPr lang="en-US" altLang="en-US" b="1" u="sng" dirty="0"/>
              <a:t>protons</a:t>
            </a:r>
            <a:r>
              <a:rPr lang="en-US" altLang="en-US" dirty="0"/>
              <a:t> and </a:t>
            </a:r>
            <a:r>
              <a:rPr lang="en-US" altLang="en-US" b="1" u="sng" dirty="0"/>
              <a:t>neutrons.</a:t>
            </a:r>
          </a:p>
          <a:p>
            <a:endParaRPr lang="en-US" altLang="en-US" dirty="0"/>
          </a:p>
          <a:p>
            <a:r>
              <a:rPr lang="en-US" altLang="en-US" dirty="0"/>
              <a:t>The nucleus is surrounded by </a:t>
            </a:r>
            <a:r>
              <a:rPr lang="en-US" altLang="en-US" b="1" u="sng" dirty="0"/>
              <a:t>electrons</a:t>
            </a:r>
            <a:r>
              <a:rPr lang="en-US" altLang="en-US" dirty="0"/>
              <a:t>.</a:t>
            </a:r>
          </a:p>
        </p:txBody>
      </p:sp>
      <p:pic>
        <p:nvPicPr>
          <p:cNvPr id="4106" name="Picture 10" descr="clipboard(6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708400"/>
            <a:ext cx="3149600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152" name="TextBox1" r:id="rId2" imgW="7620120" imgH="2343240"/>
        </mc:Choice>
        <mc:Fallback>
          <p:control name="TextBox1" r:id="rId2" imgW="7620120" imgH="2343240">
            <p:pic>
              <p:nvPicPr>
                <p:cNvPr id="4105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62000" y="457199"/>
                  <a:ext cx="7620000" cy="23463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3619500" y="3581400"/>
            <a:ext cx="1831975" cy="1808163"/>
          </a:xfrm>
          <a:prstGeom prst="ellipse">
            <a:avLst/>
          </a:prstGeom>
          <a:solidFill>
            <a:schemeClr val="accent1">
              <a:alpha val="999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2954338" y="2905125"/>
            <a:ext cx="3160712" cy="3160713"/>
            <a:chOff x="3826" y="1091"/>
            <a:chExt cx="1991" cy="1991"/>
          </a:xfrm>
        </p:grpSpPr>
        <p:sp>
          <p:nvSpPr>
            <p:cNvPr id="28676" name="Oval 4"/>
            <p:cNvSpPr>
              <a:spLocks noChangeArrowheads="1"/>
            </p:cNvSpPr>
            <p:nvPr/>
          </p:nvSpPr>
          <p:spPr bwMode="auto">
            <a:xfrm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" name="Oval 5"/>
            <p:cNvSpPr>
              <a:spLocks noChangeArrowheads="1"/>
            </p:cNvSpPr>
            <p:nvPr/>
          </p:nvSpPr>
          <p:spPr bwMode="auto">
            <a:xfrm rot="5164952">
              <a:off x="4582" y="1091"/>
              <a:ext cx="480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8" name="Oval 6"/>
            <p:cNvSpPr>
              <a:spLocks noChangeArrowheads="1"/>
            </p:cNvSpPr>
            <p:nvPr/>
          </p:nvSpPr>
          <p:spPr bwMode="auto">
            <a:xfrm rot="2144439"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Oval 7"/>
            <p:cNvSpPr>
              <a:spLocks noChangeArrowheads="1"/>
            </p:cNvSpPr>
            <p:nvPr/>
          </p:nvSpPr>
          <p:spPr bwMode="auto">
            <a:xfrm rot="-2536380">
              <a:off x="4510" y="1091"/>
              <a:ext cx="624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2249488" y="2201863"/>
            <a:ext cx="4570412" cy="4570412"/>
            <a:chOff x="3826" y="1091"/>
            <a:chExt cx="1991" cy="1991"/>
          </a:xfrm>
        </p:grpSpPr>
        <p:sp>
          <p:nvSpPr>
            <p:cNvPr id="28681" name="Oval 9"/>
            <p:cNvSpPr>
              <a:spLocks noChangeArrowheads="1"/>
            </p:cNvSpPr>
            <p:nvPr/>
          </p:nvSpPr>
          <p:spPr bwMode="auto">
            <a:xfrm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Oval 10"/>
            <p:cNvSpPr>
              <a:spLocks noChangeArrowheads="1"/>
            </p:cNvSpPr>
            <p:nvPr/>
          </p:nvSpPr>
          <p:spPr bwMode="auto">
            <a:xfrm rot="5164952">
              <a:off x="4582" y="1091"/>
              <a:ext cx="480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Oval 11"/>
            <p:cNvSpPr>
              <a:spLocks noChangeArrowheads="1"/>
            </p:cNvSpPr>
            <p:nvPr/>
          </p:nvSpPr>
          <p:spPr bwMode="auto">
            <a:xfrm rot="2144439"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Oval 12"/>
            <p:cNvSpPr>
              <a:spLocks noChangeArrowheads="1"/>
            </p:cNvSpPr>
            <p:nvPr/>
          </p:nvSpPr>
          <p:spPr bwMode="auto">
            <a:xfrm rot="-2536380">
              <a:off x="4510" y="1091"/>
              <a:ext cx="624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2209800" y="2192338"/>
            <a:ext cx="4648200" cy="4589462"/>
          </a:xfrm>
          <a:prstGeom prst="ellipse">
            <a:avLst/>
          </a:prstGeom>
          <a:solidFill>
            <a:schemeClr val="accent1">
              <a:alpha val="999"/>
            </a:schemeClr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2933700" y="2906713"/>
            <a:ext cx="3200400" cy="3160712"/>
          </a:xfrm>
          <a:prstGeom prst="ellipse">
            <a:avLst/>
          </a:prstGeom>
          <a:solidFill>
            <a:schemeClr val="accent1">
              <a:alpha val="999"/>
            </a:schemeClr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3617913" y="3582988"/>
            <a:ext cx="1831975" cy="1808162"/>
          </a:xfrm>
          <a:prstGeom prst="ellipse">
            <a:avLst/>
          </a:prstGeom>
          <a:solidFill>
            <a:schemeClr val="accent1">
              <a:alpha val="999"/>
            </a:schemeClr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688" name="Group 16"/>
          <p:cNvGraphicFramePr>
            <a:graphicFrameLocks noGrp="1"/>
          </p:cNvGraphicFramePr>
          <p:nvPr/>
        </p:nvGraphicFramePr>
        <p:xfrm>
          <a:off x="1600200" y="76200"/>
          <a:ext cx="5892800" cy="2130426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Number of orbitals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4314825" y="7159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5457825" y="7159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6677025" y="7159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FF00"/>
                </a:solidFill>
              </a:rPr>
              <a:t>8</a:t>
            </a: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4314825" y="1524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5457825" y="1524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8729" name="Text Box 57"/>
          <p:cNvSpPr txBox="1">
            <a:spLocks noChangeArrowheads="1"/>
          </p:cNvSpPr>
          <p:nvPr/>
        </p:nvSpPr>
        <p:spPr bwMode="auto">
          <a:xfrm>
            <a:off x="6677025" y="1524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FF00"/>
                </a:solidFill>
              </a:rPr>
              <a:t>4</a:t>
            </a:r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61913" y="2895600"/>
            <a:ext cx="2538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shell, ____orbital</a:t>
            </a:r>
          </a:p>
          <a:p>
            <a:r>
              <a:rPr lang="en-US" altLang="en-US"/>
              <a:t>   max ____electrons</a:t>
            </a:r>
          </a:p>
        </p:txBody>
      </p:sp>
      <p:sp>
        <p:nvSpPr>
          <p:cNvPr id="28731" name="Text Box 59"/>
          <p:cNvSpPr txBox="1">
            <a:spLocks noChangeArrowheads="1"/>
          </p:cNvSpPr>
          <p:nvPr/>
        </p:nvSpPr>
        <p:spPr bwMode="auto">
          <a:xfrm>
            <a:off x="1219200" y="28289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66FF"/>
                </a:solidFill>
              </a:rPr>
              <a:t>1</a:t>
            </a:r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976313" y="315595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66FF"/>
                </a:solidFill>
              </a:rPr>
              <a:t>2</a:t>
            </a:r>
          </a:p>
        </p:txBody>
      </p:sp>
      <p:sp>
        <p:nvSpPr>
          <p:cNvPr id="28733" name="Text Box 61"/>
          <p:cNvSpPr txBox="1">
            <a:spLocks noChangeArrowheads="1"/>
          </p:cNvSpPr>
          <p:nvPr/>
        </p:nvSpPr>
        <p:spPr bwMode="auto">
          <a:xfrm>
            <a:off x="212725" y="4735513"/>
            <a:ext cx="1666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this would be</a:t>
            </a:r>
          </a:p>
          <a:p>
            <a:r>
              <a:rPr lang="en-US" altLang="en-US"/>
              <a:t>an atom of</a:t>
            </a:r>
          </a:p>
          <a:p>
            <a:r>
              <a:rPr lang="en-US" altLang="en-US"/>
              <a:t>__________</a:t>
            </a:r>
          </a:p>
        </p:txBody>
      </p:sp>
      <p:sp>
        <p:nvSpPr>
          <p:cNvPr id="28734" name="Text Box 62"/>
          <p:cNvSpPr txBox="1">
            <a:spLocks noChangeArrowheads="1"/>
          </p:cNvSpPr>
          <p:nvPr/>
        </p:nvSpPr>
        <p:spPr bwMode="auto">
          <a:xfrm>
            <a:off x="433388" y="5345113"/>
            <a:ext cx="86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66FF"/>
                </a:solidFill>
              </a:rPr>
              <a:t>Argon</a:t>
            </a:r>
          </a:p>
        </p:txBody>
      </p:sp>
      <p:sp>
        <p:nvSpPr>
          <p:cNvPr id="28735" name="Text Box 63"/>
          <p:cNvSpPr txBox="1">
            <a:spLocks noChangeArrowheads="1"/>
          </p:cNvSpPr>
          <p:nvPr/>
        </p:nvSpPr>
        <p:spPr bwMode="auto">
          <a:xfrm>
            <a:off x="6370638" y="3352800"/>
            <a:ext cx="2697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shell, ____ orbitals</a:t>
            </a:r>
          </a:p>
          <a:p>
            <a:r>
              <a:rPr lang="en-US" altLang="en-US"/>
              <a:t>   max ___ electrons</a:t>
            </a:r>
          </a:p>
        </p:txBody>
      </p:sp>
      <p:sp>
        <p:nvSpPr>
          <p:cNvPr id="28736" name="Text Box 64"/>
          <p:cNvSpPr txBox="1">
            <a:spLocks noChangeArrowheads="1"/>
          </p:cNvSpPr>
          <p:nvPr/>
        </p:nvSpPr>
        <p:spPr bwMode="auto">
          <a:xfrm>
            <a:off x="6477000" y="4876800"/>
            <a:ext cx="2589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</a:t>
            </a:r>
            <a:r>
              <a:rPr lang="en-US" altLang="en-US" baseline="30000"/>
              <a:t>rd</a:t>
            </a:r>
            <a:r>
              <a:rPr lang="en-US" altLang="en-US"/>
              <a:t>  shell, ___ orbitals</a:t>
            </a:r>
          </a:p>
          <a:p>
            <a:r>
              <a:rPr lang="en-US" altLang="en-US"/>
              <a:t>   max ___ electrons</a:t>
            </a:r>
          </a:p>
        </p:txBody>
      </p:sp>
      <p:sp>
        <p:nvSpPr>
          <p:cNvPr id="28737" name="Text Box 65"/>
          <p:cNvSpPr txBox="1">
            <a:spLocks noChangeArrowheads="1"/>
          </p:cNvSpPr>
          <p:nvPr/>
        </p:nvSpPr>
        <p:spPr bwMode="auto">
          <a:xfrm>
            <a:off x="7646988" y="48006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FF00"/>
                </a:solidFill>
              </a:rPr>
              <a:t>4</a:t>
            </a:r>
          </a:p>
        </p:txBody>
      </p:sp>
      <p:sp>
        <p:nvSpPr>
          <p:cNvPr id="28738" name="Text Box 66"/>
          <p:cNvSpPr txBox="1">
            <a:spLocks noChangeArrowheads="1"/>
          </p:cNvSpPr>
          <p:nvPr/>
        </p:nvSpPr>
        <p:spPr bwMode="auto">
          <a:xfrm>
            <a:off x="7331075" y="51355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FF00"/>
                </a:solidFill>
              </a:rPr>
              <a:t>8</a:t>
            </a:r>
          </a:p>
        </p:txBody>
      </p:sp>
      <p:sp>
        <p:nvSpPr>
          <p:cNvPr id="28739" name="Text Box 67"/>
          <p:cNvSpPr txBox="1">
            <a:spLocks noChangeArrowheads="1"/>
          </p:cNvSpPr>
          <p:nvPr/>
        </p:nvSpPr>
        <p:spPr bwMode="auto">
          <a:xfrm>
            <a:off x="7554913" y="32766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8740" name="Text Box 68"/>
          <p:cNvSpPr txBox="1">
            <a:spLocks noChangeArrowheads="1"/>
          </p:cNvSpPr>
          <p:nvPr/>
        </p:nvSpPr>
        <p:spPr bwMode="auto">
          <a:xfrm>
            <a:off x="7239000" y="36115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28741" name="Text Box 69"/>
          <p:cNvSpPr txBox="1">
            <a:spLocks noChangeArrowheads="1"/>
          </p:cNvSpPr>
          <p:nvPr/>
        </p:nvSpPr>
        <p:spPr bwMode="auto">
          <a:xfrm>
            <a:off x="3810000" y="4675188"/>
            <a:ext cx="539750" cy="641350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i="1">
                <a:solidFill>
                  <a:srgbClr val="0066FF"/>
                </a:solidFill>
              </a:rPr>
              <a:t>e</a:t>
            </a:r>
            <a:r>
              <a:rPr lang="en-US" altLang="en-US" sz="3600" baseline="30000">
                <a:solidFill>
                  <a:srgbClr val="0066FF"/>
                </a:solidFill>
              </a:rPr>
              <a:t>-</a:t>
            </a:r>
          </a:p>
        </p:txBody>
      </p:sp>
      <p:sp>
        <p:nvSpPr>
          <p:cNvPr id="28742" name="Text Box 70"/>
          <p:cNvSpPr txBox="1">
            <a:spLocks noChangeArrowheads="1"/>
          </p:cNvSpPr>
          <p:nvPr/>
        </p:nvSpPr>
        <p:spPr bwMode="auto">
          <a:xfrm>
            <a:off x="4724400" y="3395663"/>
            <a:ext cx="539750" cy="64135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i="1">
                <a:solidFill>
                  <a:srgbClr val="0066FF"/>
                </a:solidFill>
              </a:rPr>
              <a:t>e</a:t>
            </a:r>
            <a:r>
              <a:rPr lang="en-US" altLang="en-US" sz="3600" baseline="30000">
                <a:solidFill>
                  <a:srgbClr val="0066FF"/>
                </a:solidFill>
              </a:rPr>
              <a:t>-</a:t>
            </a:r>
          </a:p>
        </p:txBody>
      </p:sp>
      <p:sp>
        <p:nvSpPr>
          <p:cNvPr id="28743" name="Text Box 71"/>
          <p:cNvSpPr txBox="1">
            <a:spLocks noChangeArrowheads="1"/>
          </p:cNvSpPr>
          <p:nvPr/>
        </p:nvSpPr>
        <p:spPr bwMode="auto">
          <a:xfrm>
            <a:off x="4329113" y="5668963"/>
            <a:ext cx="498475" cy="579437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28744" name="Text Box 72"/>
          <p:cNvSpPr txBox="1">
            <a:spLocks noChangeArrowheads="1"/>
          </p:cNvSpPr>
          <p:nvPr/>
        </p:nvSpPr>
        <p:spPr bwMode="auto">
          <a:xfrm>
            <a:off x="4398963" y="2743200"/>
            <a:ext cx="498475" cy="5794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28745" name="Text Box 73"/>
          <p:cNvSpPr txBox="1">
            <a:spLocks noChangeArrowheads="1"/>
          </p:cNvSpPr>
          <p:nvPr/>
        </p:nvSpPr>
        <p:spPr bwMode="auto">
          <a:xfrm>
            <a:off x="5651500" y="4038600"/>
            <a:ext cx="498475" cy="579438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28746" name="Text Box 74"/>
          <p:cNvSpPr txBox="1">
            <a:spLocks noChangeArrowheads="1"/>
          </p:cNvSpPr>
          <p:nvPr/>
        </p:nvSpPr>
        <p:spPr bwMode="auto">
          <a:xfrm>
            <a:off x="2971800" y="4267200"/>
            <a:ext cx="498475" cy="5794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28747" name="Text Box 75"/>
          <p:cNvSpPr txBox="1">
            <a:spLocks noChangeArrowheads="1"/>
          </p:cNvSpPr>
          <p:nvPr/>
        </p:nvSpPr>
        <p:spPr bwMode="auto">
          <a:xfrm>
            <a:off x="5153025" y="5257800"/>
            <a:ext cx="498475" cy="579438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28748" name="Text Box 76"/>
          <p:cNvSpPr txBox="1">
            <a:spLocks noChangeArrowheads="1"/>
          </p:cNvSpPr>
          <p:nvPr/>
        </p:nvSpPr>
        <p:spPr bwMode="auto">
          <a:xfrm>
            <a:off x="3463925" y="3124200"/>
            <a:ext cx="498475" cy="5794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28749" name="Text Box 77"/>
          <p:cNvSpPr txBox="1">
            <a:spLocks noChangeArrowheads="1"/>
          </p:cNvSpPr>
          <p:nvPr/>
        </p:nvSpPr>
        <p:spPr bwMode="auto">
          <a:xfrm>
            <a:off x="5006975" y="3048000"/>
            <a:ext cx="498475" cy="579438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28750" name="Text Box 78"/>
          <p:cNvSpPr txBox="1">
            <a:spLocks noChangeArrowheads="1"/>
          </p:cNvSpPr>
          <p:nvPr/>
        </p:nvSpPr>
        <p:spPr bwMode="auto">
          <a:xfrm>
            <a:off x="3546475" y="5257800"/>
            <a:ext cx="498475" cy="5794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28751" name="Text Box 79"/>
          <p:cNvSpPr txBox="1">
            <a:spLocks noChangeArrowheads="1"/>
          </p:cNvSpPr>
          <p:nvPr/>
        </p:nvSpPr>
        <p:spPr bwMode="auto">
          <a:xfrm>
            <a:off x="4322763" y="6248400"/>
            <a:ext cx="498475" cy="579438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8752" name="Text Box 80"/>
          <p:cNvSpPr txBox="1">
            <a:spLocks noChangeArrowheads="1"/>
          </p:cNvSpPr>
          <p:nvPr/>
        </p:nvSpPr>
        <p:spPr bwMode="auto">
          <a:xfrm>
            <a:off x="4322763" y="2057400"/>
            <a:ext cx="498475" cy="5794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8753" name="Text Box 81"/>
          <p:cNvSpPr txBox="1">
            <a:spLocks noChangeArrowheads="1"/>
          </p:cNvSpPr>
          <p:nvPr/>
        </p:nvSpPr>
        <p:spPr bwMode="auto">
          <a:xfrm>
            <a:off x="6400800" y="3992563"/>
            <a:ext cx="498475" cy="579437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8754" name="Text Box 82"/>
          <p:cNvSpPr txBox="1">
            <a:spLocks noChangeArrowheads="1"/>
          </p:cNvSpPr>
          <p:nvPr/>
        </p:nvSpPr>
        <p:spPr bwMode="auto">
          <a:xfrm>
            <a:off x="2244725" y="4297363"/>
            <a:ext cx="498475" cy="579437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8755" name="Text Box 83"/>
          <p:cNvSpPr txBox="1">
            <a:spLocks noChangeArrowheads="1"/>
          </p:cNvSpPr>
          <p:nvPr/>
        </p:nvSpPr>
        <p:spPr bwMode="auto">
          <a:xfrm>
            <a:off x="5715000" y="5668963"/>
            <a:ext cx="498475" cy="579437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8756" name="Text Box 84"/>
          <p:cNvSpPr txBox="1">
            <a:spLocks noChangeArrowheads="1"/>
          </p:cNvSpPr>
          <p:nvPr/>
        </p:nvSpPr>
        <p:spPr bwMode="auto">
          <a:xfrm>
            <a:off x="2854325" y="2590800"/>
            <a:ext cx="498475" cy="5794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8757" name="Text Box 85"/>
          <p:cNvSpPr txBox="1">
            <a:spLocks noChangeArrowheads="1"/>
          </p:cNvSpPr>
          <p:nvPr/>
        </p:nvSpPr>
        <p:spPr bwMode="auto">
          <a:xfrm>
            <a:off x="5521325" y="2392363"/>
            <a:ext cx="498475" cy="579437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8758" name="Text Box 86"/>
          <p:cNvSpPr txBox="1">
            <a:spLocks noChangeArrowheads="1"/>
          </p:cNvSpPr>
          <p:nvPr/>
        </p:nvSpPr>
        <p:spPr bwMode="auto">
          <a:xfrm>
            <a:off x="3006725" y="5943600"/>
            <a:ext cx="498475" cy="5794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8759" name="Text Box 87"/>
          <p:cNvSpPr txBox="1">
            <a:spLocks noChangeArrowheads="1"/>
          </p:cNvSpPr>
          <p:nvPr/>
        </p:nvSpPr>
        <p:spPr bwMode="auto">
          <a:xfrm rot="-1285337">
            <a:off x="1077913" y="3125788"/>
            <a:ext cx="7893050" cy="711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/>
              <a:t>THAT’S TOO HARD TO DRAW!!!!</a:t>
            </a:r>
          </a:p>
        </p:txBody>
      </p:sp>
      <p:sp>
        <p:nvSpPr>
          <p:cNvPr id="53" name="Oval 56"/>
          <p:cNvSpPr>
            <a:spLocks noChangeAspect="1" noChangeArrowheads="1"/>
          </p:cNvSpPr>
          <p:nvPr/>
        </p:nvSpPr>
        <p:spPr bwMode="auto">
          <a:xfrm>
            <a:off x="4419600" y="4297680"/>
            <a:ext cx="274320" cy="27432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37" name="Group 41"/>
          <p:cNvGrpSpPr>
            <a:grpSpLocks/>
          </p:cNvGrpSpPr>
          <p:nvPr/>
        </p:nvGrpSpPr>
        <p:grpSpPr bwMode="auto">
          <a:xfrm>
            <a:off x="3429000" y="2209800"/>
            <a:ext cx="4648200" cy="4589463"/>
            <a:chOff x="1392" y="1392"/>
            <a:chExt cx="2928" cy="2891"/>
          </a:xfrm>
        </p:grpSpPr>
        <p:sp>
          <p:nvSpPr>
            <p:cNvPr id="29738" name="Oval 42"/>
            <p:cNvSpPr>
              <a:spLocks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Oval 43"/>
            <p:cNvSpPr>
              <a:spLocks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Oval 44"/>
            <p:cNvSpPr>
              <a:spLocks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52" name="Oval 56"/>
          <p:cNvSpPr>
            <a:spLocks noChangeArrowheads="1"/>
          </p:cNvSpPr>
          <p:nvPr/>
        </p:nvSpPr>
        <p:spPr bwMode="auto">
          <a:xfrm>
            <a:off x="5524500" y="4267200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79" name="Group 83"/>
          <p:cNvGrpSpPr>
            <a:grpSpLocks/>
          </p:cNvGrpSpPr>
          <p:nvPr/>
        </p:nvGrpSpPr>
        <p:grpSpPr bwMode="auto">
          <a:xfrm>
            <a:off x="3505200" y="5410200"/>
            <a:ext cx="803275" cy="990600"/>
            <a:chOff x="2184" y="3408"/>
            <a:chExt cx="506" cy="624"/>
          </a:xfrm>
        </p:grpSpPr>
        <p:sp>
          <p:nvSpPr>
            <p:cNvPr id="29749" name="Rectangle 53"/>
            <p:cNvSpPr>
              <a:spLocks noChangeArrowheads="1"/>
            </p:cNvSpPr>
            <p:nvPr/>
          </p:nvSpPr>
          <p:spPr bwMode="auto">
            <a:xfrm rot="-7725799">
              <a:off x="2160" y="3528"/>
              <a:ext cx="624" cy="384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3" name="Text Box 57"/>
            <p:cNvSpPr txBox="1">
              <a:spLocks noChangeArrowheads="1"/>
            </p:cNvSpPr>
            <p:nvPr/>
          </p:nvSpPr>
          <p:spPr bwMode="auto">
            <a:xfrm>
              <a:off x="2376" y="3571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9754" name="Text Box 58"/>
            <p:cNvSpPr txBox="1">
              <a:spLocks noChangeArrowheads="1"/>
            </p:cNvSpPr>
            <p:nvPr/>
          </p:nvSpPr>
          <p:spPr bwMode="auto">
            <a:xfrm>
              <a:off x="2184" y="3408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</p:grpSp>
      <p:grpSp>
        <p:nvGrpSpPr>
          <p:cNvPr id="29774" name="Group 78"/>
          <p:cNvGrpSpPr>
            <a:grpSpLocks/>
          </p:cNvGrpSpPr>
          <p:nvPr/>
        </p:nvGrpSpPr>
        <p:grpSpPr bwMode="auto">
          <a:xfrm>
            <a:off x="5181603" y="5791200"/>
            <a:ext cx="1036638" cy="609600"/>
            <a:chOff x="3288" y="3648"/>
            <a:chExt cx="653" cy="384"/>
          </a:xfrm>
        </p:grpSpPr>
        <p:sp>
          <p:nvSpPr>
            <p:cNvPr id="29745" name="Rectangle 49"/>
            <p:cNvSpPr>
              <a:spLocks noChangeArrowheads="1"/>
            </p:cNvSpPr>
            <p:nvPr/>
          </p:nvSpPr>
          <p:spPr bwMode="auto">
            <a:xfrm>
              <a:off x="3288" y="3648"/>
              <a:ext cx="624" cy="384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5" name="Text Box 59"/>
            <p:cNvSpPr txBox="1">
              <a:spLocks noChangeArrowheads="1"/>
            </p:cNvSpPr>
            <p:nvPr/>
          </p:nvSpPr>
          <p:spPr bwMode="auto">
            <a:xfrm>
              <a:off x="3624" y="3648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 dirty="0">
                  <a:solidFill>
                    <a:srgbClr val="FF33CC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FF33CC"/>
                  </a:solidFill>
                </a:rPr>
                <a:t>-</a:t>
              </a:r>
            </a:p>
          </p:txBody>
        </p:sp>
        <p:sp>
          <p:nvSpPr>
            <p:cNvPr id="29756" name="Text Box 60"/>
            <p:cNvSpPr txBox="1">
              <a:spLocks noChangeArrowheads="1"/>
            </p:cNvSpPr>
            <p:nvPr/>
          </p:nvSpPr>
          <p:spPr bwMode="auto">
            <a:xfrm>
              <a:off x="3310" y="3648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 dirty="0">
                  <a:solidFill>
                    <a:srgbClr val="FF33CC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FF33CC"/>
                  </a:solidFill>
                </a:rPr>
                <a:t>-</a:t>
              </a:r>
            </a:p>
          </p:txBody>
        </p:sp>
      </p:grpSp>
      <p:grpSp>
        <p:nvGrpSpPr>
          <p:cNvPr id="29776" name="Group 80"/>
          <p:cNvGrpSpPr>
            <a:grpSpLocks/>
          </p:cNvGrpSpPr>
          <p:nvPr/>
        </p:nvGrpSpPr>
        <p:grpSpPr bwMode="auto">
          <a:xfrm>
            <a:off x="5254628" y="2667000"/>
            <a:ext cx="1001713" cy="609600"/>
            <a:chOff x="3310" y="1680"/>
            <a:chExt cx="631" cy="384"/>
          </a:xfrm>
        </p:grpSpPr>
        <p:sp>
          <p:nvSpPr>
            <p:cNvPr id="29744" name="Rectangle 48"/>
            <p:cNvSpPr>
              <a:spLocks noChangeArrowheads="1"/>
            </p:cNvSpPr>
            <p:nvPr/>
          </p:nvSpPr>
          <p:spPr bwMode="auto">
            <a:xfrm>
              <a:off x="3312" y="1680"/>
              <a:ext cx="624" cy="384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7" name="Text Box 61"/>
            <p:cNvSpPr txBox="1">
              <a:spLocks noChangeArrowheads="1"/>
            </p:cNvSpPr>
            <p:nvPr/>
          </p:nvSpPr>
          <p:spPr bwMode="auto">
            <a:xfrm>
              <a:off x="3624" y="1680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 dirty="0">
                  <a:solidFill>
                    <a:srgbClr val="FF33CC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FF33CC"/>
                  </a:solidFill>
                </a:rPr>
                <a:t>-</a:t>
              </a:r>
            </a:p>
          </p:txBody>
        </p:sp>
        <p:sp>
          <p:nvSpPr>
            <p:cNvPr id="29758" name="Text Box 62"/>
            <p:cNvSpPr txBox="1">
              <a:spLocks noChangeArrowheads="1"/>
            </p:cNvSpPr>
            <p:nvPr/>
          </p:nvSpPr>
          <p:spPr bwMode="auto">
            <a:xfrm>
              <a:off x="3310" y="1680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 dirty="0">
                  <a:solidFill>
                    <a:srgbClr val="FF33CC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FF33CC"/>
                  </a:solidFill>
                </a:rPr>
                <a:t>-</a:t>
              </a:r>
            </a:p>
          </p:txBody>
        </p:sp>
      </p:grpSp>
      <p:grpSp>
        <p:nvGrpSpPr>
          <p:cNvPr id="29780" name="Group 84"/>
          <p:cNvGrpSpPr>
            <a:grpSpLocks/>
          </p:cNvGrpSpPr>
          <p:nvPr/>
        </p:nvGrpSpPr>
        <p:grpSpPr bwMode="auto">
          <a:xfrm>
            <a:off x="3657600" y="2468563"/>
            <a:ext cx="990600" cy="884237"/>
            <a:chOff x="2328" y="1488"/>
            <a:chExt cx="624" cy="557"/>
          </a:xfrm>
        </p:grpSpPr>
        <p:sp>
          <p:nvSpPr>
            <p:cNvPr id="29747" name="Rectangle 51"/>
            <p:cNvSpPr>
              <a:spLocks noChangeArrowheads="1"/>
            </p:cNvSpPr>
            <p:nvPr/>
          </p:nvSpPr>
          <p:spPr bwMode="auto">
            <a:xfrm rot="-2325799">
              <a:off x="2328" y="1584"/>
              <a:ext cx="624" cy="384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9" name="Text Box 63"/>
            <p:cNvSpPr txBox="1">
              <a:spLocks noChangeArrowheads="1"/>
            </p:cNvSpPr>
            <p:nvPr/>
          </p:nvSpPr>
          <p:spPr bwMode="auto">
            <a:xfrm>
              <a:off x="2568" y="1488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9760" name="Text Box 64"/>
            <p:cNvSpPr txBox="1">
              <a:spLocks noChangeArrowheads="1"/>
            </p:cNvSpPr>
            <p:nvPr/>
          </p:nvSpPr>
          <p:spPr bwMode="auto">
            <a:xfrm>
              <a:off x="2376" y="1680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</p:grpSp>
      <p:grpSp>
        <p:nvGrpSpPr>
          <p:cNvPr id="29775" name="Group 79"/>
          <p:cNvGrpSpPr>
            <a:grpSpLocks/>
          </p:cNvGrpSpPr>
          <p:nvPr/>
        </p:nvGrpSpPr>
        <p:grpSpPr bwMode="auto">
          <a:xfrm>
            <a:off x="3886200" y="3886202"/>
            <a:ext cx="609600" cy="1041401"/>
            <a:chOff x="2472" y="2467"/>
            <a:chExt cx="384" cy="656"/>
          </a:xfrm>
        </p:grpSpPr>
        <p:sp>
          <p:nvSpPr>
            <p:cNvPr id="29751" name="Rectangle 55"/>
            <p:cNvSpPr>
              <a:spLocks noChangeArrowheads="1"/>
            </p:cNvSpPr>
            <p:nvPr/>
          </p:nvSpPr>
          <p:spPr bwMode="auto">
            <a:xfrm rot="-5400000">
              <a:off x="2352" y="2616"/>
              <a:ext cx="624" cy="384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1" name="Text Box 65"/>
            <p:cNvSpPr txBox="1">
              <a:spLocks noChangeArrowheads="1"/>
            </p:cNvSpPr>
            <p:nvPr/>
          </p:nvSpPr>
          <p:spPr bwMode="auto">
            <a:xfrm>
              <a:off x="2494" y="2755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 dirty="0">
                  <a:solidFill>
                    <a:srgbClr val="FF33CC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FF33CC"/>
                  </a:solidFill>
                </a:rPr>
                <a:t>-</a:t>
              </a:r>
            </a:p>
          </p:txBody>
        </p:sp>
        <p:sp>
          <p:nvSpPr>
            <p:cNvPr id="29762" name="Text Box 66"/>
            <p:cNvSpPr txBox="1">
              <a:spLocks noChangeArrowheads="1"/>
            </p:cNvSpPr>
            <p:nvPr/>
          </p:nvSpPr>
          <p:spPr bwMode="auto">
            <a:xfrm>
              <a:off x="2494" y="2467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 dirty="0">
                  <a:solidFill>
                    <a:srgbClr val="FF33CC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FF33CC"/>
                  </a:solidFill>
                </a:rPr>
                <a:t>-</a:t>
              </a:r>
            </a:p>
          </p:txBody>
        </p:sp>
      </p:grpSp>
      <p:grpSp>
        <p:nvGrpSpPr>
          <p:cNvPr id="29778" name="Group 82"/>
          <p:cNvGrpSpPr>
            <a:grpSpLocks/>
          </p:cNvGrpSpPr>
          <p:nvPr/>
        </p:nvGrpSpPr>
        <p:grpSpPr bwMode="auto">
          <a:xfrm>
            <a:off x="6934200" y="5562600"/>
            <a:ext cx="990600" cy="808038"/>
            <a:chOff x="4344" y="3504"/>
            <a:chExt cx="624" cy="509"/>
          </a:xfrm>
        </p:grpSpPr>
        <p:sp>
          <p:nvSpPr>
            <p:cNvPr id="29746" name="Rectangle 50"/>
            <p:cNvSpPr>
              <a:spLocks noChangeArrowheads="1"/>
            </p:cNvSpPr>
            <p:nvPr/>
          </p:nvSpPr>
          <p:spPr bwMode="auto">
            <a:xfrm rot="-2325799">
              <a:off x="4344" y="3600"/>
              <a:ext cx="624" cy="384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3" name="Text Box 67"/>
            <p:cNvSpPr txBox="1">
              <a:spLocks noChangeArrowheads="1"/>
            </p:cNvSpPr>
            <p:nvPr/>
          </p:nvSpPr>
          <p:spPr bwMode="auto">
            <a:xfrm>
              <a:off x="4366" y="3648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9764" name="Text Box 68"/>
            <p:cNvSpPr txBox="1">
              <a:spLocks noChangeArrowheads="1"/>
            </p:cNvSpPr>
            <p:nvPr/>
          </p:nvSpPr>
          <p:spPr bwMode="auto">
            <a:xfrm>
              <a:off x="4584" y="3504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</p:grpSp>
      <p:grpSp>
        <p:nvGrpSpPr>
          <p:cNvPr id="29773" name="Group 77"/>
          <p:cNvGrpSpPr>
            <a:grpSpLocks/>
          </p:cNvGrpSpPr>
          <p:nvPr/>
        </p:nvGrpSpPr>
        <p:grpSpPr bwMode="auto">
          <a:xfrm>
            <a:off x="6934200" y="3962402"/>
            <a:ext cx="609600" cy="1041401"/>
            <a:chOff x="4392" y="2496"/>
            <a:chExt cx="384" cy="656"/>
          </a:xfrm>
        </p:grpSpPr>
        <p:sp>
          <p:nvSpPr>
            <p:cNvPr id="29750" name="Rectangle 54"/>
            <p:cNvSpPr>
              <a:spLocks noChangeArrowheads="1"/>
            </p:cNvSpPr>
            <p:nvPr/>
          </p:nvSpPr>
          <p:spPr bwMode="auto">
            <a:xfrm rot="-5400000">
              <a:off x="4272" y="2616"/>
              <a:ext cx="624" cy="384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5" name="Text Box 69"/>
            <p:cNvSpPr txBox="1">
              <a:spLocks noChangeArrowheads="1"/>
            </p:cNvSpPr>
            <p:nvPr/>
          </p:nvSpPr>
          <p:spPr bwMode="auto">
            <a:xfrm>
              <a:off x="4440" y="2784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 dirty="0">
                  <a:solidFill>
                    <a:srgbClr val="FF33CC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FF33CC"/>
                  </a:solidFill>
                </a:rPr>
                <a:t>-</a:t>
              </a:r>
            </a:p>
          </p:txBody>
        </p:sp>
        <p:sp>
          <p:nvSpPr>
            <p:cNvPr id="29766" name="Text Box 70"/>
            <p:cNvSpPr txBox="1">
              <a:spLocks noChangeArrowheads="1"/>
            </p:cNvSpPr>
            <p:nvPr/>
          </p:nvSpPr>
          <p:spPr bwMode="auto">
            <a:xfrm>
              <a:off x="4440" y="2496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 dirty="0">
                  <a:solidFill>
                    <a:srgbClr val="FF33CC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FF33CC"/>
                  </a:solidFill>
                </a:rPr>
                <a:t>-</a:t>
              </a:r>
            </a:p>
          </p:txBody>
        </p:sp>
      </p:grpSp>
      <p:grpSp>
        <p:nvGrpSpPr>
          <p:cNvPr id="29777" name="Group 81"/>
          <p:cNvGrpSpPr>
            <a:grpSpLocks/>
          </p:cNvGrpSpPr>
          <p:nvPr/>
        </p:nvGrpSpPr>
        <p:grpSpPr bwMode="auto">
          <a:xfrm>
            <a:off x="7010400" y="2468563"/>
            <a:ext cx="803275" cy="1036637"/>
            <a:chOff x="4416" y="1536"/>
            <a:chExt cx="506" cy="653"/>
          </a:xfrm>
        </p:grpSpPr>
        <p:sp>
          <p:nvSpPr>
            <p:cNvPr id="29748" name="Rectangle 52"/>
            <p:cNvSpPr>
              <a:spLocks noChangeArrowheads="1"/>
            </p:cNvSpPr>
            <p:nvPr/>
          </p:nvSpPr>
          <p:spPr bwMode="auto">
            <a:xfrm rot="-7725799">
              <a:off x="4320" y="1656"/>
              <a:ext cx="624" cy="384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7" name="Text Box 71"/>
            <p:cNvSpPr txBox="1">
              <a:spLocks noChangeArrowheads="1"/>
            </p:cNvSpPr>
            <p:nvPr/>
          </p:nvSpPr>
          <p:spPr bwMode="auto">
            <a:xfrm>
              <a:off x="4608" y="1824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9768" name="Text Box 72"/>
            <p:cNvSpPr txBox="1">
              <a:spLocks noChangeArrowheads="1"/>
            </p:cNvSpPr>
            <p:nvPr/>
          </p:nvSpPr>
          <p:spPr bwMode="auto">
            <a:xfrm>
              <a:off x="4416" y="1584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</p:grpSp>
      <p:sp>
        <p:nvSpPr>
          <p:cNvPr id="29770" name="Text Box 74"/>
          <p:cNvSpPr txBox="1">
            <a:spLocks noChangeArrowheads="1"/>
          </p:cNvSpPr>
          <p:nvPr/>
        </p:nvSpPr>
        <p:spPr bwMode="auto">
          <a:xfrm rot="1907927">
            <a:off x="5867400" y="3535364"/>
            <a:ext cx="936625" cy="584200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 smtClean="0">
                <a:solidFill>
                  <a:srgbClr val="1D13ED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1D13ED"/>
                </a:solidFill>
              </a:rPr>
              <a:t>-</a:t>
            </a:r>
            <a:r>
              <a:rPr lang="en-US" altLang="en-US" sz="3200" dirty="0" smtClean="0">
                <a:solidFill>
                  <a:srgbClr val="1D13ED"/>
                </a:solidFill>
              </a:rPr>
              <a:t> </a:t>
            </a:r>
            <a:r>
              <a:rPr lang="en-US" altLang="en-US" sz="3200" i="1" dirty="0" smtClean="0">
                <a:solidFill>
                  <a:srgbClr val="1D13ED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1D13ED"/>
                </a:solidFill>
              </a:rPr>
              <a:t>-</a:t>
            </a:r>
            <a:endParaRPr lang="en-US" altLang="en-US" sz="3200" baseline="30000" dirty="0">
              <a:solidFill>
                <a:srgbClr val="1D13ED"/>
              </a:solidFill>
            </a:endParaRPr>
          </a:p>
        </p:txBody>
      </p:sp>
      <p:sp>
        <p:nvSpPr>
          <p:cNvPr id="29771" name="Text Box 75"/>
          <p:cNvSpPr txBox="1">
            <a:spLocks noChangeArrowheads="1"/>
          </p:cNvSpPr>
          <p:nvPr/>
        </p:nvSpPr>
        <p:spPr bwMode="auto">
          <a:xfrm>
            <a:off x="139445" y="4289425"/>
            <a:ext cx="32734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66FF"/>
                </a:solidFill>
              </a:rPr>
              <a:t>so…</a:t>
            </a:r>
          </a:p>
          <a:p>
            <a:r>
              <a:rPr lang="en-US" altLang="en-US" dirty="0">
                <a:solidFill>
                  <a:srgbClr val="0066FF"/>
                </a:solidFill>
              </a:rPr>
              <a:t>go back to the shells</a:t>
            </a:r>
          </a:p>
          <a:p>
            <a:r>
              <a:rPr lang="en-US" altLang="en-US" dirty="0">
                <a:solidFill>
                  <a:srgbClr val="0066FF"/>
                </a:solidFill>
              </a:rPr>
              <a:t>AND</a:t>
            </a:r>
          </a:p>
          <a:p>
            <a:r>
              <a:rPr lang="en-US" altLang="en-US" dirty="0">
                <a:solidFill>
                  <a:srgbClr val="0066FF"/>
                </a:solidFill>
              </a:rPr>
              <a:t>represent the orbitals </a:t>
            </a:r>
          </a:p>
          <a:p>
            <a:r>
              <a:rPr lang="en-US" altLang="en-US" dirty="0">
                <a:solidFill>
                  <a:srgbClr val="0066FF"/>
                </a:solidFill>
              </a:rPr>
              <a:t>just by pairing the electrons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93" y="78345"/>
            <a:ext cx="3267800" cy="3377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9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9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9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9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9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9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9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9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9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9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70" grpId="0" animBg="1"/>
      <p:bldP spid="2977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Group 2"/>
          <p:cNvGraphicFramePr>
            <a:graphicFrameLocks noGrp="1"/>
          </p:cNvGraphicFramePr>
          <p:nvPr/>
        </p:nvGraphicFramePr>
        <p:xfrm>
          <a:off x="1447800" y="155575"/>
          <a:ext cx="5892800" cy="2130426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Number of orbitals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4162425" y="7953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5305425" y="7953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6524625" y="7953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grpSp>
        <p:nvGrpSpPr>
          <p:cNvPr id="30761" name="Group 41"/>
          <p:cNvGrpSpPr>
            <a:grpSpLocks/>
          </p:cNvGrpSpPr>
          <p:nvPr/>
        </p:nvGrpSpPr>
        <p:grpSpPr bwMode="auto">
          <a:xfrm>
            <a:off x="3733800" y="2209800"/>
            <a:ext cx="4648200" cy="4589463"/>
            <a:chOff x="1392" y="1392"/>
            <a:chExt cx="2928" cy="2891"/>
          </a:xfrm>
        </p:grpSpPr>
        <p:sp>
          <p:nvSpPr>
            <p:cNvPr id="30762" name="Oval 42"/>
            <p:cNvSpPr>
              <a:spLocks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3" name="Oval 43"/>
            <p:cNvSpPr>
              <a:spLocks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4" name="Oval 44"/>
            <p:cNvSpPr>
              <a:spLocks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65" name="Text Box 45"/>
          <p:cNvSpPr txBox="1">
            <a:spLocks noChangeArrowheads="1"/>
          </p:cNvSpPr>
          <p:nvPr/>
        </p:nvSpPr>
        <p:spPr bwMode="auto">
          <a:xfrm>
            <a:off x="4162425" y="16033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766" name="Text Box 46"/>
          <p:cNvSpPr txBox="1">
            <a:spLocks noChangeArrowheads="1"/>
          </p:cNvSpPr>
          <p:nvPr/>
        </p:nvSpPr>
        <p:spPr bwMode="auto">
          <a:xfrm>
            <a:off x="5305425" y="16033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0767" name="Text Box 47"/>
          <p:cNvSpPr txBox="1">
            <a:spLocks noChangeArrowheads="1"/>
          </p:cNvSpPr>
          <p:nvPr/>
        </p:nvSpPr>
        <p:spPr bwMode="auto">
          <a:xfrm>
            <a:off x="6524625" y="16033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0768" name="Rectangle 48"/>
          <p:cNvSpPr>
            <a:spLocks noChangeArrowheads="1"/>
          </p:cNvSpPr>
          <p:nvPr/>
        </p:nvSpPr>
        <p:spPr bwMode="auto">
          <a:xfrm>
            <a:off x="5562600" y="26670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9" name="Rectangle 49"/>
          <p:cNvSpPr>
            <a:spLocks noChangeArrowheads="1"/>
          </p:cNvSpPr>
          <p:nvPr/>
        </p:nvSpPr>
        <p:spPr bwMode="auto">
          <a:xfrm>
            <a:off x="5524500" y="57912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0" name="Rectangle 50"/>
          <p:cNvSpPr>
            <a:spLocks noChangeArrowheads="1"/>
          </p:cNvSpPr>
          <p:nvPr/>
        </p:nvSpPr>
        <p:spPr bwMode="auto">
          <a:xfrm rot="-2325799">
            <a:off x="7200900" y="57150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1" name="Rectangle 51"/>
          <p:cNvSpPr>
            <a:spLocks noChangeArrowheads="1"/>
          </p:cNvSpPr>
          <p:nvPr/>
        </p:nvSpPr>
        <p:spPr bwMode="auto">
          <a:xfrm rot="-2325799">
            <a:off x="4000500" y="25146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2" name="Rectangle 52"/>
          <p:cNvSpPr>
            <a:spLocks noChangeArrowheads="1"/>
          </p:cNvSpPr>
          <p:nvPr/>
        </p:nvSpPr>
        <p:spPr bwMode="auto">
          <a:xfrm rot="-7725799">
            <a:off x="7162800" y="26289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3" name="Rectangle 53"/>
          <p:cNvSpPr>
            <a:spLocks noChangeArrowheads="1"/>
          </p:cNvSpPr>
          <p:nvPr/>
        </p:nvSpPr>
        <p:spPr bwMode="auto">
          <a:xfrm rot="-7725799">
            <a:off x="3733800" y="56007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4" name="Rectangle 54"/>
          <p:cNvSpPr>
            <a:spLocks noChangeArrowheads="1"/>
          </p:cNvSpPr>
          <p:nvPr/>
        </p:nvSpPr>
        <p:spPr bwMode="auto">
          <a:xfrm rot="-5400000">
            <a:off x="7086600" y="41529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5" name="Rectangle 55"/>
          <p:cNvSpPr>
            <a:spLocks noChangeArrowheads="1"/>
          </p:cNvSpPr>
          <p:nvPr/>
        </p:nvSpPr>
        <p:spPr bwMode="auto">
          <a:xfrm rot="-5400000">
            <a:off x="4038600" y="41529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6" name="Oval 56"/>
          <p:cNvSpPr>
            <a:spLocks noChangeArrowheads="1"/>
          </p:cNvSpPr>
          <p:nvPr/>
        </p:nvSpPr>
        <p:spPr bwMode="auto">
          <a:xfrm>
            <a:off x="5829300" y="4267200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7" name="Text Box 57"/>
          <p:cNvSpPr txBox="1">
            <a:spLocks noChangeArrowheads="1"/>
          </p:cNvSpPr>
          <p:nvPr/>
        </p:nvSpPr>
        <p:spPr bwMode="auto">
          <a:xfrm>
            <a:off x="5559425" y="57912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0778" name="Text Box 58"/>
          <p:cNvSpPr txBox="1">
            <a:spLocks noChangeArrowheads="1"/>
          </p:cNvSpPr>
          <p:nvPr/>
        </p:nvSpPr>
        <p:spPr bwMode="auto">
          <a:xfrm>
            <a:off x="6057900" y="26670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0779" name="Text Box 59"/>
          <p:cNvSpPr txBox="1">
            <a:spLocks noChangeArrowheads="1"/>
          </p:cNvSpPr>
          <p:nvPr/>
        </p:nvSpPr>
        <p:spPr bwMode="auto">
          <a:xfrm>
            <a:off x="4264025" y="39163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0780" name="Text Box 60"/>
          <p:cNvSpPr txBox="1">
            <a:spLocks noChangeArrowheads="1"/>
          </p:cNvSpPr>
          <p:nvPr/>
        </p:nvSpPr>
        <p:spPr bwMode="auto">
          <a:xfrm>
            <a:off x="7353300" y="39624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0782" name="Text Box 62"/>
          <p:cNvSpPr txBox="1">
            <a:spLocks noChangeArrowheads="1"/>
          </p:cNvSpPr>
          <p:nvPr/>
        </p:nvSpPr>
        <p:spPr bwMode="auto">
          <a:xfrm rot="1526862">
            <a:off x="6023806" y="3585797"/>
            <a:ext cx="936475" cy="584775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i="1" baseline="30000" dirty="0" smtClean="0">
                <a:solidFill>
                  <a:srgbClr val="00CC00"/>
                </a:solidFill>
              </a:rPr>
              <a:t>-</a:t>
            </a:r>
            <a:r>
              <a:rPr lang="en-US" altLang="en-US" sz="3200" i="1" dirty="0" smtClean="0">
                <a:solidFill>
                  <a:srgbClr val="00CC00"/>
                </a:solidFill>
              </a:rPr>
              <a:t> 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endParaRPr lang="en-US" altLang="en-US" sz="3200" baseline="30000" dirty="0">
              <a:solidFill>
                <a:srgbClr val="00CC00"/>
              </a:solidFill>
            </a:endParaRPr>
          </a:p>
        </p:txBody>
      </p:sp>
      <p:sp>
        <p:nvSpPr>
          <p:cNvPr id="30783" name="Text Box 63"/>
          <p:cNvSpPr txBox="1">
            <a:spLocks noChangeArrowheads="1"/>
          </p:cNvSpPr>
          <p:nvPr/>
        </p:nvSpPr>
        <p:spPr bwMode="auto">
          <a:xfrm>
            <a:off x="228600" y="2574925"/>
            <a:ext cx="31448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</a:rPr>
              <a:t>electrons will</a:t>
            </a:r>
          </a:p>
          <a:p>
            <a:r>
              <a:rPr lang="en-US" altLang="en-US">
                <a:solidFill>
                  <a:srgbClr val="0000FF"/>
                </a:solidFill>
              </a:rPr>
              <a:t>spread out in the orbitals</a:t>
            </a:r>
          </a:p>
          <a:p>
            <a:r>
              <a:rPr lang="en-US" altLang="en-US">
                <a:solidFill>
                  <a:srgbClr val="0000FF"/>
                </a:solidFill>
              </a:rPr>
              <a:t>before they pair up…</a:t>
            </a:r>
          </a:p>
          <a:p>
            <a:r>
              <a:rPr lang="en-US" altLang="en-US">
                <a:solidFill>
                  <a:srgbClr val="0000FF"/>
                </a:solidFill>
              </a:rPr>
              <a:t>(</a:t>
            </a:r>
            <a:r>
              <a:rPr lang="en-US" altLang="en-US" i="1">
                <a:solidFill>
                  <a:srgbClr val="0000FF"/>
                </a:solidFill>
              </a:rPr>
              <a:t>not quite right… but close</a:t>
            </a:r>
          </a:p>
          <a:p>
            <a:r>
              <a:rPr lang="en-US" altLang="en-US" i="1">
                <a:solidFill>
                  <a:srgbClr val="0000FF"/>
                </a:solidFill>
              </a:rPr>
              <a:t>enough for now…</a:t>
            </a:r>
            <a:r>
              <a:rPr lang="en-US" altLang="en-US">
                <a:solidFill>
                  <a:srgbClr val="0000FF"/>
                </a:solidFill>
              </a:rPr>
              <a:t>)</a:t>
            </a:r>
          </a:p>
          <a:p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30784" name="Text Box 64"/>
          <p:cNvSpPr txBox="1">
            <a:spLocks noChangeArrowheads="1"/>
          </p:cNvSpPr>
          <p:nvPr/>
        </p:nvSpPr>
        <p:spPr bwMode="auto">
          <a:xfrm>
            <a:off x="1200150" y="4327525"/>
            <a:ext cx="1847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66FF"/>
                </a:solidFill>
              </a:rPr>
              <a:t>say there were</a:t>
            </a:r>
          </a:p>
          <a:p>
            <a:r>
              <a:rPr lang="en-US" altLang="en-US" dirty="0">
                <a:solidFill>
                  <a:srgbClr val="0066FF"/>
                </a:solidFill>
              </a:rPr>
              <a:t>6 electrons…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20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0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0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0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8" grpId="0"/>
      <p:bldP spid="30759" grpId="0"/>
      <p:bldP spid="30760" grpId="0"/>
      <p:bldP spid="30765" grpId="0"/>
      <p:bldP spid="30766" grpId="0"/>
      <p:bldP spid="30767" grpId="0"/>
      <p:bldP spid="30777" grpId="0"/>
      <p:bldP spid="30779" grpId="0"/>
      <p:bldP spid="30780" grpId="0"/>
      <p:bldP spid="30782" grpId="0" animBg="1"/>
      <p:bldP spid="30783" grpId="0"/>
      <p:bldP spid="3078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Group 2"/>
          <p:cNvGraphicFramePr>
            <a:graphicFrameLocks noGrp="1"/>
          </p:cNvGraphicFramePr>
          <p:nvPr/>
        </p:nvGraphicFramePr>
        <p:xfrm>
          <a:off x="1447800" y="155575"/>
          <a:ext cx="5892800" cy="2130426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Number of orbitals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4162425" y="7953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5305425" y="7953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6524625" y="7953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grpSp>
        <p:nvGrpSpPr>
          <p:cNvPr id="31785" name="Group 41"/>
          <p:cNvGrpSpPr>
            <a:grpSpLocks/>
          </p:cNvGrpSpPr>
          <p:nvPr/>
        </p:nvGrpSpPr>
        <p:grpSpPr bwMode="auto">
          <a:xfrm>
            <a:off x="3733800" y="2209800"/>
            <a:ext cx="4648200" cy="4589463"/>
            <a:chOff x="1392" y="1392"/>
            <a:chExt cx="2928" cy="2891"/>
          </a:xfrm>
        </p:grpSpPr>
        <p:sp>
          <p:nvSpPr>
            <p:cNvPr id="31786" name="Oval 42"/>
            <p:cNvSpPr>
              <a:spLocks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Oval 43"/>
            <p:cNvSpPr>
              <a:spLocks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Oval 44"/>
            <p:cNvSpPr>
              <a:spLocks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4162425" y="16033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790" name="Text Box 46"/>
          <p:cNvSpPr txBox="1">
            <a:spLocks noChangeArrowheads="1"/>
          </p:cNvSpPr>
          <p:nvPr/>
        </p:nvSpPr>
        <p:spPr bwMode="auto">
          <a:xfrm>
            <a:off x="5305425" y="16033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6524625" y="16033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1792" name="Rectangle 48"/>
          <p:cNvSpPr>
            <a:spLocks noChangeArrowheads="1"/>
          </p:cNvSpPr>
          <p:nvPr/>
        </p:nvSpPr>
        <p:spPr bwMode="auto">
          <a:xfrm>
            <a:off x="5562600" y="26670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3" name="Rectangle 49"/>
          <p:cNvSpPr>
            <a:spLocks noChangeArrowheads="1"/>
          </p:cNvSpPr>
          <p:nvPr/>
        </p:nvSpPr>
        <p:spPr bwMode="auto">
          <a:xfrm>
            <a:off x="5524500" y="57912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4" name="Rectangle 50"/>
          <p:cNvSpPr>
            <a:spLocks noChangeArrowheads="1"/>
          </p:cNvSpPr>
          <p:nvPr/>
        </p:nvSpPr>
        <p:spPr bwMode="auto">
          <a:xfrm rot="-2325799">
            <a:off x="7200900" y="57150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5" name="Rectangle 51"/>
          <p:cNvSpPr>
            <a:spLocks noChangeArrowheads="1"/>
          </p:cNvSpPr>
          <p:nvPr/>
        </p:nvSpPr>
        <p:spPr bwMode="auto">
          <a:xfrm rot="-2325799">
            <a:off x="4000500" y="25146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6" name="Rectangle 52"/>
          <p:cNvSpPr>
            <a:spLocks noChangeArrowheads="1"/>
          </p:cNvSpPr>
          <p:nvPr/>
        </p:nvSpPr>
        <p:spPr bwMode="auto">
          <a:xfrm rot="-7725799">
            <a:off x="7162800" y="26289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7" name="Rectangle 53"/>
          <p:cNvSpPr>
            <a:spLocks noChangeArrowheads="1"/>
          </p:cNvSpPr>
          <p:nvPr/>
        </p:nvSpPr>
        <p:spPr bwMode="auto">
          <a:xfrm rot="-7725799">
            <a:off x="3733800" y="56007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8" name="Rectangle 54"/>
          <p:cNvSpPr>
            <a:spLocks noChangeArrowheads="1"/>
          </p:cNvSpPr>
          <p:nvPr/>
        </p:nvSpPr>
        <p:spPr bwMode="auto">
          <a:xfrm rot="-5400000">
            <a:off x="7086600" y="41529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9" name="Rectangle 55"/>
          <p:cNvSpPr>
            <a:spLocks noChangeArrowheads="1"/>
          </p:cNvSpPr>
          <p:nvPr/>
        </p:nvSpPr>
        <p:spPr bwMode="auto">
          <a:xfrm rot="-5400000">
            <a:off x="4038600" y="41529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00" name="Oval 56"/>
          <p:cNvSpPr>
            <a:spLocks noChangeArrowheads="1"/>
          </p:cNvSpPr>
          <p:nvPr/>
        </p:nvSpPr>
        <p:spPr bwMode="auto">
          <a:xfrm>
            <a:off x="5829300" y="4267200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01" name="Text Box 57"/>
          <p:cNvSpPr txBox="1">
            <a:spLocks noChangeArrowheads="1"/>
          </p:cNvSpPr>
          <p:nvPr/>
        </p:nvSpPr>
        <p:spPr bwMode="auto">
          <a:xfrm>
            <a:off x="5559425" y="57912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1802" name="Text Box 58"/>
          <p:cNvSpPr txBox="1">
            <a:spLocks noChangeArrowheads="1"/>
          </p:cNvSpPr>
          <p:nvPr/>
        </p:nvSpPr>
        <p:spPr bwMode="auto">
          <a:xfrm>
            <a:off x="6057900" y="26670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1803" name="Text Box 59"/>
          <p:cNvSpPr txBox="1">
            <a:spLocks noChangeArrowheads="1"/>
          </p:cNvSpPr>
          <p:nvPr/>
        </p:nvSpPr>
        <p:spPr bwMode="auto">
          <a:xfrm>
            <a:off x="4264025" y="39163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1804" name="Text Box 60"/>
          <p:cNvSpPr txBox="1">
            <a:spLocks noChangeArrowheads="1"/>
          </p:cNvSpPr>
          <p:nvPr/>
        </p:nvSpPr>
        <p:spPr bwMode="auto">
          <a:xfrm>
            <a:off x="7353300" y="39624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1806" name="Text Box 62"/>
          <p:cNvSpPr txBox="1">
            <a:spLocks noChangeArrowheads="1"/>
          </p:cNvSpPr>
          <p:nvPr/>
        </p:nvSpPr>
        <p:spPr bwMode="auto">
          <a:xfrm rot="1309894">
            <a:off x="6018752" y="3582159"/>
            <a:ext cx="936475" cy="584775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i="1" baseline="30000" dirty="0" smtClean="0">
                <a:solidFill>
                  <a:srgbClr val="00CC00"/>
                </a:solidFill>
              </a:rPr>
              <a:t>-</a:t>
            </a:r>
            <a:r>
              <a:rPr lang="en-US" altLang="en-US" sz="3200" i="1" dirty="0" smtClean="0">
                <a:solidFill>
                  <a:srgbClr val="00CC00"/>
                </a:solidFill>
              </a:rPr>
              <a:t> 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endParaRPr lang="en-US" altLang="en-US" sz="3200" baseline="30000" dirty="0">
              <a:solidFill>
                <a:srgbClr val="00CC00"/>
              </a:solidFill>
            </a:endParaRPr>
          </a:p>
        </p:txBody>
      </p:sp>
      <p:sp>
        <p:nvSpPr>
          <p:cNvPr id="31807" name="Text Box 63"/>
          <p:cNvSpPr txBox="1">
            <a:spLocks noChangeArrowheads="1"/>
          </p:cNvSpPr>
          <p:nvPr/>
        </p:nvSpPr>
        <p:spPr bwMode="auto">
          <a:xfrm>
            <a:off x="228600" y="2438400"/>
            <a:ext cx="31448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electrons will</a:t>
            </a:r>
          </a:p>
          <a:p>
            <a:r>
              <a:rPr lang="en-US" altLang="en-US"/>
              <a:t>spread out in the orbitals</a:t>
            </a:r>
          </a:p>
          <a:p>
            <a:r>
              <a:rPr lang="en-US" altLang="en-US"/>
              <a:t>before they pair up…</a:t>
            </a:r>
          </a:p>
          <a:p>
            <a:r>
              <a:rPr lang="en-US" altLang="en-US"/>
              <a:t>(</a:t>
            </a:r>
            <a:r>
              <a:rPr lang="en-US" altLang="en-US" i="1"/>
              <a:t>not quite right… but close</a:t>
            </a:r>
          </a:p>
          <a:p>
            <a:r>
              <a:rPr lang="en-US" altLang="en-US" i="1"/>
              <a:t>enough for now…</a:t>
            </a:r>
            <a:r>
              <a:rPr lang="en-US" altLang="en-US"/>
              <a:t>)</a:t>
            </a:r>
          </a:p>
          <a:p>
            <a:endParaRPr lang="en-US" altLang="en-US"/>
          </a:p>
        </p:txBody>
      </p:sp>
      <p:sp>
        <p:nvSpPr>
          <p:cNvPr id="31808" name="Text Box 64"/>
          <p:cNvSpPr txBox="1">
            <a:spLocks noChangeArrowheads="1"/>
          </p:cNvSpPr>
          <p:nvPr/>
        </p:nvSpPr>
        <p:spPr bwMode="auto">
          <a:xfrm>
            <a:off x="1200150" y="4327525"/>
            <a:ext cx="1847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66FF"/>
                </a:solidFill>
              </a:rPr>
              <a:t>say there were</a:t>
            </a:r>
          </a:p>
          <a:p>
            <a:r>
              <a:rPr lang="en-US" altLang="en-US">
                <a:solidFill>
                  <a:srgbClr val="0066FF"/>
                </a:solidFill>
              </a:rPr>
              <a:t>8 electrons…</a:t>
            </a:r>
          </a:p>
        </p:txBody>
      </p:sp>
      <p:sp>
        <p:nvSpPr>
          <p:cNvPr id="31809" name="Text Box 65"/>
          <p:cNvSpPr txBox="1">
            <a:spLocks noChangeArrowheads="1"/>
          </p:cNvSpPr>
          <p:nvPr/>
        </p:nvSpPr>
        <p:spPr bwMode="auto">
          <a:xfrm>
            <a:off x="4267200" y="43735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1810" name="Text Box 66"/>
          <p:cNvSpPr txBox="1">
            <a:spLocks noChangeArrowheads="1"/>
          </p:cNvSpPr>
          <p:nvPr/>
        </p:nvSpPr>
        <p:spPr bwMode="auto">
          <a:xfrm>
            <a:off x="7350125" y="43735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1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1" grpId="0"/>
      <p:bldP spid="31802" grpId="0"/>
      <p:bldP spid="31803" grpId="0"/>
      <p:bldP spid="31806" grpId="0" animBg="1"/>
      <p:bldP spid="3180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Group 2"/>
          <p:cNvGraphicFramePr>
            <a:graphicFrameLocks noGrp="1"/>
          </p:cNvGraphicFramePr>
          <p:nvPr/>
        </p:nvGraphicFramePr>
        <p:xfrm>
          <a:off x="1447800" y="155575"/>
          <a:ext cx="5892800" cy="2130426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Number of orbitals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54" name="Text Box 38"/>
          <p:cNvSpPr txBox="1">
            <a:spLocks noChangeArrowheads="1"/>
          </p:cNvSpPr>
          <p:nvPr/>
        </p:nvSpPr>
        <p:spPr bwMode="auto">
          <a:xfrm>
            <a:off x="4162425" y="7953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4855" name="Text Box 39"/>
          <p:cNvSpPr txBox="1">
            <a:spLocks noChangeArrowheads="1"/>
          </p:cNvSpPr>
          <p:nvPr/>
        </p:nvSpPr>
        <p:spPr bwMode="auto">
          <a:xfrm>
            <a:off x="5305425" y="7953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34856" name="Text Box 40"/>
          <p:cNvSpPr txBox="1">
            <a:spLocks noChangeArrowheads="1"/>
          </p:cNvSpPr>
          <p:nvPr/>
        </p:nvSpPr>
        <p:spPr bwMode="auto">
          <a:xfrm>
            <a:off x="6524625" y="7953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grpSp>
        <p:nvGrpSpPr>
          <p:cNvPr id="34857" name="Group 41"/>
          <p:cNvGrpSpPr>
            <a:grpSpLocks/>
          </p:cNvGrpSpPr>
          <p:nvPr/>
        </p:nvGrpSpPr>
        <p:grpSpPr bwMode="auto">
          <a:xfrm>
            <a:off x="3733800" y="2268538"/>
            <a:ext cx="4648200" cy="4589462"/>
            <a:chOff x="1392" y="1392"/>
            <a:chExt cx="2928" cy="2891"/>
          </a:xfrm>
        </p:grpSpPr>
        <p:sp>
          <p:nvSpPr>
            <p:cNvPr id="34858" name="Oval 42"/>
            <p:cNvSpPr>
              <a:spLocks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9" name="Oval 43"/>
            <p:cNvSpPr>
              <a:spLocks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0" name="Oval 44"/>
            <p:cNvSpPr>
              <a:spLocks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61" name="Text Box 45"/>
          <p:cNvSpPr txBox="1">
            <a:spLocks noChangeArrowheads="1"/>
          </p:cNvSpPr>
          <p:nvPr/>
        </p:nvSpPr>
        <p:spPr bwMode="auto">
          <a:xfrm>
            <a:off x="4162425" y="16033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4862" name="Text Box 46"/>
          <p:cNvSpPr txBox="1">
            <a:spLocks noChangeArrowheads="1"/>
          </p:cNvSpPr>
          <p:nvPr/>
        </p:nvSpPr>
        <p:spPr bwMode="auto">
          <a:xfrm>
            <a:off x="5305425" y="16033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4863" name="Text Box 47"/>
          <p:cNvSpPr txBox="1">
            <a:spLocks noChangeArrowheads="1"/>
          </p:cNvSpPr>
          <p:nvPr/>
        </p:nvSpPr>
        <p:spPr bwMode="auto">
          <a:xfrm>
            <a:off x="6524625" y="16033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5562600" y="26670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5" name="Rectangle 49"/>
          <p:cNvSpPr>
            <a:spLocks noChangeArrowheads="1"/>
          </p:cNvSpPr>
          <p:nvPr/>
        </p:nvSpPr>
        <p:spPr bwMode="auto">
          <a:xfrm>
            <a:off x="5524500" y="57912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6" name="Rectangle 50"/>
          <p:cNvSpPr>
            <a:spLocks noChangeArrowheads="1"/>
          </p:cNvSpPr>
          <p:nvPr/>
        </p:nvSpPr>
        <p:spPr bwMode="auto">
          <a:xfrm rot="-2325799">
            <a:off x="7200900" y="57150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7" name="Rectangle 51"/>
          <p:cNvSpPr>
            <a:spLocks noChangeArrowheads="1"/>
          </p:cNvSpPr>
          <p:nvPr/>
        </p:nvSpPr>
        <p:spPr bwMode="auto">
          <a:xfrm rot="-2325799">
            <a:off x="4000500" y="25146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 rot="-7725799">
            <a:off x="7162800" y="26289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 rot="-7725799">
            <a:off x="3733800" y="56007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 rot="-5400000">
            <a:off x="7086600" y="41529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1" name="Rectangle 55"/>
          <p:cNvSpPr>
            <a:spLocks noChangeArrowheads="1"/>
          </p:cNvSpPr>
          <p:nvPr/>
        </p:nvSpPr>
        <p:spPr bwMode="auto">
          <a:xfrm rot="-5400000">
            <a:off x="4038600" y="41529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2" name="Oval 56"/>
          <p:cNvSpPr>
            <a:spLocks noChangeArrowheads="1"/>
          </p:cNvSpPr>
          <p:nvPr/>
        </p:nvSpPr>
        <p:spPr bwMode="auto">
          <a:xfrm>
            <a:off x="5829300" y="4267200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3" name="Text Box 57"/>
          <p:cNvSpPr txBox="1">
            <a:spLocks noChangeArrowheads="1"/>
          </p:cNvSpPr>
          <p:nvPr/>
        </p:nvSpPr>
        <p:spPr bwMode="auto">
          <a:xfrm>
            <a:off x="5559425" y="57912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4874" name="Text Box 58"/>
          <p:cNvSpPr txBox="1">
            <a:spLocks noChangeArrowheads="1"/>
          </p:cNvSpPr>
          <p:nvPr/>
        </p:nvSpPr>
        <p:spPr bwMode="auto">
          <a:xfrm>
            <a:off x="6057900" y="26670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4875" name="Text Box 59"/>
          <p:cNvSpPr txBox="1">
            <a:spLocks noChangeArrowheads="1"/>
          </p:cNvSpPr>
          <p:nvPr/>
        </p:nvSpPr>
        <p:spPr bwMode="auto">
          <a:xfrm>
            <a:off x="4264025" y="39163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4876" name="Text Box 60"/>
          <p:cNvSpPr txBox="1">
            <a:spLocks noChangeArrowheads="1"/>
          </p:cNvSpPr>
          <p:nvPr/>
        </p:nvSpPr>
        <p:spPr bwMode="auto">
          <a:xfrm>
            <a:off x="7353300" y="39624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4878" name="Text Box 62"/>
          <p:cNvSpPr txBox="1">
            <a:spLocks noChangeArrowheads="1"/>
          </p:cNvSpPr>
          <p:nvPr/>
        </p:nvSpPr>
        <p:spPr bwMode="auto">
          <a:xfrm rot="1851059">
            <a:off x="6027285" y="3559881"/>
            <a:ext cx="936475" cy="584775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i="1" baseline="30000" dirty="0" smtClean="0">
                <a:solidFill>
                  <a:srgbClr val="00CC00"/>
                </a:solidFill>
              </a:rPr>
              <a:t>-</a:t>
            </a:r>
            <a:r>
              <a:rPr lang="en-US" altLang="en-US" sz="3200" i="1" dirty="0" smtClean="0">
                <a:solidFill>
                  <a:srgbClr val="00CC00"/>
                </a:solidFill>
              </a:rPr>
              <a:t> 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endParaRPr lang="en-US" altLang="en-US" sz="3200" baseline="30000" dirty="0">
              <a:solidFill>
                <a:srgbClr val="00CC00"/>
              </a:solidFill>
            </a:endParaRPr>
          </a:p>
        </p:txBody>
      </p:sp>
      <p:sp>
        <p:nvSpPr>
          <p:cNvPr id="34879" name="Text Box 63"/>
          <p:cNvSpPr txBox="1">
            <a:spLocks noChangeArrowheads="1"/>
          </p:cNvSpPr>
          <p:nvPr/>
        </p:nvSpPr>
        <p:spPr bwMode="auto">
          <a:xfrm>
            <a:off x="228600" y="2438400"/>
            <a:ext cx="31448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electrons will</a:t>
            </a:r>
          </a:p>
          <a:p>
            <a:r>
              <a:rPr lang="en-US" altLang="en-US"/>
              <a:t>spread out in the orbitals</a:t>
            </a:r>
          </a:p>
          <a:p>
            <a:r>
              <a:rPr lang="en-US" altLang="en-US"/>
              <a:t>before they pair up…</a:t>
            </a:r>
          </a:p>
          <a:p>
            <a:r>
              <a:rPr lang="en-US" altLang="en-US"/>
              <a:t>(</a:t>
            </a:r>
            <a:r>
              <a:rPr lang="en-US" altLang="en-US" i="1"/>
              <a:t>not quite right… but close</a:t>
            </a:r>
          </a:p>
          <a:p>
            <a:r>
              <a:rPr lang="en-US" altLang="en-US" i="1"/>
              <a:t>enough for now…</a:t>
            </a:r>
            <a:r>
              <a:rPr lang="en-US" altLang="en-US"/>
              <a:t>)</a:t>
            </a:r>
          </a:p>
          <a:p>
            <a:endParaRPr lang="en-US" altLang="en-US"/>
          </a:p>
        </p:txBody>
      </p:sp>
      <p:sp>
        <p:nvSpPr>
          <p:cNvPr id="34880" name="Text Box 64"/>
          <p:cNvSpPr txBox="1">
            <a:spLocks noChangeArrowheads="1"/>
          </p:cNvSpPr>
          <p:nvPr/>
        </p:nvSpPr>
        <p:spPr bwMode="auto">
          <a:xfrm>
            <a:off x="1200150" y="4327525"/>
            <a:ext cx="1847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66FF"/>
                </a:solidFill>
              </a:rPr>
              <a:t>say there were</a:t>
            </a:r>
          </a:p>
          <a:p>
            <a:r>
              <a:rPr lang="en-US" altLang="en-US">
                <a:solidFill>
                  <a:srgbClr val="0066FF"/>
                </a:solidFill>
              </a:rPr>
              <a:t>12 electrons…</a:t>
            </a:r>
          </a:p>
        </p:txBody>
      </p:sp>
      <p:sp>
        <p:nvSpPr>
          <p:cNvPr id="34881" name="Text Box 65"/>
          <p:cNvSpPr txBox="1">
            <a:spLocks noChangeArrowheads="1"/>
          </p:cNvSpPr>
          <p:nvPr/>
        </p:nvSpPr>
        <p:spPr bwMode="auto">
          <a:xfrm>
            <a:off x="4267200" y="43735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4882" name="Text Box 66"/>
          <p:cNvSpPr txBox="1">
            <a:spLocks noChangeArrowheads="1"/>
          </p:cNvSpPr>
          <p:nvPr/>
        </p:nvSpPr>
        <p:spPr bwMode="auto">
          <a:xfrm>
            <a:off x="7350125" y="43735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6019800" y="5791200"/>
            <a:ext cx="498475" cy="579438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4886" name="Text Box 70"/>
          <p:cNvSpPr txBox="1">
            <a:spLocks noChangeArrowheads="1"/>
          </p:cNvSpPr>
          <p:nvPr/>
        </p:nvSpPr>
        <p:spPr bwMode="auto">
          <a:xfrm>
            <a:off x="5597525" y="2697163"/>
            <a:ext cx="498475" cy="579437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4887" name="Text Box 71"/>
          <p:cNvSpPr txBox="1">
            <a:spLocks noChangeArrowheads="1"/>
          </p:cNvSpPr>
          <p:nvPr/>
        </p:nvSpPr>
        <p:spPr bwMode="auto">
          <a:xfrm>
            <a:off x="7315200" y="2514600"/>
            <a:ext cx="498475" cy="579438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4888" name="Text Box 72"/>
          <p:cNvSpPr txBox="1">
            <a:spLocks noChangeArrowheads="1"/>
          </p:cNvSpPr>
          <p:nvPr/>
        </p:nvSpPr>
        <p:spPr bwMode="auto">
          <a:xfrm>
            <a:off x="3733800" y="5486400"/>
            <a:ext cx="498475" cy="579438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4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4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4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4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75" grpId="0"/>
      <p:bldP spid="34876" grpId="0"/>
      <p:bldP spid="34878" grpId="0" animBg="1"/>
      <p:bldP spid="34880" grpId="0"/>
      <p:bldP spid="3488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Group 2"/>
          <p:cNvGraphicFramePr>
            <a:graphicFrameLocks noGrp="1"/>
          </p:cNvGraphicFramePr>
          <p:nvPr/>
        </p:nvGraphicFramePr>
        <p:xfrm>
          <a:off x="1447800" y="155575"/>
          <a:ext cx="5892800" cy="2130426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Number of orbitals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4162425" y="7953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5305425" y="7953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6524625" y="7953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grpSp>
        <p:nvGrpSpPr>
          <p:cNvPr id="32809" name="Group 41"/>
          <p:cNvGrpSpPr>
            <a:grpSpLocks/>
          </p:cNvGrpSpPr>
          <p:nvPr/>
        </p:nvGrpSpPr>
        <p:grpSpPr bwMode="auto">
          <a:xfrm>
            <a:off x="3733800" y="2268538"/>
            <a:ext cx="4648200" cy="4589462"/>
            <a:chOff x="1392" y="1392"/>
            <a:chExt cx="2928" cy="2891"/>
          </a:xfrm>
        </p:grpSpPr>
        <p:sp>
          <p:nvSpPr>
            <p:cNvPr id="32810" name="Oval 42"/>
            <p:cNvSpPr>
              <a:spLocks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Oval 43"/>
            <p:cNvSpPr>
              <a:spLocks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2" name="Oval 44"/>
            <p:cNvSpPr>
              <a:spLocks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4162425" y="16033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2814" name="Text Box 46"/>
          <p:cNvSpPr txBox="1">
            <a:spLocks noChangeArrowheads="1"/>
          </p:cNvSpPr>
          <p:nvPr/>
        </p:nvSpPr>
        <p:spPr bwMode="auto">
          <a:xfrm>
            <a:off x="5305425" y="16033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2815" name="Text Box 47"/>
          <p:cNvSpPr txBox="1">
            <a:spLocks noChangeArrowheads="1"/>
          </p:cNvSpPr>
          <p:nvPr/>
        </p:nvSpPr>
        <p:spPr bwMode="auto">
          <a:xfrm>
            <a:off x="6524625" y="16033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2816" name="Rectangle 48"/>
          <p:cNvSpPr>
            <a:spLocks noChangeArrowheads="1"/>
          </p:cNvSpPr>
          <p:nvPr/>
        </p:nvSpPr>
        <p:spPr bwMode="auto">
          <a:xfrm>
            <a:off x="5562600" y="26670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7" name="Rectangle 49"/>
          <p:cNvSpPr>
            <a:spLocks noChangeArrowheads="1"/>
          </p:cNvSpPr>
          <p:nvPr/>
        </p:nvSpPr>
        <p:spPr bwMode="auto">
          <a:xfrm>
            <a:off x="5524500" y="57912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8" name="Rectangle 50"/>
          <p:cNvSpPr>
            <a:spLocks noChangeArrowheads="1"/>
          </p:cNvSpPr>
          <p:nvPr/>
        </p:nvSpPr>
        <p:spPr bwMode="auto">
          <a:xfrm rot="-2325799">
            <a:off x="7200900" y="57150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 rot="-2325799">
            <a:off x="4000500" y="25146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0" name="Rectangle 52"/>
          <p:cNvSpPr>
            <a:spLocks noChangeArrowheads="1"/>
          </p:cNvSpPr>
          <p:nvPr/>
        </p:nvSpPr>
        <p:spPr bwMode="auto">
          <a:xfrm rot="-7725799">
            <a:off x="7162800" y="26289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1" name="Rectangle 53"/>
          <p:cNvSpPr>
            <a:spLocks noChangeArrowheads="1"/>
          </p:cNvSpPr>
          <p:nvPr/>
        </p:nvSpPr>
        <p:spPr bwMode="auto">
          <a:xfrm rot="-7725799">
            <a:off x="3733800" y="56007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2" name="Rectangle 54"/>
          <p:cNvSpPr>
            <a:spLocks noChangeArrowheads="1"/>
          </p:cNvSpPr>
          <p:nvPr/>
        </p:nvSpPr>
        <p:spPr bwMode="auto">
          <a:xfrm rot="-5400000">
            <a:off x="7086600" y="41529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3" name="Rectangle 55"/>
          <p:cNvSpPr>
            <a:spLocks noChangeArrowheads="1"/>
          </p:cNvSpPr>
          <p:nvPr/>
        </p:nvSpPr>
        <p:spPr bwMode="auto">
          <a:xfrm rot="-5400000">
            <a:off x="4038600" y="41529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4" name="Oval 56"/>
          <p:cNvSpPr>
            <a:spLocks noChangeArrowheads="1"/>
          </p:cNvSpPr>
          <p:nvPr/>
        </p:nvSpPr>
        <p:spPr bwMode="auto">
          <a:xfrm>
            <a:off x="5829300" y="4343400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5" name="Text Box 57"/>
          <p:cNvSpPr txBox="1">
            <a:spLocks noChangeArrowheads="1"/>
          </p:cNvSpPr>
          <p:nvPr/>
        </p:nvSpPr>
        <p:spPr bwMode="auto">
          <a:xfrm>
            <a:off x="5559425" y="57912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2826" name="Text Box 58"/>
          <p:cNvSpPr txBox="1">
            <a:spLocks noChangeArrowheads="1"/>
          </p:cNvSpPr>
          <p:nvPr/>
        </p:nvSpPr>
        <p:spPr bwMode="auto">
          <a:xfrm>
            <a:off x="6057900" y="26670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2827" name="Text Box 59"/>
          <p:cNvSpPr txBox="1">
            <a:spLocks noChangeArrowheads="1"/>
          </p:cNvSpPr>
          <p:nvPr/>
        </p:nvSpPr>
        <p:spPr bwMode="auto">
          <a:xfrm>
            <a:off x="4264025" y="39163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2828" name="Text Box 60"/>
          <p:cNvSpPr txBox="1">
            <a:spLocks noChangeArrowheads="1"/>
          </p:cNvSpPr>
          <p:nvPr/>
        </p:nvSpPr>
        <p:spPr bwMode="auto">
          <a:xfrm>
            <a:off x="7353300" y="39624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2830" name="Text Box 62"/>
          <p:cNvSpPr txBox="1">
            <a:spLocks noChangeArrowheads="1"/>
          </p:cNvSpPr>
          <p:nvPr/>
        </p:nvSpPr>
        <p:spPr bwMode="auto">
          <a:xfrm rot="1697937">
            <a:off x="6102452" y="3616034"/>
            <a:ext cx="936475" cy="584775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i="1" baseline="30000" dirty="0" smtClean="0">
                <a:solidFill>
                  <a:srgbClr val="00CC00"/>
                </a:solidFill>
              </a:rPr>
              <a:t>-</a:t>
            </a:r>
            <a:r>
              <a:rPr lang="en-US" altLang="en-US" sz="3200" i="1" dirty="0" smtClean="0">
                <a:solidFill>
                  <a:srgbClr val="00CC00"/>
                </a:solidFill>
              </a:rPr>
              <a:t> 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endParaRPr lang="en-US" altLang="en-US" sz="3200" baseline="30000" dirty="0">
              <a:solidFill>
                <a:srgbClr val="00CC00"/>
              </a:solidFill>
            </a:endParaRPr>
          </a:p>
        </p:txBody>
      </p:sp>
      <p:sp>
        <p:nvSpPr>
          <p:cNvPr id="32831" name="Text Box 63"/>
          <p:cNvSpPr txBox="1">
            <a:spLocks noChangeArrowheads="1"/>
          </p:cNvSpPr>
          <p:nvPr/>
        </p:nvSpPr>
        <p:spPr bwMode="auto">
          <a:xfrm>
            <a:off x="228600" y="2438400"/>
            <a:ext cx="31448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electrons will</a:t>
            </a:r>
          </a:p>
          <a:p>
            <a:r>
              <a:rPr lang="en-US" altLang="en-US"/>
              <a:t>spread out in the orbitals</a:t>
            </a:r>
          </a:p>
          <a:p>
            <a:r>
              <a:rPr lang="en-US" altLang="en-US"/>
              <a:t>before they pair up…</a:t>
            </a:r>
          </a:p>
          <a:p>
            <a:r>
              <a:rPr lang="en-US" altLang="en-US"/>
              <a:t>(</a:t>
            </a:r>
            <a:r>
              <a:rPr lang="en-US" altLang="en-US" i="1"/>
              <a:t>not quite right… but close</a:t>
            </a:r>
          </a:p>
          <a:p>
            <a:r>
              <a:rPr lang="en-US" altLang="en-US" i="1"/>
              <a:t>enough for now…</a:t>
            </a:r>
            <a:r>
              <a:rPr lang="en-US" altLang="en-US"/>
              <a:t>)</a:t>
            </a:r>
          </a:p>
          <a:p>
            <a:endParaRPr lang="en-US" altLang="en-US"/>
          </a:p>
        </p:txBody>
      </p:sp>
      <p:sp>
        <p:nvSpPr>
          <p:cNvPr id="32833" name="Text Box 65"/>
          <p:cNvSpPr txBox="1">
            <a:spLocks noChangeArrowheads="1"/>
          </p:cNvSpPr>
          <p:nvPr/>
        </p:nvSpPr>
        <p:spPr bwMode="auto">
          <a:xfrm>
            <a:off x="4267200" y="43735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2834" name="Text Box 66"/>
          <p:cNvSpPr txBox="1">
            <a:spLocks noChangeArrowheads="1"/>
          </p:cNvSpPr>
          <p:nvPr/>
        </p:nvSpPr>
        <p:spPr bwMode="auto">
          <a:xfrm>
            <a:off x="7350125" y="43735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2837" name="Text Box 69"/>
          <p:cNvSpPr txBox="1">
            <a:spLocks noChangeArrowheads="1"/>
          </p:cNvSpPr>
          <p:nvPr/>
        </p:nvSpPr>
        <p:spPr bwMode="auto">
          <a:xfrm rot="20188452">
            <a:off x="2798939" y="2833241"/>
            <a:ext cx="3377848" cy="1077218"/>
          </a:xfrm>
          <a:prstGeom prst="rect">
            <a:avLst/>
          </a:prstGeom>
          <a:solidFill>
            <a:srgbClr val="FFFF00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dirty="0">
                <a:solidFill>
                  <a:srgbClr val="333333"/>
                </a:solidFill>
              </a:rPr>
              <a:t>PRACTICE</a:t>
            </a:r>
          </a:p>
          <a:p>
            <a:pPr algn="ctr"/>
            <a:r>
              <a:rPr lang="en-US" altLang="en-US" sz="3200" dirty="0">
                <a:solidFill>
                  <a:srgbClr val="333333"/>
                </a:solidFill>
              </a:rPr>
              <a:t>PRACTICE P</a:t>
            </a:r>
            <a:r>
              <a:rPr lang="en-US" altLang="en-US" sz="3200" dirty="0" smtClean="0">
                <a:solidFill>
                  <a:srgbClr val="333333"/>
                </a:solidFill>
              </a:rPr>
              <a:t>1P4</a:t>
            </a:r>
            <a:endParaRPr lang="en-US" altLang="en-US" sz="32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133600" y="279737"/>
            <a:ext cx="50066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/>
              <a:t>Let’s build some models of some atoms</a:t>
            </a:r>
            <a:r>
              <a:rPr lang="en-US" altLang="en-US" dirty="0" smtClean="0"/>
              <a:t>….</a:t>
            </a:r>
          </a:p>
          <a:p>
            <a:pPr algn="ctr"/>
            <a:endParaRPr lang="en-US" altLang="en-US" dirty="0"/>
          </a:p>
          <a:p>
            <a:pPr algn="ctr"/>
            <a:r>
              <a:rPr lang="en-US" altLang="en-US" dirty="0" err="1" smtClean="0"/>
              <a:t>Phusikos</a:t>
            </a:r>
            <a:r>
              <a:rPr lang="en-US" altLang="en-US" dirty="0" smtClean="0"/>
              <a:t> 1 Practice 3</a:t>
            </a:r>
            <a:endParaRPr lang="en-US" altLang="en-US" dirty="0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298575" y="3200400"/>
            <a:ext cx="1831975" cy="1808163"/>
          </a:xfrm>
          <a:prstGeom prst="ellipse">
            <a:avLst/>
          </a:prstGeom>
          <a:solidFill>
            <a:schemeClr val="accent1">
              <a:alpha val="999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3413" y="2524125"/>
            <a:ext cx="3160712" cy="3160713"/>
            <a:chOff x="3826" y="1091"/>
            <a:chExt cx="1991" cy="1991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 rot="5164952">
              <a:off x="4582" y="1091"/>
              <a:ext cx="480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 rot="2144439"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 rot="-2536380">
              <a:off x="4510" y="1091"/>
              <a:ext cx="624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-71437" y="1820863"/>
            <a:ext cx="4570412" cy="4570412"/>
            <a:chOff x="3826" y="1091"/>
            <a:chExt cx="1991" cy="1991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 rot="5164952">
              <a:off x="4582" y="1091"/>
              <a:ext cx="480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 rot="2144439">
              <a:off x="4533" y="1091"/>
              <a:ext cx="57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 rot="-2536380">
              <a:off x="4510" y="1091"/>
              <a:ext cx="624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Text Box 69"/>
          <p:cNvSpPr txBox="1">
            <a:spLocks noChangeArrowheads="1"/>
          </p:cNvSpPr>
          <p:nvPr/>
        </p:nvSpPr>
        <p:spPr bwMode="auto">
          <a:xfrm>
            <a:off x="1489075" y="4294188"/>
            <a:ext cx="539750" cy="641350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i="1">
                <a:solidFill>
                  <a:srgbClr val="0066FF"/>
                </a:solidFill>
              </a:rPr>
              <a:t>e</a:t>
            </a:r>
            <a:r>
              <a:rPr lang="en-US" altLang="en-US" sz="3600" baseline="30000">
                <a:solidFill>
                  <a:srgbClr val="0066FF"/>
                </a:solidFill>
              </a:rPr>
              <a:t>-</a:t>
            </a:r>
          </a:p>
        </p:txBody>
      </p:sp>
      <p:sp>
        <p:nvSpPr>
          <p:cNvPr id="23" name="Text Box 70"/>
          <p:cNvSpPr txBox="1">
            <a:spLocks noChangeArrowheads="1"/>
          </p:cNvSpPr>
          <p:nvPr/>
        </p:nvSpPr>
        <p:spPr bwMode="auto">
          <a:xfrm>
            <a:off x="2403475" y="3014663"/>
            <a:ext cx="539750" cy="64135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i="1">
                <a:solidFill>
                  <a:srgbClr val="0066FF"/>
                </a:solidFill>
              </a:rPr>
              <a:t>e</a:t>
            </a:r>
            <a:r>
              <a:rPr lang="en-US" altLang="en-US" sz="3600" baseline="30000">
                <a:solidFill>
                  <a:srgbClr val="0066FF"/>
                </a:solidFill>
              </a:rPr>
              <a:t>-</a:t>
            </a:r>
          </a:p>
        </p:txBody>
      </p:sp>
      <p:sp>
        <p:nvSpPr>
          <p:cNvPr id="24" name="Text Box 71"/>
          <p:cNvSpPr txBox="1">
            <a:spLocks noChangeArrowheads="1"/>
          </p:cNvSpPr>
          <p:nvPr/>
        </p:nvSpPr>
        <p:spPr bwMode="auto">
          <a:xfrm>
            <a:off x="2008188" y="5287963"/>
            <a:ext cx="498475" cy="579437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25" name="Text Box 72"/>
          <p:cNvSpPr txBox="1">
            <a:spLocks noChangeArrowheads="1"/>
          </p:cNvSpPr>
          <p:nvPr/>
        </p:nvSpPr>
        <p:spPr bwMode="auto">
          <a:xfrm>
            <a:off x="2078038" y="2362200"/>
            <a:ext cx="498475" cy="5794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26" name="Text Box 73"/>
          <p:cNvSpPr txBox="1">
            <a:spLocks noChangeArrowheads="1"/>
          </p:cNvSpPr>
          <p:nvPr/>
        </p:nvSpPr>
        <p:spPr bwMode="auto">
          <a:xfrm>
            <a:off x="3330575" y="3657600"/>
            <a:ext cx="498475" cy="579438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27" name="Text Box 74"/>
          <p:cNvSpPr txBox="1">
            <a:spLocks noChangeArrowheads="1"/>
          </p:cNvSpPr>
          <p:nvPr/>
        </p:nvSpPr>
        <p:spPr bwMode="auto">
          <a:xfrm>
            <a:off x="650875" y="3886200"/>
            <a:ext cx="498475" cy="5794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28" name="Text Box 75"/>
          <p:cNvSpPr txBox="1">
            <a:spLocks noChangeArrowheads="1"/>
          </p:cNvSpPr>
          <p:nvPr/>
        </p:nvSpPr>
        <p:spPr bwMode="auto">
          <a:xfrm>
            <a:off x="2832100" y="4876800"/>
            <a:ext cx="498475" cy="579438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29" name="Text Box 76"/>
          <p:cNvSpPr txBox="1">
            <a:spLocks noChangeArrowheads="1"/>
          </p:cNvSpPr>
          <p:nvPr/>
        </p:nvSpPr>
        <p:spPr bwMode="auto">
          <a:xfrm>
            <a:off x="1143000" y="2743200"/>
            <a:ext cx="498475" cy="5794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30" name="Text Box 77"/>
          <p:cNvSpPr txBox="1">
            <a:spLocks noChangeArrowheads="1"/>
          </p:cNvSpPr>
          <p:nvPr/>
        </p:nvSpPr>
        <p:spPr bwMode="auto">
          <a:xfrm>
            <a:off x="2686050" y="2667000"/>
            <a:ext cx="498475" cy="579438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31" name="Text Box 78"/>
          <p:cNvSpPr txBox="1">
            <a:spLocks noChangeArrowheads="1"/>
          </p:cNvSpPr>
          <p:nvPr/>
        </p:nvSpPr>
        <p:spPr bwMode="auto">
          <a:xfrm>
            <a:off x="1225550" y="4876800"/>
            <a:ext cx="498475" cy="5794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F33CC"/>
                </a:solidFill>
              </a:rPr>
              <a:t>e</a:t>
            </a:r>
            <a:r>
              <a:rPr lang="en-US" altLang="en-US" sz="3200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32" name="Text Box 79"/>
          <p:cNvSpPr txBox="1">
            <a:spLocks noChangeArrowheads="1"/>
          </p:cNvSpPr>
          <p:nvPr/>
        </p:nvSpPr>
        <p:spPr bwMode="auto">
          <a:xfrm>
            <a:off x="2001838" y="5867400"/>
            <a:ext cx="498475" cy="579438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3" name="Text Box 80"/>
          <p:cNvSpPr txBox="1">
            <a:spLocks noChangeArrowheads="1"/>
          </p:cNvSpPr>
          <p:nvPr/>
        </p:nvSpPr>
        <p:spPr bwMode="auto">
          <a:xfrm>
            <a:off x="2001838" y="1676400"/>
            <a:ext cx="498475" cy="5794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4" name="Text Box 81"/>
          <p:cNvSpPr txBox="1">
            <a:spLocks noChangeArrowheads="1"/>
          </p:cNvSpPr>
          <p:nvPr/>
        </p:nvSpPr>
        <p:spPr bwMode="auto">
          <a:xfrm>
            <a:off x="4079875" y="3611563"/>
            <a:ext cx="498475" cy="579437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5" name="Text Box 82"/>
          <p:cNvSpPr txBox="1">
            <a:spLocks noChangeArrowheads="1"/>
          </p:cNvSpPr>
          <p:nvPr/>
        </p:nvSpPr>
        <p:spPr bwMode="auto">
          <a:xfrm>
            <a:off x="-76200" y="3916363"/>
            <a:ext cx="498475" cy="579437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6" name="Text Box 83"/>
          <p:cNvSpPr txBox="1">
            <a:spLocks noChangeArrowheads="1"/>
          </p:cNvSpPr>
          <p:nvPr/>
        </p:nvSpPr>
        <p:spPr bwMode="auto">
          <a:xfrm>
            <a:off x="3394075" y="5287963"/>
            <a:ext cx="498475" cy="579437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7" name="Text Box 84"/>
          <p:cNvSpPr txBox="1">
            <a:spLocks noChangeArrowheads="1"/>
          </p:cNvSpPr>
          <p:nvPr/>
        </p:nvSpPr>
        <p:spPr bwMode="auto">
          <a:xfrm>
            <a:off x="533400" y="2209800"/>
            <a:ext cx="498475" cy="5794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8" name="Text Box 85"/>
          <p:cNvSpPr txBox="1">
            <a:spLocks noChangeArrowheads="1"/>
          </p:cNvSpPr>
          <p:nvPr/>
        </p:nvSpPr>
        <p:spPr bwMode="auto">
          <a:xfrm>
            <a:off x="3200400" y="2011363"/>
            <a:ext cx="498475" cy="579437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9" name="Text Box 86"/>
          <p:cNvSpPr txBox="1">
            <a:spLocks noChangeArrowheads="1"/>
          </p:cNvSpPr>
          <p:nvPr/>
        </p:nvSpPr>
        <p:spPr bwMode="auto">
          <a:xfrm>
            <a:off x="685800" y="5562600"/>
            <a:ext cx="498475" cy="5794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grpSp>
        <p:nvGrpSpPr>
          <p:cNvPr id="40" name="Group 41"/>
          <p:cNvGrpSpPr>
            <a:grpSpLocks/>
          </p:cNvGrpSpPr>
          <p:nvPr/>
        </p:nvGrpSpPr>
        <p:grpSpPr bwMode="auto">
          <a:xfrm>
            <a:off x="4572000" y="1821762"/>
            <a:ext cx="4648200" cy="4589462"/>
            <a:chOff x="1392" y="1392"/>
            <a:chExt cx="2928" cy="2891"/>
          </a:xfrm>
        </p:grpSpPr>
        <p:sp>
          <p:nvSpPr>
            <p:cNvPr id="41" name="Oval 42"/>
            <p:cNvSpPr>
              <a:spLocks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3"/>
            <p:cNvSpPr>
              <a:spLocks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4"/>
            <p:cNvSpPr>
              <a:spLocks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Rectangle 48"/>
          <p:cNvSpPr>
            <a:spLocks noChangeArrowheads="1"/>
          </p:cNvSpPr>
          <p:nvPr/>
        </p:nvSpPr>
        <p:spPr bwMode="auto">
          <a:xfrm>
            <a:off x="6400800" y="2220224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9"/>
          <p:cNvSpPr>
            <a:spLocks noChangeArrowheads="1"/>
          </p:cNvSpPr>
          <p:nvPr/>
        </p:nvSpPr>
        <p:spPr bwMode="auto">
          <a:xfrm>
            <a:off x="6362700" y="5344424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50"/>
          <p:cNvSpPr>
            <a:spLocks noChangeArrowheads="1"/>
          </p:cNvSpPr>
          <p:nvPr/>
        </p:nvSpPr>
        <p:spPr bwMode="auto">
          <a:xfrm rot="-2325799">
            <a:off x="8039100" y="5268224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51"/>
          <p:cNvSpPr>
            <a:spLocks noChangeArrowheads="1"/>
          </p:cNvSpPr>
          <p:nvPr/>
        </p:nvSpPr>
        <p:spPr bwMode="auto">
          <a:xfrm rot="-2325799">
            <a:off x="4838700" y="2067824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52"/>
          <p:cNvSpPr>
            <a:spLocks noChangeArrowheads="1"/>
          </p:cNvSpPr>
          <p:nvPr/>
        </p:nvSpPr>
        <p:spPr bwMode="auto">
          <a:xfrm rot="-7725799">
            <a:off x="8001000" y="2182124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53"/>
          <p:cNvSpPr>
            <a:spLocks noChangeArrowheads="1"/>
          </p:cNvSpPr>
          <p:nvPr/>
        </p:nvSpPr>
        <p:spPr bwMode="auto">
          <a:xfrm rot="-7725799">
            <a:off x="4572000" y="5153924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54"/>
          <p:cNvSpPr>
            <a:spLocks noChangeArrowheads="1"/>
          </p:cNvSpPr>
          <p:nvPr/>
        </p:nvSpPr>
        <p:spPr bwMode="auto">
          <a:xfrm rot="-5400000">
            <a:off x="7924800" y="3706124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5"/>
          <p:cNvSpPr>
            <a:spLocks noChangeArrowheads="1"/>
          </p:cNvSpPr>
          <p:nvPr/>
        </p:nvSpPr>
        <p:spPr bwMode="auto">
          <a:xfrm rot="-5400000">
            <a:off x="4876800" y="3706124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56"/>
          <p:cNvSpPr>
            <a:spLocks noChangeArrowheads="1"/>
          </p:cNvSpPr>
          <p:nvPr/>
        </p:nvSpPr>
        <p:spPr bwMode="auto">
          <a:xfrm>
            <a:off x="6667500" y="3896624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6397625" y="5344424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6896100" y="2220224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55" name="Text Box 59"/>
          <p:cNvSpPr txBox="1">
            <a:spLocks noChangeArrowheads="1"/>
          </p:cNvSpPr>
          <p:nvPr/>
        </p:nvSpPr>
        <p:spPr bwMode="auto">
          <a:xfrm>
            <a:off x="5102225" y="3469587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56" name="Text Box 60"/>
          <p:cNvSpPr txBox="1">
            <a:spLocks noChangeArrowheads="1"/>
          </p:cNvSpPr>
          <p:nvPr/>
        </p:nvSpPr>
        <p:spPr bwMode="auto">
          <a:xfrm>
            <a:off x="8191500" y="3515624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57" name="Text Box 62"/>
          <p:cNvSpPr txBox="1">
            <a:spLocks noChangeArrowheads="1"/>
          </p:cNvSpPr>
          <p:nvPr/>
        </p:nvSpPr>
        <p:spPr bwMode="auto">
          <a:xfrm rot="1697937">
            <a:off x="6940652" y="3169258"/>
            <a:ext cx="936475" cy="584775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i="1" baseline="30000" dirty="0" smtClean="0">
                <a:solidFill>
                  <a:srgbClr val="00CC00"/>
                </a:solidFill>
              </a:rPr>
              <a:t>-</a:t>
            </a:r>
            <a:r>
              <a:rPr lang="en-US" altLang="en-US" sz="3200" i="1" dirty="0" smtClean="0">
                <a:solidFill>
                  <a:srgbClr val="00CC00"/>
                </a:solidFill>
              </a:rPr>
              <a:t> 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endParaRPr lang="en-US" altLang="en-US" sz="3200" baseline="30000" dirty="0">
              <a:solidFill>
                <a:srgbClr val="00CC00"/>
              </a:solidFill>
            </a:endParaRPr>
          </a:p>
        </p:txBody>
      </p:sp>
      <p:sp>
        <p:nvSpPr>
          <p:cNvPr id="58" name="Text Box 65"/>
          <p:cNvSpPr txBox="1">
            <a:spLocks noChangeArrowheads="1"/>
          </p:cNvSpPr>
          <p:nvPr/>
        </p:nvSpPr>
        <p:spPr bwMode="auto">
          <a:xfrm>
            <a:off x="5105400" y="3926787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59" name="Text Box 66"/>
          <p:cNvSpPr txBox="1">
            <a:spLocks noChangeArrowheads="1"/>
          </p:cNvSpPr>
          <p:nvPr/>
        </p:nvSpPr>
        <p:spPr bwMode="auto">
          <a:xfrm>
            <a:off x="8188325" y="3926787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60" name="Oval 56"/>
          <p:cNvSpPr>
            <a:spLocks noChangeArrowheads="1"/>
          </p:cNvSpPr>
          <p:nvPr/>
        </p:nvSpPr>
        <p:spPr bwMode="auto">
          <a:xfrm>
            <a:off x="1960930" y="3858094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6514"/>
            <a:ext cx="3830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</a:t>
            </a:r>
            <a:r>
              <a:rPr lang="en-US" b="1" dirty="0" smtClean="0"/>
              <a:t>ACCURATE</a:t>
            </a:r>
            <a:r>
              <a:rPr lang="en-US" dirty="0" smtClean="0"/>
              <a:t> about your </a:t>
            </a:r>
          </a:p>
          <a:p>
            <a:r>
              <a:rPr lang="en-US" dirty="0" smtClean="0"/>
              <a:t>pipe cleaner / bead models?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37694" y="206514"/>
            <a:ext cx="4015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</a:t>
            </a:r>
            <a:r>
              <a:rPr lang="en-US" b="1" dirty="0" smtClean="0"/>
              <a:t>MISLEADING</a:t>
            </a:r>
            <a:r>
              <a:rPr lang="en-US" dirty="0" smtClean="0"/>
              <a:t> about your </a:t>
            </a:r>
          </a:p>
          <a:p>
            <a:r>
              <a:rPr lang="en-US" dirty="0" smtClean="0"/>
              <a:t>pipe cleaner / bead models?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7188" name="TextBox1" r:id="rId2" imgW="4495680" imgH="5943600"/>
        </mc:Choice>
        <mc:Fallback>
          <p:control name="TextBox1" r:id="rId2" imgW="4495680" imgH="5943600">
            <p:pic>
              <p:nvPicPr>
                <p:cNvPr id="4" name="TextBox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914400"/>
                  <a:ext cx="4495800" cy="59436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189" name="TextBox2" r:id="rId3" imgW="4495680" imgH="5943600"/>
        </mc:Choice>
        <mc:Fallback>
          <p:control name="TextBox2" r:id="rId3" imgW="4495680" imgH="5943600">
            <p:pic>
              <p:nvPicPr>
                <p:cNvPr id="5" name="TextBox2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48200" y="914400"/>
                  <a:ext cx="4495800" cy="5943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289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5661" y="1676400"/>
            <a:ext cx="55370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Atom</a:t>
            </a:r>
          </a:p>
          <a:p>
            <a:pPr algn="ctr"/>
            <a:r>
              <a:rPr lang="en-US" dirty="0" smtClean="0"/>
              <a:t>to scale …..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if the nucleus was the size of the state house…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hlinkClick r:id="rId2"/>
              </a:rPr>
              <a:t>link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8407" y="4038600"/>
            <a:ext cx="899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http://obeattie.github.io/gmaps-radius/?radiusInput=100&amp;unitSelector=mi&amp;lat=44.262262&amp;lng=-72.579851&amp;z=5&amp;u=mi&amp;r=500</a:t>
            </a:r>
          </a:p>
        </p:txBody>
      </p:sp>
    </p:spTree>
    <p:extLst>
      <p:ext uri="{BB962C8B-B14F-4D97-AF65-F5344CB8AC3E}">
        <p14:creationId xmlns:p14="http://schemas.microsoft.com/office/powerpoint/2010/main" val="23662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844800" y="76200"/>
            <a:ext cx="340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>
                <a:solidFill>
                  <a:srgbClr val="EAEAEA"/>
                </a:solidFill>
                <a:latin typeface="Arial - 36"/>
              </a:rPr>
              <a:t>Representation of an Atom</a:t>
            </a:r>
          </a:p>
        </p:txBody>
      </p:sp>
      <p:graphicFrame>
        <p:nvGraphicFramePr>
          <p:cNvPr id="13355" name="Group 43"/>
          <p:cNvGraphicFramePr>
            <a:graphicFrameLocks noGrp="1"/>
          </p:cNvGraphicFramePr>
          <p:nvPr/>
        </p:nvGraphicFramePr>
        <p:xfrm>
          <a:off x="1295400" y="685800"/>
          <a:ext cx="5892800" cy="1331913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152400" y="2209800"/>
            <a:ext cx="2516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EAEAEA"/>
                </a:solidFill>
                <a:latin typeface="Arial - 36"/>
              </a:rPr>
              <a:t>represent an atom of Argon…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4048125" y="1387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FF99"/>
                </a:solidFill>
              </a:rPr>
              <a:t>2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5191125" y="1387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FF99"/>
                </a:solidFill>
              </a:rPr>
              <a:t>8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6410325" y="1387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FF99"/>
                </a:solidFill>
              </a:rPr>
              <a:t>8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228600" y="2971800"/>
            <a:ext cx="4071938" cy="381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Atom Name:</a:t>
            </a:r>
          </a:p>
          <a:p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Atomic Number = ________</a:t>
            </a:r>
          </a:p>
          <a:p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# Protons = _____________</a:t>
            </a:r>
          </a:p>
          <a:p>
            <a:endParaRPr lang="en-US" altLang="en-US" sz="1800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Mass # = _______</a:t>
            </a:r>
          </a:p>
          <a:p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Mass # - Number of Protons =</a:t>
            </a:r>
          </a:p>
          <a:p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Number of Neutrons:   ___________</a:t>
            </a:r>
          </a:p>
          <a:p>
            <a:endParaRPr lang="en-US" altLang="en-US" sz="1800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# Electrons =_________</a:t>
            </a:r>
          </a:p>
          <a:p>
            <a:endParaRPr lang="en-US" altLang="en-US" sz="1800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# electrons in 1</a:t>
            </a:r>
            <a:r>
              <a:rPr lang="en-US" altLang="en-US" sz="1800" baseline="30000">
                <a:solidFill>
                  <a:srgbClr val="FFFF99"/>
                </a:solidFill>
                <a:latin typeface="Times New Roman" panose="02020603050405020304" pitchFamily="18" charset="0"/>
              </a:rPr>
              <a:t>st</a:t>
            </a:r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 shell  =  ___________</a:t>
            </a:r>
          </a:p>
          <a:p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# electrons in 2</a:t>
            </a:r>
            <a:r>
              <a:rPr lang="en-US" altLang="en-US" sz="1800" baseline="30000">
                <a:solidFill>
                  <a:srgbClr val="FFFF99"/>
                </a:solidFill>
                <a:latin typeface="Times New Roman" panose="02020603050405020304" pitchFamily="18" charset="0"/>
              </a:rPr>
              <a:t>nd</a:t>
            </a:r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 shell =  ___________</a:t>
            </a:r>
          </a:p>
          <a:p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# electrons in 3</a:t>
            </a:r>
            <a:r>
              <a:rPr lang="en-US" altLang="en-US" sz="1800" baseline="30000">
                <a:solidFill>
                  <a:srgbClr val="FFFF99"/>
                </a:solidFill>
                <a:latin typeface="Times New Roman" panose="02020603050405020304" pitchFamily="18" charset="0"/>
              </a:rPr>
              <a:t>rd</a:t>
            </a:r>
            <a:r>
              <a:rPr lang="en-US" altLang="en-US" sz="1800">
                <a:solidFill>
                  <a:srgbClr val="FFFF99"/>
                </a:solidFill>
                <a:latin typeface="Times New Roman" panose="02020603050405020304" pitchFamily="18" charset="0"/>
              </a:rPr>
              <a:t> shell =   ___________</a:t>
            </a:r>
            <a:endParaRPr lang="en-US" altLang="en-US" sz="1800">
              <a:solidFill>
                <a:srgbClr val="FFFF99"/>
              </a:solidFill>
            </a:endParaRPr>
          </a:p>
        </p:txBody>
      </p: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4191000" y="2133600"/>
            <a:ext cx="4648200" cy="4589463"/>
            <a:chOff x="1776" y="1344"/>
            <a:chExt cx="3467" cy="3467"/>
          </a:xfrm>
        </p:grpSpPr>
        <p:sp>
          <p:nvSpPr>
            <p:cNvPr id="13352" name="Oval 40"/>
            <p:cNvSpPr>
              <a:spLocks noChangeArrowheads="1"/>
            </p:cNvSpPr>
            <p:nvPr/>
          </p:nvSpPr>
          <p:spPr bwMode="auto">
            <a:xfrm>
              <a:off x="1776" y="1344"/>
              <a:ext cx="3467" cy="3467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53" name="Oval 41"/>
            <p:cNvSpPr>
              <a:spLocks noChangeArrowheads="1"/>
            </p:cNvSpPr>
            <p:nvPr/>
          </p:nvSpPr>
          <p:spPr bwMode="auto">
            <a:xfrm>
              <a:off x="2308" y="1884"/>
              <a:ext cx="2387" cy="2387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Oval 42"/>
            <p:cNvSpPr>
              <a:spLocks noChangeArrowheads="1"/>
            </p:cNvSpPr>
            <p:nvPr/>
          </p:nvSpPr>
          <p:spPr bwMode="auto">
            <a:xfrm>
              <a:off x="2785" y="2394"/>
              <a:ext cx="1366" cy="1366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 rot="20651211">
            <a:off x="6277970" y="4670075"/>
            <a:ext cx="2719014" cy="1323439"/>
          </a:xfrm>
          <a:prstGeom prst="rect">
            <a:avLst/>
          </a:prstGeom>
          <a:solidFill>
            <a:srgbClr val="F0F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electrons “fill” shells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closest to the nucleus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before “filling” the next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shell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81200" y="152400"/>
            <a:ext cx="518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Arial - 36"/>
              </a:rPr>
              <a:t>If an atom is a basic unit of matter….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 - 36"/>
              </a:rPr>
              <a:t>	…what is an </a:t>
            </a:r>
            <a:r>
              <a:rPr lang="en-US" altLang="en-US" sz="2400" b="1" u="sng">
                <a:solidFill>
                  <a:srgbClr val="000000"/>
                </a:solidFill>
                <a:latin typeface="Arial - 36"/>
              </a:rPr>
              <a:t>element</a:t>
            </a:r>
            <a:r>
              <a:rPr lang="en-US" altLang="en-US" sz="2400">
                <a:solidFill>
                  <a:srgbClr val="000000"/>
                </a:solidFill>
                <a:latin typeface="Arial - 36"/>
              </a:rPr>
              <a:t>?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" y="2895600"/>
            <a:ext cx="8801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 - 28"/>
              </a:rPr>
              <a:t>An </a:t>
            </a:r>
            <a:r>
              <a:rPr lang="en-US" altLang="en-US" b="1" u="sng">
                <a:solidFill>
                  <a:srgbClr val="000000"/>
                </a:solidFill>
                <a:latin typeface="Arial - 28"/>
              </a:rPr>
              <a:t>element </a:t>
            </a:r>
            <a:r>
              <a:rPr lang="en-US" altLang="en-US">
                <a:solidFill>
                  <a:srgbClr val="000000"/>
                </a:solidFill>
                <a:latin typeface="Arial - 28"/>
              </a:rPr>
              <a:t>is a pure chemical substance consisting of </a:t>
            </a:r>
            <a:r>
              <a:rPr lang="en-US" altLang="en-US" b="1" u="sng">
                <a:solidFill>
                  <a:srgbClr val="000000"/>
                </a:solidFill>
                <a:latin typeface="Arial - 28"/>
              </a:rPr>
              <a:t>one type of atom</a:t>
            </a:r>
            <a:r>
              <a:rPr lang="en-US" altLang="en-US">
                <a:solidFill>
                  <a:srgbClr val="000000"/>
                </a:solidFill>
                <a:latin typeface="Arial - 28"/>
              </a:rPr>
              <a:t>.</a:t>
            </a:r>
          </a:p>
        </p:txBody>
      </p:sp>
      <p:pic>
        <p:nvPicPr>
          <p:cNvPr id="5127" name="Picture 7" descr="screen480x4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22223"/>
          <a:stretch>
            <a:fillRect/>
          </a:stretch>
        </p:blipFill>
        <p:spPr bwMode="auto">
          <a:xfrm>
            <a:off x="1485900" y="3489325"/>
            <a:ext cx="6172200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172" name="TextBox1" r:id="rId2" imgW="7620120" imgH="1523880"/>
        </mc:Choice>
        <mc:Fallback>
          <p:control name="TextBox1" r:id="rId2" imgW="7620120" imgH="1523880">
            <p:pic>
              <p:nvPicPr>
                <p:cNvPr id="5125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62000" y="1143000"/>
                  <a:ext cx="7620000" cy="1524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28600" y="898525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 - 28"/>
              </a:rPr>
              <a:t>An element is a pure chemical substance </a:t>
            </a:r>
          </a:p>
          <a:p>
            <a:r>
              <a:rPr lang="en-US" altLang="en-US">
                <a:solidFill>
                  <a:srgbClr val="000000"/>
                </a:solidFill>
                <a:latin typeface="Arial - 28"/>
              </a:rPr>
              <a:t>consisting of one type of atom.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28600" y="365125"/>
            <a:ext cx="3875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An atom is a basic unit of matter.</a:t>
            </a:r>
          </a:p>
        </p:txBody>
      </p:sp>
      <p:pic>
        <p:nvPicPr>
          <p:cNvPr id="6154" name="Picture 10" descr="screen480x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22223"/>
          <a:stretch>
            <a:fillRect/>
          </a:stretch>
        </p:blipFill>
        <p:spPr bwMode="auto">
          <a:xfrm>
            <a:off x="3886200" y="1463675"/>
            <a:ext cx="5257800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0" y="2057400"/>
            <a:ext cx="37782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an </a:t>
            </a:r>
            <a:r>
              <a:rPr lang="en-US" altLang="en-US" b="1" u="sng"/>
              <a:t>atom</a:t>
            </a:r>
            <a:r>
              <a:rPr lang="en-US" altLang="en-US"/>
              <a:t> is to </a:t>
            </a:r>
            <a:r>
              <a:rPr lang="en-US" altLang="en-US" b="1" u="sng"/>
              <a:t>element</a:t>
            </a:r>
          </a:p>
          <a:p>
            <a:r>
              <a:rPr lang="en-US" altLang="en-US"/>
              <a:t>like</a:t>
            </a:r>
          </a:p>
          <a:p>
            <a:r>
              <a:rPr lang="en-US" altLang="en-US"/>
              <a:t>a </a:t>
            </a:r>
            <a:r>
              <a:rPr lang="en-US" altLang="en-US" b="1" u="sng"/>
              <a:t>grain</a:t>
            </a:r>
            <a:r>
              <a:rPr lang="en-US" altLang="en-US"/>
              <a:t> is to </a:t>
            </a:r>
            <a:r>
              <a:rPr lang="en-US" altLang="en-US" b="1" u="sng"/>
              <a:t>sand</a:t>
            </a:r>
          </a:p>
          <a:p>
            <a:r>
              <a:rPr lang="en-US" altLang="en-US"/>
              <a:t>or</a:t>
            </a:r>
          </a:p>
          <a:p>
            <a:r>
              <a:rPr lang="en-US" altLang="en-US"/>
              <a:t>a </a:t>
            </a:r>
            <a:r>
              <a:rPr lang="en-US" altLang="en-US" b="1" u="sng"/>
              <a:t>scoop</a:t>
            </a:r>
            <a:r>
              <a:rPr lang="en-US" altLang="en-US"/>
              <a:t> is to </a:t>
            </a:r>
            <a:r>
              <a:rPr lang="en-US" altLang="en-US" b="1" u="sng"/>
              <a:t>vanilla ice cream</a:t>
            </a:r>
          </a:p>
          <a:p>
            <a:r>
              <a:rPr lang="en-US" altLang="en-US"/>
              <a:t>or…</a:t>
            </a:r>
          </a:p>
        </p:txBody>
      </p:sp>
      <p:pic>
        <p:nvPicPr>
          <p:cNvPr id="6156" name="Picture 12" descr="rich-vanilla-ice-cr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3962400"/>
            <a:ext cx="38766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sahara_0603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4352925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lipboard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0"/>
            <a:ext cx="20066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 descr="grains-of-s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6200" y="1828800"/>
            <a:ext cx="1066800" cy="2057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1219200" y="1828800"/>
            <a:ext cx="3124200" cy="20574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 rot="-1923442">
            <a:off x="230188" y="1016000"/>
            <a:ext cx="2857500" cy="4572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u="sng">
                <a:solidFill>
                  <a:srgbClr val="FF0000"/>
                </a:solidFill>
              </a:rPr>
              <a:t>the piece / amount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 rot="-1429176">
            <a:off x="2566988" y="1905000"/>
            <a:ext cx="1166812" cy="4572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>
                <a:solidFill>
                  <a:srgbClr val="00FF00"/>
                </a:solidFill>
              </a:rPr>
              <a:t>of what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6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  <p:bldP spid="6160" grpId="0" animBg="1"/>
      <p:bldP spid="6161" grpId="0" animBg="1"/>
      <p:bldP spid="61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MSOfficePNG(1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256338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898525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 - 28"/>
              </a:rPr>
              <a:t>An element is a pure chemical substance </a:t>
            </a:r>
          </a:p>
          <a:p>
            <a:r>
              <a:rPr lang="en-US" altLang="en-US">
                <a:solidFill>
                  <a:srgbClr val="000000"/>
                </a:solidFill>
                <a:latin typeface="Arial - 28"/>
              </a:rPr>
              <a:t>consisting of one type of atom.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0" y="365125"/>
            <a:ext cx="3875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An atom is a basic unit of matter.</a:t>
            </a:r>
          </a:p>
        </p:txBody>
      </p:sp>
      <p:pic>
        <p:nvPicPr>
          <p:cNvPr id="7174" name="Picture 6" descr="screen480x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22223"/>
          <a:stretch>
            <a:fillRect/>
          </a:stretch>
        </p:blipFill>
        <p:spPr bwMode="auto">
          <a:xfrm>
            <a:off x="3886200" y="1463675"/>
            <a:ext cx="5257800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lipboard(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0"/>
            <a:ext cx="20066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9600" y="3810000"/>
            <a:ext cx="5976938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So…</a:t>
            </a:r>
          </a:p>
          <a:p>
            <a:r>
              <a:rPr lang="en-US" altLang="en-US"/>
              <a:t>there are gold atoms</a:t>
            </a:r>
          </a:p>
          <a:p>
            <a:r>
              <a:rPr lang="en-US" altLang="en-US"/>
              <a:t>and</a:t>
            </a:r>
          </a:p>
          <a:p>
            <a:r>
              <a:rPr lang="en-US" altLang="en-US"/>
              <a:t>silver atoms</a:t>
            </a:r>
          </a:p>
          <a:p>
            <a:r>
              <a:rPr lang="en-US" altLang="en-US"/>
              <a:t>and </a:t>
            </a:r>
          </a:p>
          <a:p>
            <a:r>
              <a:rPr lang="en-US" altLang="en-US"/>
              <a:t>carbon atoms</a:t>
            </a:r>
          </a:p>
          <a:p>
            <a:r>
              <a:rPr lang="en-US" altLang="en-US"/>
              <a:t>and…</a:t>
            </a:r>
          </a:p>
          <a:p>
            <a:endParaRPr lang="en-US" altLang="en-US"/>
          </a:p>
          <a:p>
            <a:r>
              <a:rPr lang="en-US" altLang="en-US" b="1">
                <a:solidFill>
                  <a:srgbClr val="990000"/>
                </a:solidFill>
              </a:rPr>
              <a:t>How is one type of atom different from another?</a:t>
            </a:r>
          </a:p>
        </p:txBody>
      </p:sp>
      <p:pic>
        <p:nvPicPr>
          <p:cNvPr id="7177" name="Picture 9" descr="banner-go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3519488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MS1225006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4114800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9600" y="161925"/>
            <a:ext cx="6464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Atoms are made of even smaller pieces…</a:t>
            </a:r>
          </a:p>
          <a:p>
            <a:r>
              <a:rPr lang="en-US" altLang="en-US"/>
              <a:t>	__________, ____________, ______________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660525" y="466725"/>
            <a:ext cx="1030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</a:rPr>
              <a:t>protons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429000" y="466725"/>
            <a:ext cx="117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</a:rPr>
              <a:t>neutrons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410200" y="466725"/>
            <a:ext cx="121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</a:rPr>
              <a:t>electrons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31800" y="1168400"/>
            <a:ext cx="101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>
                <a:solidFill>
                  <a:srgbClr val="000000"/>
                </a:solidFill>
                <a:latin typeface="Arial - 36"/>
              </a:rPr>
              <a:t>Proton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09600" y="1533525"/>
            <a:ext cx="8458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 - 36"/>
              </a:rPr>
              <a:t>A </a:t>
            </a:r>
            <a:r>
              <a:rPr lang="en-US" altLang="en-US" b="1" u="sng" dirty="0">
                <a:solidFill>
                  <a:srgbClr val="000000"/>
                </a:solidFill>
                <a:latin typeface="Arial - 36"/>
              </a:rPr>
              <a:t>positively</a:t>
            </a:r>
            <a:r>
              <a:rPr lang="en-US" altLang="en-US" dirty="0">
                <a:solidFill>
                  <a:srgbClr val="000000"/>
                </a:solidFill>
                <a:latin typeface="Arial - 36"/>
              </a:rPr>
              <a:t> charged sub-atomic particle. </a:t>
            </a:r>
          </a:p>
          <a:p>
            <a:endParaRPr lang="en-US" altLang="en-US" dirty="0">
              <a:solidFill>
                <a:srgbClr val="000000"/>
              </a:solidFill>
              <a:latin typeface="Arial - 36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Arial - 36"/>
              </a:rPr>
              <a:t>Protons are part of what make up the nucleus.</a:t>
            </a:r>
          </a:p>
          <a:p>
            <a:endParaRPr lang="en-US" altLang="en-US" dirty="0">
              <a:solidFill>
                <a:srgbClr val="000000"/>
              </a:solidFill>
              <a:latin typeface="Arial - 36"/>
            </a:endParaRPr>
          </a:p>
          <a:p>
            <a:r>
              <a:rPr lang="en-US" altLang="en-US" b="1" u="sng" dirty="0" smtClean="0">
                <a:solidFill>
                  <a:srgbClr val="000000"/>
                </a:solidFill>
                <a:latin typeface="Arial - 36"/>
              </a:rPr>
              <a:t>the </a:t>
            </a:r>
            <a:r>
              <a:rPr lang="en-US" altLang="en-US" b="1" u="sng" dirty="0">
                <a:solidFill>
                  <a:srgbClr val="000000"/>
                </a:solidFill>
                <a:latin typeface="Arial - 36"/>
              </a:rPr>
              <a:t>atomic </a:t>
            </a:r>
            <a:r>
              <a:rPr lang="en-US" altLang="en-US" b="1" u="sng" dirty="0" smtClean="0">
                <a:solidFill>
                  <a:srgbClr val="000000"/>
                </a:solidFill>
                <a:latin typeface="Arial - 36"/>
              </a:rPr>
              <a:t>number</a:t>
            </a:r>
            <a:r>
              <a:rPr lang="en-US" altLang="en-US" dirty="0" smtClean="0">
                <a:solidFill>
                  <a:srgbClr val="000000"/>
                </a:solidFill>
                <a:latin typeface="Arial - 36"/>
              </a:rPr>
              <a:t>:</a:t>
            </a:r>
            <a:r>
              <a:rPr lang="en-US" altLang="en-US" dirty="0">
                <a:solidFill>
                  <a:srgbClr val="000000"/>
                </a:solidFill>
                <a:latin typeface="Arial - 36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Arial - 36"/>
              </a:rPr>
              <a:t>the </a:t>
            </a:r>
            <a:r>
              <a:rPr lang="en-US" altLang="en-US" dirty="0">
                <a:solidFill>
                  <a:srgbClr val="000000"/>
                </a:solidFill>
                <a:latin typeface="Arial - 36"/>
              </a:rPr>
              <a:t>number of protons in an </a:t>
            </a:r>
            <a:r>
              <a:rPr lang="en-US" altLang="en-US" dirty="0" smtClean="0">
                <a:solidFill>
                  <a:srgbClr val="000000"/>
                </a:solidFill>
                <a:latin typeface="Arial - 36"/>
              </a:rPr>
              <a:t>atom </a:t>
            </a:r>
            <a:endParaRPr lang="en-US" altLang="en-US" dirty="0">
              <a:solidFill>
                <a:srgbClr val="000000"/>
              </a:solidFill>
              <a:latin typeface="Arial - 36"/>
            </a:endParaRPr>
          </a:p>
          <a:p>
            <a:r>
              <a:rPr lang="en-US" altLang="en-US" b="1" dirty="0" smtClean="0">
                <a:solidFill>
                  <a:srgbClr val="FF5050"/>
                </a:solidFill>
                <a:latin typeface="Arial - 36"/>
              </a:rPr>
              <a:t>    the </a:t>
            </a:r>
            <a:r>
              <a:rPr lang="en-US" altLang="en-US" b="1" dirty="0">
                <a:solidFill>
                  <a:srgbClr val="FF5050"/>
                </a:solidFill>
                <a:latin typeface="Arial - 36"/>
              </a:rPr>
              <a:t>atomic number defines what </a:t>
            </a:r>
            <a:r>
              <a:rPr lang="en-US" altLang="en-US" b="1" dirty="0" smtClean="0">
                <a:solidFill>
                  <a:srgbClr val="FF5050"/>
                </a:solidFill>
                <a:latin typeface="Arial - 36"/>
              </a:rPr>
              <a:t>type of element the </a:t>
            </a:r>
            <a:r>
              <a:rPr lang="en-US" altLang="en-US" b="1" dirty="0">
                <a:solidFill>
                  <a:srgbClr val="FF5050"/>
                </a:solidFill>
                <a:latin typeface="Arial - 36"/>
              </a:rPr>
              <a:t>atom is</a:t>
            </a:r>
          </a:p>
        </p:txBody>
      </p:sp>
      <p:pic>
        <p:nvPicPr>
          <p:cNvPr id="8202" name="Picture 10" descr="clipboard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5052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69950" y="3886200"/>
            <a:ext cx="41592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ex:</a:t>
            </a:r>
          </a:p>
          <a:p>
            <a:r>
              <a:rPr lang="en-US" altLang="en-US"/>
              <a:t>if there are 6 protons in the nucleus</a:t>
            </a:r>
          </a:p>
          <a:p>
            <a:r>
              <a:rPr lang="en-US" altLang="en-US"/>
              <a:t>then,</a:t>
            </a:r>
          </a:p>
          <a:p>
            <a:r>
              <a:rPr lang="en-US" altLang="en-US"/>
              <a:t>the atom is a carbon atom</a:t>
            </a:r>
          </a:p>
        </p:txBody>
      </p:sp>
    </p:spTree>
    <p:extLst>
      <p:ext uri="{BB962C8B-B14F-4D97-AF65-F5344CB8AC3E}">
        <p14:creationId xmlns:p14="http://schemas.microsoft.com/office/powerpoint/2010/main" val="39300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>
                <a:solidFill>
                  <a:srgbClr val="000000"/>
                </a:solidFill>
                <a:latin typeface="Arial - 36"/>
              </a:rPr>
              <a:t>Neutron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9600" y="685800"/>
            <a:ext cx="7848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 - 28"/>
              </a:rPr>
              <a:t>A sub-atomic particle with a </a:t>
            </a:r>
            <a:r>
              <a:rPr lang="en-US" altLang="en-US" b="1" u="sng">
                <a:solidFill>
                  <a:srgbClr val="000000"/>
                </a:solidFill>
                <a:latin typeface="Arial - 28"/>
              </a:rPr>
              <a:t>neutral</a:t>
            </a:r>
            <a:r>
              <a:rPr lang="en-US" altLang="en-US">
                <a:solidFill>
                  <a:srgbClr val="000000"/>
                </a:solidFill>
                <a:latin typeface="Arial - 28"/>
              </a:rPr>
              <a:t> charge.</a:t>
            </a:r>
          </a:p>
          <a:p>
            <a:endParaRPr lang="en-US" altLang="en-US">
              <a:solidFill>
                <a:srgbClr val="000000"/>
              </a:solidFill>
              <a:latin typeface="Arial - 28"/>
            </a:endParaRPr>
          </a:p>
          <a:p>
            <a:r>
              <a:rPr lang="en-US" altLang="en-US">
                <a:solidFill>
                  <a:srgbClr val="000000"/>
                </a:solidFill>
                <a:latin typeface="Arial - 28"/>
              </a:rPr>
              <a:t>Neutrons are the other part of what makes up the nucleus.</a:t>
            </a:r>
          </a:p>
          <a:p>
            <a:endParaRPr lang="en-US" altLang="en-US">
              <a:solidFill>
                <a:srgbClr val="000000"/>
              </a:solidFill>
              <a:latin typeface="Arial - 28"/>
            </a:endParaRPr>
          </a:p>
          <a:p>
            <a:r>
              <a:rPr lang="en-US" altLang="en-US">
                <a:solidFill>
                  <a:srgbClr val="000000"/>
                </a:solidFill>
                <a:latin typeface="Arial - 28"/>
              </a:rPr>
              <a:t>	the number of protons </a:t>
            </a:r>
            <a:r>
              <a:rPr lang="en-US" altLang="en-US" b="1" i="1">
                <a:solidFill>
                  <a:srgbClr val="000000"/>
                </a:solidFill>
                <a:latin typeface="Arial - 28"/>
              </a:rPr>
              <a:t>plus</a:t>
            </a:r>
            <a:r>
              <a:rPr lang="en-US" altLang="en-US">
                <a:solidFill>
                  <a:srgbClr val="000000"/>
                </a:solidFill>
                <a:latin typeface="Arial - 28"/>
              </a:rPr>
              <a:t> the number of neutrons </a:t>
            </a:r>
          </a:p>
          <a:p>
            <a:r>
              <a:rPr lang="en-US" altLang="en-US">
                <a:solidFill>
                  <a:srgbClr val="000000"/>
                </a:solidFill>
                <a:latin typeface="Arial - 28"/>
              </a:rPr>
              <a:t>					equals the </a:t>
            </a:r>
            <a:r>
              <a:rPr lang="en-US" altLang="en-US" b="1" u="sng">
                <a:solidFill>
                  <a:srgbClr val="000000"/>
                </a:solidFill>
                <a:latin typeface="Arial - 28"/>
              </a:rPr>
              <a:t>mass number</a:t>
            </a:r>
            <a:endParaRPr lang="en-US" altLang="en-US">
              <a:solidFill>
                <a:srgbClr val="000000"/>
              </a:solidFill>
              <a:latin typeface="Arial - 28"/>
            </a:endParaRPr>
          </a:p>
          <a:p>
            <a:endParaRPr lang="en-US" altLang="en-US">
              <a:solidFill>
                <a:srgbClr val="000000"/>
              </a:solidFill>
              <a:latin typeface="Arial - 28"/>
            </a:endParaRPr>
          </a:p>
          <a:p>
            <a:r>
              <a:rPr lang="en-US" altLang="en-US">
                <a:solidFill>
                  <a:srgbClr val="000000"/>
                </a:solidFill>
                <a:latin typeface="Arial - 28"/>
              </a:rPr>
              <a:t>		</a:t>
            </a:r>
            <a:r>
              <a:rPr lang="en-US" altLang="en-US">
                <a:solidFill>
                  <a:srgbClr val="FF5050"/>
                </a:solidFill>
                <a:latin typeface="Arial - 28"/>
              </a:rPr>
              <a:t>#Protons + #Neutrons = </a:t>
            </a:r>
            <a:r>
              <a:rPr lang="en-US" altLang="en-US" b="1" u="sng">
                <a:solidFill>
                  <a:srgbClr val="FF5050"/>
                </a:solidFill>
                <a:latin typeface="Arial - 28"/>
              </a:rPr>
              <a:t>Mass #</a:t>
            </a:r>
          </a:p>
          <a:p>
            <a:endParaRPr lang="en-US" altLang="en-US">
              <a:solidFill>
                <a:srgbClr val="FF0000"/>
              </a:solidFill>
              <a:latin typeface="Arial - 28"/>
            </a:endParaRPr>
          </a:p>
          <a:p>
            <a:r>
              <a:rPr lang="en-US" altLang="en-US">
                <a:latin typeface="Arial - 28"/>
              </a:rPr>
              <a:t>	so, if you are given the Mass #</a:t>
            </a:r>
          </a:p>
          <a:p>
            <a:r>
              <a:rPr lang="en-US" altLang="en-US">
                <a:latin typeface="Arial - 28"/>
              </a:rPr>
              <a:t>		</a:t>
            </a:r>
            <a:r>
              <a:rPr lang="en-US" altLang="en-US">
                <a:solidFill>
                  <a:srgbClr val="FF0000"/>
                </a:solidFill>
                <a:latin typeface="Arial - 28"/>
              </a:rPr>
              <a:t>the number of neutrons  =  Mass # - # protons</a:t>
            </a:r>
          </a:p>
          <a:p>
            <a:r>
              <a:rPr lang="en-US" altLang="en-US">
                <a:latin typeface="Arial - 28"/>
              </a:rPr>
              <a:t>				</a:t>
            </a:r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6799263" y="4114800"/>
            <a:ext cx="2344737" cy="457200"/>
            <a:chOff x="3728" y="2976"/>
            <a:chExt cx="1477" cy="288"/>
          </a:xfrm>
        </p:grpSpPr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 rot="-1652021">
              <a:off x="4032" y="2976"/>
              <a:ext cx="11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u="sng">
                  <a:solidFill>
                    <a:srgbClr val="FF33CC"/>
                  </a:solidFill>
                </a:rPr>
                <a:t>atomic number</a:t>
              </a:r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3728" y="2976"/>
              <a:ext cx="448" cy="288"/>
            </a:xfrm>
            <a:custGeom>
              <a:avLst/>
              <a:gdLst>
                <a:gd name="T0" fmla="*/ 448 w 448"/>
                <a:gd name="T1" fmla="*/ 288 h 288"/>
                <a:gd name="T2" fmla="*/ 16 w 448"/>
                <a:gd name="T3" fmla="*/ 240 h 288"/>
                <a:gd name="T4" fmla="*/ 352 w 448"/>
                <a:gd name="T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8" h="288">
                  <a:moveTo>
                    <a:pt x="448" y="288"/>
                  </a:moveTo>
                  <a:cubicBezTo>
                    <a:pt x="240" y="288"/>
                    <a:pt x="32" y="288"/>
                    <a:pt x="16" y="240"/>
                  </a:cubicBezTo>
                  <a:cubicBezTo>
                    <a:pt x="0" y="192"/>
                    <a:pt x="176" y="96"/>
                    <a:pt x="352" y="0"/>
                  </a:cubicBezTo>
                </a:path>
              </a:pathLst>
            </a:custGeom>
            <a:noFill/>
            <a:ln w="25400">
              <a:solidFill>
                <a:srgbClr val="FF33CC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9" name="Picture 9" descr="clipboard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30480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479925" y="4659313"/>
            <a:ext cx="2921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atomic number _______</a:t>
            </a:r>
          </a:p>
          <a:p>
            <a:endParaRPr lang="en-US" altLang="en-US"/>
          </a:p>
          <a:p>
            <a:r>
              <a:rPr lang="en-US" altLang="en-US"/>
              <a:t># neutrons _______</a:t>
            </a:r>
          </a:p>
          <a:p>
            <a:endParaRPr lang="en-US" altLang="en-US"/>
          </a:p>
          <a:p>
            <a:r>
              <a:rPr lang="en-US" altLang="en-US"/>
              <a:t>mass # ________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532563" y="465931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999163" y="52419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770563" y="585152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50" grpId="0"/>
      <p:bldP spid="10251" grpId="0"/>
      <p:bldP spid="10252" grpId="0"/>
      <p:bldP spid="1025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4856</TotalTime>
  <Words>1761</Words>
  <Application>Microsoft Office PowerPoint</Application>
  <PresentationFormat>On-screen Show (4:3)</PresentationFormat>
  <Paragraphs>721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- 18</vt:lpstr>
      <vt:lpstr>Arial - 22</vt:lpstr>
      <vt:lpstr>Arial - 26</vt:lpstr>
      <vt:lpstr>Arial - 28</vt:lpstr>
      <vt:lpstr>Arial - 36</vt:lpstr>
      <vt:lpstr>Comic Sans MS</vt:lpstr>
      <vt:lpstr>Times New Roman</vt:lpstr>
      <vt:lpstr>Default Design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tonic</dc:creator>
  <cp:lastModifiedBy>toni</cp:lastModifiedBy>
  <cp:revision>99</cp:revision>
  <dcterms:created xsi:type="dcterms:W3CDTF">2014-09-15T22:50:57Z</dcterms:created>
  <dcterms:modified xsi:type="dcterms:W3CDTF">2019-10-07T19:24:36Z</dcterms:modified>
  <cp:contentStatus/>
</cp:coreProperties>
</file>