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257" r:id="rId4"/>
    <p:sldId id="262" r:id="rId5"/>
    <p:sldId id="264" r:id="rId6"/>
    <p:sldId id="265" r:id="rId7"/>
    <p:sldId id="266" r:id="rId8"/>
    <p:sldId id="267" r:id="rId9"/>
    <p:sldId id="268" r:id="rId10"/>
    <p:sldId id="263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5" r:id="rId27"/>
    <p:sldId id="284" r:id="rId28"/>
    <p:sldId id="258" r:id="rId29"/>
    <p:sldId id="288" r:id="rId30"/>
    <p:sldId id="286" r:id="rId31"/>
    <p:sldId id="29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F"/>
    <a:srgbClr val="FAFAFF"/>
    <a:srgbClr val="CC0000"/>
    <a:srgbClr val="5F5F5F"/>
    <a:srgbClr val="CC99FF"/>
    <a:srgbClr val="9999FF"/>
    <a:srgbClr val="000099"/>
    <a:srgbClr val="33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7" autoAdjust="0"/>
    <p:restoredTop sz="94660"/>
  </p:normalViewPr>
  <p:slideViewPr>
    <p:cSldViewPr>
      <p:cViewPr varScale="1">
        <p:scale>
          <a:sx n="70" d="100"/>
          <a:sy n="70" d="100"/>
        </p:scale>
        <p:origin x="1260" y="7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FC4EB-D66E-4653-89F0-DA5931414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3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FA33-A98C-4B21-BC13-8BF0E337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0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3AA2-2E1C-4E80-BAF7-C1D0CAF1A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B4DF3-420F-47F7-B17D-1A443C448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0F574-532E-43E3-8504-B3350D822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6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1719-F65B-46E8-8D07-50A9A468F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7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AA48-402D-4172-9496-2222B1F1C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9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7F4F-0F84-47C2-B5ED-B2B2ACAB3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4831-57F7-4D16-B67B-7FD198C17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1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02C95-1424-48EC-8AC4-9A8C64ACE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4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E371-3844-4318-B9CB-7B51A7E1E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0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983AEF-20B9-49B0-B1F4-F80252EC1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68087" y="1411288"/>
            <a:ext cx="5795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err="1" smtClean="0"/>
              <a:t>Phusikos</a:t>
            </a:r>
            <a:r>
              <a:rPr lang="en-US" altLang="en-US" sz="2400" dirty="0" smtClean="0"/>
              <a:t> 4 </a:t>
            </a:r>
            <a:r>
              <a:rPr lang="en-US" altLang="en-US" sz="2400" dirty="0"/>
              <a:t>– Chemical Bonding</a:t>
            </a:r>
          </a:p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(</a:t>
            </a:r>
            <a:r>
              <a:rPr lang="en-US" altLang="en-US" sz="2400" i="1" dirty="0"/>
              <a:t>one step closer to the structure of water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3" name="Group 67"/>
          <p:cNvGrpSpPr>
            <a:grpSpLocks/>
          </p:cNvGrpSpPr>
          <p:nvPr/>
        </p:nvGrpSpPr>
        <p:grpSpPr bwMode="auto">
          <a:xfrm>
            <a:off x="3733800" y="76200"/>
            <a:ext cx="4648200" cy="4589463"/>
            <a:chOff x="2352" y="54"/>
            <a:chExt cx="2928" cy="2891"/>
          </a:xfrm>
        </p:grpSpPr>
        <p:grpSp>
          <p:nvGrpSpPr>
            <p:cNvPr id="9218" name="Group 2"/>
            <p:cNvGrpSpPr>
              <a:grpSpLocks/>
            </p:cNvGrpSpPr>
            <p:nvPr/>
          </p:nvGrpSpPr>
          <p:grpSpPr bwMode="auto">
            <a:xfrm>
              <a:off x="2352" y="54"/>
              <a:ext cx="2928" cy="2891"/>
              <a:chOff x="1392" y="1392"/>
              <a:chExt cx="2928" cy="2891"/>
            </a:xfrm>
          </p:grpSpPr>
          <p:sp>
            <p:nvSpPr>
              <p:cNvPr id="9219" name="Oval 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928" cy="2891"/>
              </a:xfrm>
              <a:prstGeom prst="ellipse">
                <a:avLst/>
              </a:prstGeom>
              <a:solidFill>
                <a:schemeClr val="accent1">
                  <a:alpha val="999"/>
                </a:scheme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" name="Oval 4"/>
              <p:cNvSpPr>
                <a:spLocks noChangeArrowheads="1"/>
              </p:cNvSpPr>
              <p:nvPr/>
            </p:nvSpPr>
            <p:spPr bwMode="auto">
              <a:xfrm>
                <a:off x="1848" y="1842"/>
                <a:ext cx="2016" cy="1991"/>
              </a:xfrm>
              <a:prstGeom prst="ellipse">
                <a:avLst/>
              </a:prstGeom>
              <a:solidFill>
                <a:schemeClr val="accent1">
                  <a:alpha val="999"/>
                </a:scheme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Oval 5"/>
              <p:cNvSpPr>
                <a:spLocks noChangeArrowheads="1"/>
              </p:cNvSpPr>
              <p:nvPr/>
            </p:nvSpPr>
            <p:spPr bwMode="auto">
              <a:xfrm>
                <a:off x="2279" y="2268"/>
                <a:ext cx="1154" cy="1139"/>
              </a:xfrm>
              <a:prstGeom prst="ellipse">
                <a:avLst/>
              </a:prstGeom>
              <a:solidFill>
                <a:schemeClr val="accent1">
                  <a:alpha val="999"/>
                </a:scheme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3504" y="305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3480" y="2273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 rot="-2325799">
              <a:off x="4536" y="2225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 rot="-2325799">
              <a:off x="2520" y="209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 rot="-7725799">
              <a:off x="4512" y="281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rot="-7725799">
              <a:off x="2352" y="2153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 rot="-5400000">
              <a:off x="4464" y="1241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 rot="-5400000">
              <a:off x="2544" y="1241"/>
              <a:ext cx="624" cy="38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3672" y="1313"/>
              <a:ext cx="288" cy="28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502" y="2273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3816" y="305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2686" y="1092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4632" y="1121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 rot="1395388">
              <a:off x="3793" y="876"/>
              <a:ext cx="590" cy="368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 smtClean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 smtClean="0">
                  <a:solidFill>
                    <a:srgbClr val="00CC00"/>
                  </a:solidFill>
                </a:rPr>
                <a:t>-</a:t>
              </a:r>
              <a:r>
                <a:rPr lang="en-US" altLang="en-US" sz="3200" dirty="0" smtClean="0">
                  <a:solidFill>
                    <a:srgbClr val="00CC00"/>
                  </a:solidFill>
                </a:rPr>
                <a:t> </a:t>
              </a:r>
              <a:r>
                <a:rPr lang="en-US" altLang="en-US" sz="3200" i="1" dirty="0" smtClean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 smtClean="0">
                  <a:solidFill>
                    <a:srgbClr val="00CC00"/>
                  </a:solidFill>
                </a:rPr>
                <a:t>-</a:t>
              </a:r>
              <a:endParaRPr lang="en-US" altLang="en-US" sz="3200" baseline="30000" dirty="0">
                <a:solidFill>
                  <a:srgbClr val="00CC00"/>
                </a:solidFill>
              </a:endParaRP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2688" y="1386"/>
              <a:ext cx="3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  <a:latin typeface="Comic Sans MS" panose="030F0702030302020204" pitchFamily="66" charset="0"/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4630" y="1380"/>
              <a:ext cx="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</p:grp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52400" y="784225"/>
            <a:ext cx="4692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it turns out, </a:t>
            </a:r>
          </a:p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the outer shell likes to be </a:t>
            </a:r>
            <a:r>
              <a:rPr lang="en-US" altLang="en-US" sz="2400" b="1" u="sng">
                <a:solidFill>
                  <a:srgbClr val="FF0066"/>
                </a:solidFill>
                <a:latin typeface="Comic Sans MS" panose="030F0702030302020204" pitchFamily="66" charset="0"/>
              </a:rPr>
              <a:t>full</a:t>
            </a:r>
          </a:p>
        </p:txBody>
      </p:sp>
      <p:graphicFrame>
        <p:nvGraphicFramePr>
          <p:cNvPr id="9241" name="Group 25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152400" y="1916113"/>
            <a:ext cx="45672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if the outer shell of an atom is NOT full,</a:t>
            </a:r>
          </a:p>
          <a:p>
            <a:r>
              <a:rPr lang="en-US" altLang="en-US" sz="2000"/>
              <a:t>it can get full by:</a:t>
            </a:r>
          </a:p>
          <a:p>
            <a:r>
              <a:rPr lang="en-US" altLang="en-US" sz="2000"/>
              <a:t>     ___________________</a:t>
            </a:r>
          </a:p>
          <a:p>
            <a:r>
              <a:rPr lang="en-US" altLang="en-US" sz="2000"/>
              <a:t>     ___________________</a:t>
            </a:r>
          </a:p>
          <a:p>
            <a:r>
              <a:rPr lang="en-US" altLang="en-US" sz="2000"/>
              <a:t>     ___________________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304800" y="2514600"/>
            <a:ext cx="46545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stealing electrons </a:t>
            </a:r>
            <a:r>
              <a:rPr lang="en-US" altLang="en-US" sz="2000" b="1" u="sng">
                <a:solidFill>
                  <a:srgbClr val="0000FF"/>
                </a:solidFill>
                <a:latin typeface="Comic Sans MS" panose="030F0702030302020204" pitchFamily="66" charset="0"/>
              </a:rPr>
              <a:t>from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 other atom(s)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271463" y="2836863"/>
            <a:ext cx="50038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losing (giving) electrons </a:t>
            </a:r>
            <a:r>
              <a:rPr lang="en-US" altLang="en-US" sz="2000" b="1" u="sng">
                <a:solidFill>
                  <a:srgbClr val="0000FF"/>
                </a:solidFill>
                <a:latin typeface="Comic Sans MS" panose="030F0702030302020204" pitchFamily="66" charset="0"/>
              </a:rPr>
              <a:t>to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 other atom(s)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271463" y="3141663"/>
            <a:ext cx="4522787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sharing electrons </a:t>
            </a:r>
            <a:r>
              <a:rPr lang="en-US" altLang="en-US" sz="2000" b="1" u="sng">
                <a:solidFill>
                  <a:srgbClr val="0000FF"/>
                </a:solidFill>
                <a:latin typeface="Comic Sans MS" panose="030F0702030302020204" pitchFamily="66" charset="0"/>
              </a:rPr>
              <a:t>with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 other atom(s)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3888" y="3816350"/>
            <a:ext cx="4481512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and that accounts for the formation</a:t>
            </a:r>
          </a:p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of bonds between atoms</a:t>
            </a:r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0" y="3200400"/>
            <a:ext cx="508000" cy="990600"/>
          </a:xfrm>
          <a:custGeom>
            <a:avLst/>
            <a:gdLst>
              <a:gd name="T0" fmla="*/ 128 w 320"/>
              <a:gd name="T1" fmla="*/ 0 h 624"/>
              <a:gd name="T2" fmla="*/ 32 w 320"/>
              <a:gd name="T3" fmla="*/ 192 h 624"/>
              <a:gd name="T4" fmla="*/ 320 w 320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0" h="624">
                <a:moveTo>
                  <a:pt x="128" y="0"/>
                </a:moveTo>
                <a:cubicBezTo>
                  <a:pt x="64" y="44"/>
                  <a:pt x="0" y="88"/>
                  <a:pt x="32" y="192"/>
                </a:cubicBezTo>
                <a:cubicBezTo>
                  <a:pt x="64" y="296"/>
                  <a:pt x="192" y="460"/>
                  <a:pt x="320" y="6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228600" y="163513"/>
            <a:ext cx="353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how / why do bonds form ?….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1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We’ll start with the bonds that form when atoms lose and gain electrons….</a:t>
            </a:r>
          </a:p>
          <a:p>
            <a:r>
              <a:rPr lang="en-US" altLang="en-US" sz="2000"/>
              <a:t>			</a:t>
            </a:r>
            <a:r>
              <a:rPr lang="en-US" altLang="en-US" sz="2000" b="1" u="sng"/>
              <a:t>ionic bonds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143000" y="762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228600" y="1676400"/>
            <a:ext cx="4648200" cy="4589463"/>
            <a:chOff x="1392" y="1392"/>
            <a:chExt cx="2928" cy="2891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57400" y="2074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019300" y="51990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 rot="-2325799">
            <a:off x="3695700" y="5122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 rot="-2325799">
            <a:off x="495300" y="19224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 rot="-7725799">
            <a:off x="3657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 rot="-7725799">
            <a:off x="228600" y="50085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 rot="-5400000">
            <a:off x="3581400" y="3560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 rot="-5400000">
            <a:off x="533400" y="3560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2324100" y="3675063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054225" y="51990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552700" y="20748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758825" y="33242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848100" y="33702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762000" y="3781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i="1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844925" y="3781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438400" y="52117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133600" y="2057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838200" y="17526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927600" y="2574925"/>
            <a:ext cx="3987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outer shell __________</a:t>
            </a:r>
          </a:p>
          <a:p>
            <a:r>
              <a:rPr lang="en-US" altLang="en-US" sz="2000"/>
              <a:t>     # valence electrons ____</a:t>
            </a:r>
          </a:p>
          <a:p>
            <a:r>
              <a:rPr lang="en-US" altLang="en-US" sz="2000"/>
              <a:t>     needs to gain ____ to get FOS</a:t>
            </a:r>
          </a:p>
          <a:p>
            <a:r>
              <a:rPr lang="en-US" altLang="en-US" sz="2000"/>
              <a:t>     needs to lose ____ to get FOS</a:t>
            </a:r>
          </a:p>
          <a:p>
            <a:r>
              <a:rPr lang="en-US" altLang="en-US" sz="2000"/>
              <a:t>	     (“shed”)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851525" y="4175125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which is fewest ?</a:t>
            </a:r>
          </a:p>
          <a:p>
            <a:r>
              <a:rPr lang="en-US" altLang="en-US" sz="2000"/>
              <a:t>______________</a:t>
            </a:r>
          </a:p>
          <a:p>
            <a:endParaRPr lang="en-US" altLang="en-US" sz="2000"/>
          </a:p>
          <a:p>
            <a:r>
              <a:rPr lang="en-US" altLang="en-US" sz="2000"/>
              <a:t>therefore,</a:t>
            </a:r>
          </a:p>
          <a:p>
            <a:r>
              <a:rPr lang="en-US" altLang="en-US" sz="2000"/>
              <a:t>which is more likely?</a:t>
            </a:r>
          </a:p>
          <a:p>
            <a:r>
              <a:rPr lang="en-US" altLang="en-US" sz="2000"/>
              <a:t>________________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5867400" y="4486275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losing 1 electron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867400" y="5688013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losing 1 electron</a:t>
            </a:r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4953000" y="3706813"/>
            <a:ext cx="863600" cy="901700"/>
          </a:xfrm>
          <a:custGeom>
            <a:avLst/>
            <a:gdLst>
              <a:gd name="T0" fmla="*/ 544 w 544"/>
              <a:gd name="T1" fmla="*/ 528 h 568"/>
              <a:gd name="T2" fmla="*/ 64 w 544"/>
              <a:gd name="T3" fmla="*/ 480 h 568"/>
              <a:gd name="T4" fmla="*/ 160 w 544"/>
              <a:gd name="T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568">
                <a:moveTo>
                  <a:pt x="544" y="528"/>
                </a:moveTo>
                <a:cubicBezTo>
                  <a:pt x="336" y="548"/>
                  <a:pt x="128" y="568"/>
                  <a:pt x="64" y="480"/>
                </a:cubicBezTo>
                <a:cubicBezTo>
                  <a:pt x="0" y="392"/>
                  <a:pt x="80" y="196"/>
                  <a:pt x="16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384925" y="2581275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7680325" y="2886075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994525" y="319087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6994525" y="3495675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4191000" y="1193800"/>
            <a:ext cx="483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represents an atom of _______________</a:t>
            </a:r>
          </a:p>
          <a:p>
            <a:r>
              <a:rPr lang="en-US" altLang="en-US" sz="2000"/>
              <a:t>	______ protons</a:t>
            </a:r>
          </a:p>
          <a:p>
            <a:r>
              <a:rPr lang="en-US" altLang="en-US" sz="2000"/>
              <a:t>	______ electrons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2209800" y="3557588"/>
            <a:ext cx="66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11 p</a:t>
            </a:r>
          </a:p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12 n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6918325" y="1160463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sodium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5318125" y="1465263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5318125" y="180975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 rot="1395388">
            <a:off x="2494241" y="3009902"/>
            <a:ext cx="936625" cy="584200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dirty="0" smtClean="0">
                <a:solidFill>
                  <a:srgbClr val="00CC00"/>
                </a:solidFill>
              </a:rPr>
              <a:t>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0" y="3496247"/>
            <a:ext cx="4368080" cy="327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4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54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53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/>
      <p:bldP spid="15399" grpId="0"/>
      <p:bldP spid="15400" grpId="0" animBg="1"/>
      <p:bldP spid="15401" grpId="0"/>
      <p:bldP spid="15402" grpId="0"/>
      <p:bldP spid="15403" grpId="0"/>
      <p:bldP spid="15404" grpId="0"/>
      <p:bldP spid="15408" grpId="0"/>
      <p:bldP spid="15409" grpId="0"/>
      <p:bldP spid="15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1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We’ll start with the bonds that form when atoms lose and gain electrons….</a:t>
            </a:r>
          </a:p>
          <a:p>
            <a:r>
              <a:rPr lang="en-US" altLang="en-US" sz="2000"/>
              <a:t>			</a:t>
            </a:r>
            <a:r>
              <a:rPr lang="en-US" altLang="en-US" sz="2000" b="1" u="sng"/>
              <a:t>ionic bonds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143000" y="762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28600" y="1676400"/>
            <a:ext cx="4648200" cy="4589463"/>
            <a:chOff x="1392" y="1392"/>
            <a:chExt cx="2928" cy="2891"/>
          </a:xfrm>
        </p:grpSpPr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057400" y="2074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019300" y="51990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 rot="-2325799">
            <a:off x="3695700" y="5122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 rot="-2325799">
            <a:off x="495300" y="19224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 rot="-7725799">
            <a:off x="3657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 rot="-7725799">
            <a:off x="228600" y="50085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 rot="-5400000">
            <a:off x="3581400" y="3560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 rot="-5400000">
            <a:off x="533400" y="3560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2324100" y="3675063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054225" y="51990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58825" y="33242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848100" y="33702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62000" y="3781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i="1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3844925" y="3781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438400" y="52117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133600" y="2057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927600" y="2574925"/>
            <a:ext cx="3987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outer shell __________</a:t>
            </a:r>
          </a:p>
          <a:p>
            <a:r>
              <a:rPr lang="en-US" altLang="en-US" sz="2000"/>
              <a:t>     # valence electrons ____</a:t>
            </a:r>
          </a:p>
          <a:p>
            <a:r>
              <a:rPr lang="en-US" altLang="en-US" sz="2000"/>
              <a:t>     needs to gain ____ to get FOS</a:t>
            </a:r>
          </a:p>
          <a:p>
            <a:r>
              <a:rPr lang="en-US" altLang="en-US" sz="2000"/>
              <a:t>     needs to lose ____ to get FOS</a:t>
            </a:r>
          </a:p>
          <a:p>
            <a:r>
              <a:rPr lang="en-US" altLang="en-US" sz="2000"/>
              <a:t>	     (“shed”)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851525" y="4175125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which is fewest ?</a:t>
            </a:r>
          </a:p>
          <a:p>
            <a:r>
              <a:rPr lang="en-US" altLang="en-US" sz="2000"/>
              <a:t>______________</a:t>
            </a:r>
          </a:p>
          <a:p>
            <a:endParaRPr lang="en-US" altLang="en-US" sz="2000"/>
          </a:p>
          <a:p>
            <a:r>
              <a:rPr lang="en-US" altLang="en-US" sz="2000"/>
              <a:t>therefore,</a:t>
            </a:r>
          </a:p>
          <a:p>
            <a:r>
              <a:rPr lang="en-US" altLang="en-US" sz="2000"/>
              <a:t>which is more likely?</a:t>
            </a:r>
          </a:p>
          <a:p>
            <a:r>
              <a:rPr lang="en-US" altLang="en-US" sz="2000"/>
              <a:t>________________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867400" y="4486275"/>
            <a:ext cx="224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gaining 1 electron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867400" y="5688013"/>
            <a:ext cx="224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gaining 1 electron</a:t>
            </a:r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4953000" y="3706813"/>
            <a:ext cx="863600" cy="901700"/>
          </a:xfrm>
          <a:custGeom>
            <a:avLst/>
            <a:gdLst>
              <a:gd name="T0" fmla="*/ 544 w 544"/>
              <a:gd name="T1" fmla="*/ 528 h 568"/>
              <a:gd name="T2" fmla="*/ 64 w 544"/>
              <a:gd name="T3" fmla="*/ 480 h 568"/>
              <a:gd name="T4" fmla="*/ 160 w 544"/>
              <a:gd name="T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568">
                <a:moveTo>
                  <a:pt x="544" y="528"/>
                </a:moveTo>
                <a:cubicBezTo>
                  <a:pt x="336" y="548"/>
                  <a:pt x="128" y="568"/>
                  <a:pt x="64" y="480"/>
                </a:cubicBezTo>
                <a:cubicBezTo>
                  <a:pt x="0" y="392"/>
                  <a:pt x="80" y="196"/>
                  <a:pt x="16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6384925" y="2581275"/>
            <a:ext cx="52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680325" y="288607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6994525" y="3190875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6994525" y="349567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191000" y="1193800"/>
            <a:ext cx="483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represents an atom of _______________</a:t>
            </a:r>
          </a:p>
          <a:p>
            <a:r>
              <a:rPr lang="en-US" altLang="en-US" sz="2000"/>
              <a:t>	______ protons</a:t>
            </a:r>
          </a:p>
          <a:p>
            <a:r>
              <a:rPr lang="en-US" altLang="en-US" sz="2000"/>
              <a:t>	______ electrons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918325" y="1160463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fluorine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5318125" y="14652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318125" y="180975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2209800" y="3557588"/>
            <a:ext cx="66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 9 p</a:t>
            </a:r>
          </a:p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10 n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 rot="1395388">
            <a:off x="2436082" y="2948689"/>
            <a:ext cx="936625" cy="584200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dirty="0" smtClean="0">
                <a:solidFill>
                  <a:srgbClr val="00CC00"/>
                </a:solidFill>
              </a:rPr>
              <a:t>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6" y="2794998"/>
            <a:ext cx="4017262" cy="401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74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7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7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39" grpId="0"/>
      <p:bldP spid="17440" grpId="0" animBg="1"/>
      <p:bldP spid="17441" grpId="0"/>
      <p:bldP spid="17442" grpId="0"/>
      <p:bldP spid="17443" grpId="0"/>
      <p:bldP spid="17444" grpId="0"/>
      <p:bldP spid="17446" grpId="0"/>
      <p:bldP spid="17447" grpId="0"/>
      <p:bldP spid="174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5"/>
          <p:cNvGrpSpPr>
            <a:grpSpLocks noChangeAspect="1"/>
          </p:cNvGrpSpPr>
          <p:nvPr/>
        </p:nvGrpSpPr>
        <p:grpSpPr bwMode="auto">
          <a:xfrm>
            <a:off x="4651375" y="2422525"/>
            <a:ext cx="4416425" cy="4359275"/>
            <a:chOff x="1392" y="1392"/>
            <a:chExt cx="2928" cy="2891"/>
          </a:xfrm>
        </p:grpSpPr>
        <p:sp>
          <p:nvSpPr>
            <p:cNvPr id="18438" name="Oval 6"/>
            <p:cNvSpPr>
              <a:spLocks noChangeAspect="1"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Oval 7"/>
            <p:cNvSpPr>
              <a:spLocks noChangeAspect="1"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8"/>
            <p:cNvSpPr>
              <a:spLocks noChangeAspect="1"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Rectangle 9"/>
          <p:cNvSpPr>
            <a:spLocks noChangeAspect="1" noChangeArrowheads="1"/>
          </p:cNvSpPr>
          <p:nvPr/>
        </p:nvSpPr>
        <p:spPr bwMode="auto">
          <a:xfrm>
            <a:off x="6480175" y="2820988"/>
            <a:ext cx="941388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spect="1" noChangeArrowheads="1"/>
          </p:cNvSpPr>
          <p:nvPr/>
        </p:nvSpPr>
        <p:spPr bwMode="auto">
          <a:xfrm>
            <a:off x="6442075" y="5945188"/>
            <a:ext cx="941388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spect="1" noChangeArrowheads="1"/>
          </p:cNvSpPr>
          <p:nvPr/>
        </p:nvSpPr>
        <p:spPr bwMode="auto">
          <a:xfrm rot="-2325799">
            <a:off x="8113713" y="5884863"/>
            <a:ext cx="941387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spect="1" noChangeArrowheads="1"/>
          </p:cNvSpPr>
          <p:nvPr/>
        </p:nvSpPr>
        <p:spPr bwMode="auto">
          <a:xfrm rot="-2325799">
            <a:off x="4913313" y="2684463"/>
            <a:ext cx="941387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spect="1" noChangeArrowheads="1"/>
          </p:cNvSpPr>
          <p:nvPr/>
        </p:nvSpPr>
        <p:spPr bwMode="auto">
          <a:xfrm rot="-7725799">
            <a:off x="8105775" y="2822575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spect="1" noChangeArrowheads="1"/>
          </p:cNvSpPr>
          <p:nvPr/>
        </p:nvSpPr>
        <p:spPr bwMode="auto">
          <a:xfrm rot="-7725799">
            <a:off x="4676775" y="5794375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spect="1" noChangeArrowheads="1"/>
          </p:cNvSpPr>
          <p:nvPr/>
        </p:nvSpPr>
        <p:spPr bwMode="auto">
          <a:xfrm rot="-5400000">
            <a:off x="8013700" y="4344988"/>
            <a:ext cx="941387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spect="1" noChangeArrowheads="1"/>
          </p:cNvSpPr>
          <p:nvPr/>
        </p:nvSpPr>
        <p:spPr bwMode="auto">
          <a:xfrm rot="-5400000">
            <a:off x="4965700" y="4344988"/>
            <a:ext cx="941387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7"/>
          <p:cNvSpPr>
            <a:spLocks noChangeAspect="1" noChangeArrowheads="1"/>
          </p:cNvSpPr>
          <p:nvPr/>
        </p:nvSpPr>
        <p:spPr bwMode="auto">
          <a:xfrm>
            <a:off x="6746875" y="4421188"/>
            <a:ext cx="434975" cy="4349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spect="1" noChangeArrowheads="1"/>
          </p:cNvSpPr>
          <p:nvPr/>
        </p:nvSpPr>
        <p:spPr bwMode="auto">
          <a:xfrm>
            <a:off x="6477000" y="5945188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1" name="Text Box 19"/>
          <p:cNvSpPr txBox="1">
            <a:spLocks noChangeAspect="1" noChangeArrowheads="1"/>
          </p:cNvSpPr>
          <p:nvPr/>
        </p:nvSpPr>
        <p:spPr bwMode="auto">
          <a:xfrm>
            <a:off x="5181600" y="4070350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2" name="Text Box 20"/>
          <p:cNvSpPr txBox="1">
            <a:spLocks noChangeAspect="1" noChangeArrowheads="1"/>
          </p:cNvSpPr>
          <p:nvPr/>
        </p:nvSpPr>
        <p:spPr bwMode="auto">
          <a:xfrm>
            <a:off x="8270875" y="4116388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5" name="Text Box 23"/>
          <p:cNvSpPr txBox="1">
            <a:spLocks noChangeAspect="1" noChangeArrowheads="1"/>
          </p:cNvSpPr>
          <p:nvPr/>
        </p:nvSpPr>
        <p:spPr bwMode="auto">
          <a:xfrm>
            <a:off x="5184775" y="4527550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i="1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6" name="Text Box 24"/>
          <p:cNvSpPr txBox="1">
            <a:spLocks noChangeAspect="1" noChangeArrowheads="1"/>
          </p:cNvSpPr>
          <p:nvPr/>
        </p:nvSpPr>
        <p:spPr bwMode="auto">
          <a:xfrm>
            <a:off x="8267700" y="4527550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7" name="Text Box 25"/>
          <p:cNvSpPr txBox="1">
            <a:spLocks noChangeAspect="1" noChangeArrowheads="1"/>
          </p:cNvSpPr>
          <p:nvPr/>
        </p:nvSpPr>
        <p:spPr bwMode="auto">
          <a:xfrm>
            <a:off x="6861175" y="5957888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8" name="Text Box 26"/>
          <p:cNvSpPr txBox="1">
            <a:spLocks noChangeAspect="1" noChangeArrowheads="1"/>
          </p:cNvSpPr>
          <p:nvPr/>
        </p:nvSpPr>
        <p:spPr bwMode="auto">
          <a:xfrm>
            <a:off x="6556375" y="2803525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59" name="Text Box 27"/>
          <p:cNvSpPr txBox="1">
            <a:spLocks noChangeAspect="1" noChangeArrowheads="1"/>
          </p:cNvSpPr>
          <p:nvPr/>
        </p:nvSpPr>
        <p:spPr bwMode="auto">
          <a:xfrm>
            <a:off x="6632575" y="4303713"/>
            <a:ext cx="6302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 9 p</a:t>
            </a:r>
          </a:p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10 n</a:t>
            </a:r>
          </a:p>
        </p:txBody>
      </p:sp>
      <p:grpSp>
        <p:nvGrpSpPr>
          <p:cNvPr id="18460" name="Group 28"/>
          <p:cNvGrpSpPr>
            <a:grpSpLocks noChangeAspect="1"/>
          </p:cNvGrpSpPr>
          <p:nvPr/>
        </p:nvGrpSpPr>
        <p:grpSpPr bwMode="auto">
          <a:xfrm>
            <a:off x="0" y="0"/>
            <a:ext cx="4416425" cy="4359275"/>
            <a:chOff x="1392" y="1392"/>
            <a:chExt cx="2928" cy="2891"/>
          </a:xfrm>
        </p:grpSpPr>
        <p:sp>
          <p:nvSpPr>
            <p:cNvPr id="18461" name="Oval 29"/>
            <p:cNvSpPr>
              <a:spLocks noChangeAspect="1"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Oval 30"/>
            <p:cNvSpPr>
              <a:spLocks noChangeAspect="1"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Oval 31"/>
            <p:cNvSpPr>
              <a:spLocks noChangeAspect="1"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4" name="Rectangle 32"/>
          <p:cNvSpPr>
            <a:spLocks noChangeAspect="1" noChangeArrowheads="1"/>
          </p:cNvSpPr>
          <p:nvPr/>
        </p:nvSpPr>
        <p:spPr bwMode="auto">
          <a:xfrm>
            <a:off x="1828800" y="398463"/>
            <a:ext cx="941388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Rectangle 33"/>
          <p:cNvSpPr>
            <a:spLocks noChangeAspect="1" noChangeArrowheads="1"/>
          </p:cNvSpPr>
          <p:nvPr/>
        </p:nvSpPr>
        <p:spPr bwMode="auto">
          <a:xfrm>
            <a:off x="1790700" y="3522663"/>
            <a:ext cx="941388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Rectangle 34"/>
          <p:cNvSpPr>
            <a:spLocks noChangeAspect="1" noChangeArrowheads="1"/>
          </p:cNvSpPr>
          <p:nvPr/>
        </p:nvSpPr>
        <p:spPr bwMode="auto">
          <a:xfrm rot="-2325799">
            <a:off x="3462338" y="3462338"/>
            <a:ext cx="941387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35"/>
          <p:cNvSpPr>
            <a:spLocks noChangeAspect="1" noChangeArrowheads="1"/>
          </p:cNvSpPr>
          <p:nvPr/>
        </p:nvSpPr>
        <p:spPr bwMode="auto">
          <a:xfrm rot="-2325799">
            <a:off x="261938" y="261938"/>
            <a:ext cx="941387" cy="579437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Rectangle 36"/>
          <p:cNvSpPr>
            <a:spLocks noChangeAspect="1" noChangeArrowheads="1"/>
          </p:cNvSpPr>
          <p:nvPr/>
        </p:nvSpPr>
        <p:spPr bwMode="auto">
          <a:xfrm rot="-7725799">
            <a:off x="3454400" y="400050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Rectangle 37"/>
          <p:cNvSpPr>
            <a:spLocks noChangeAspect="1" noChangeArrowheads="1"/>
          </p:cNvSpPr>
          <p:nvPr/>
        </p:nvSpPr>
        <p:spPr bwMode="auto">
          <a:xfrm rot="-7725799">
            <a:off x="25400" y="3371850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Rectangle 38"/>
          <p:cNvSpPr>
            <a:spLocks noChangeAspect="1" noChangeArrowheads="1"/>
          </p:cNvSpPr>
          <p:nvPr/>
        </p:nvSpPr>
        <p:spPr bwMode="auto">
          <a:xfrm rot="-5400000">
            <a:off x="3362325" y="1922463"/>
            <a:ext cx="941387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Rectangle 39"/>
          <p:cNvSpPr>
            <a:spLocks noChangeAspect="1" noChangeArrowheads="1"/>
          </p:cNvSpPr>
          <p:nvPr/>
        </p:nvSpPr>
        <p:spPr bwMode="auto">
          <a:xfrm rot="-5400000">
            <a:off x="314325" y="1922463"/>
            <a:ext cx="941387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0"/>
          <p:cNvSpPr>
            <a:spLocks noChangeAspect="1" noChangeArrowheads="1"/>
          </p:cNvSpPr>
          <p:nvPr/>
        </p:nvSpPr>
        <p:spPr bwMode="auto">
          <a:xfrm>
            <a:off x="2095500" y="1998663"/>
            <a:ext cx="434975" cy="4349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Text Box 41"/>
          <p:cNvSpPr txBox="1">
            <a:spLocks noChangeAspect="1" noChangeArrowheads="1"/>
          </p:cNvSpPr>
          <p:nvPr/>
        </p:nvSpPr>
        <p:spPr bwMode="auto">
          <a:xfrm>
            <a:off x="1825625" y="3522663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74" name="Text Box 42"/>
          <p:cNvSpPr txBox="1">
            <a:spLocks noChangeAspect="1" noChangeArrowheads="1"/>
          </p:cNvSpPr>
          <p:nvPr/>
        </p:nvSpPr>
        <p:spPr bwMode="auto">
          <a:xfrm>
            <a:off x="2324100" y="398463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75" name="Text Box 43"/>
          <p:cNvSpPr txBox="1">
            <a:spLocks noChangeAspect="1" noChangeArrowheads="1"/>
          </p:cNvSpPr>
          <p:nvPr/>
        </p:nvSpPr>
        <p:spPr bwMode="auto">
          <a:xfrm>
            <a:off x="530225" y="1647825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76" name="Text Box 44"/>
          <p:cNvSpPr txBox="1">
            <a:spLocks noChangeAspect="1" noChangeArrowheads="1"/>
          </p:cNvSpPr>
          <p:nvPr/>
        </p:nvSpPr>
        <p:spPr bwMode="auto">
          <a:xfrm>
            <a:off x="3619500" y="1693863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79" name="Text Box 47"/>
          <p:cNvSpPr txBox="1">
            <a:spLocks noChangeAspect="1" noChangeArrowheads="1"/>
          </p:cNvSpPr>
          <p:nvPr/>
        </p:nvSpPr>
        <p:spPr bwMode="auto">
          <a:xfrm>
            <a:off x="533400" y="2105025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i="1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80" name="Text Box 48"/>
          <p:cNvSpPr txBox="1">
            <a:spLocks noChangeAspect="1" noChangeArrowheads="1"/>
          </p:cNvSpPr>
          <p:nvPr/>
        </p:nvSpPr>
        <p:spPr bwMode="auto">
          <a:xfrm>
            <a:off x="3616325" y="2105025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81" name="Text Box 49"/>
          <p:cNvSpPr txBox="1">
            <a:spLocks noChangeAspect="1" noChangeArrowheads="1"/>
          </p:cNvSpPr>
          <p:nvPr/>
        </p:nvSpPr>
        <p:spPr bwMode="auto">
          <a:xfrm>
            <a:off x="2209800" y="3535363"/>
            <a:ext cx="473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82" name="Text Box 50"/>
          <p:cNvSpPr txBox="1">
            <a:spLocks noChangeAspect="1" noChangeArrowheads="1"/>
          </p:cNvSpPr>
          <p:nvPr/>
        </p:nvSpPr>
        <p:spPr bwMode="auto">
          <a:xfrm>
            <a:off x="1905000" y="381000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83" name="Text Box 51"/>
          <p:cNvSpPr txBox="1">
            <a:spLocks noChangeAspect="1" noChangeArrowheads="1"/>
          </p:cNvSpPr>
          <p:nvPr/>
        </p:nvSpPr>
        <p:spPr bwMode="auto">
          <a:xfrm>
            <a:off x="609600" y="76200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484" name="Text Box 52"/>
          <p:cNvSpPr txBox="1">
            <a:spLocks noChangeAspect="1" noChangeArrowheads="1"/>
          </p:cNvSpPr>
          <p:nvPr/>
        </p:nvSpPr>
        <p:spPr bwMode="auto">
          <a:xfrm>
            <a:off x="1981200" y="1881188"/>
            <a:ext cx="6302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11 p</a:t>
            </a:r>
          </a:p>
          <a:p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12 n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381000" y="449580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loses 1 electron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5715000" y="1600200"/>
            <a:ext cx="197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gains 1 electron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791200" y="739775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6080125" y="6858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6080125" y="103028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914400" y="5241925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1203325" y="5241925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1203325" y="553243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838200" y="4953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1828800" y="472440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FOS!</a:t>
            </a:r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6248400" y="213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7239000" y="190500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FOS!</a:t>
            </a: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 rot="1395388">
            <a:off x="2058986" y="1208249"/>
            <a:ext cx="936625" cy="584200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dirty="0" smtClean="0">
                <a:solidFill>
                  <a:srgbClr val="00CC00"/>
                </a:solidFill>
              </a:rPr>
              <a:t>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 rot="1395388">
            <a:off x="6770687" y="3680052"/>
            <a:ext cx="936625" cy="584200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r>
              <a:rPr lang="en-US" altLang="en-US" sz="3200" dirty="0" smtClean="0">
                <a:solidFill>
                  <a:srgbClr val="00CC00"/>
                </a:solidFill>
              </a:rPr>
              <a:t>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0.01268 -0.01389 0.05834 -0.02732 0.07396 -0.02732 C 0.17466 -0.02732 0.27796 0.18842 0.27796 0.4044 C 0.27796 0.29514 0.32952 0.18842 0.37865 0.18842 C 0.43021 0.18842 0.47917 0.29699 0.47917 0.4044 C 0.47917 0.35046 0.50521 0.29514 0.53073 0.29514 C 0.55678 0.29514 0.58264 0.34907 0.58264 0.4044 C 0.58264 0.37639 0.59549 0.35046 0.60851 0.35046 C 0.62153 0.35046 0.63438 0.37778 0.63438 0.4044 C 0.63438 0.39028 0.64115 0.37639 0.64723 0.37639 C 0.65053 0.37639 0.66007 0.39028 0.66007 0.4044 C 0.66007 0.39699 0.66372 0.39028 0.66702 0.39028 C 0.66702 0.3919 0.67362 0.39699 0.67362 0.4044 C 0.67362 0.40046 0.67362 0.39699 0.67709 0.39699 C 0.67709 0.39907 0.68039 0.40069 0.68039 0.4044 C 0.68039 0.40208 0.68039 0.40046 0.68039 0.39907 C 0.68386 0.39907 0.68386 0.40069 0.68386 0.40231 C 0.68716 0.40231 0.68716 0.40069 0.68716 0.39907 C 0.6908 0.39907 0.6908 0.40069 0.6908 0.4023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31" y="1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_single_large_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3" grpId="0"/>
      <p:bldP spid="18485" grpId="0"/>
      <p:bldP spid="18486" grpId="0"/>
      <p:bldP spid="18488" grpId="0"/>
      <p:bldP spid="18490" grpId="0"/>
      <p:bldP spid="18491" grpId="0"/>
      <p:bldP spid="18492" grpId="0"/>
      <p:bldP spid="18493" grpId="0"/>
      <p:bldP spid="18494" grpId="0"/>
      <p:bldP spid="18495" grpId="0" animBg="1"/>
      <p:bldP spid="18496" grpId="0"/>
      <p:bldP spid="18497" grpId="0" animBg="1"/>
      <p:bldP spid="184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6478588" y="4092575"/>
            <a:ext cx="2132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6767513" y="40386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6767513" y="438308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457200" y="4114800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746125" y="41148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746125" y="4405313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822325" y="5394325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Ion: 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1431925" y="5029200"/>
            <a:ext cx="671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ion is formed when an atom loses or gains electrons.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1736725" y="5410200"/>
            <a:ext cx="589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In an ion, #protons does NOT equal #electrons.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2041525" y="5791200"/>
            <a:ext cx="656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So, there’s either an excess of (+) or an excess of (-).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0" y="217322"/>
            <a:ext cx="3623777" cy="35164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23" y="282296"/>
            <a:ext cx="3623777" cy="352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9" grpId="0"/>
      <p:bldP spid="19510" grpId="0"/>
      <p:bldP spid="19512" grpId="0"/>
      <p:bldP spid="19513" grpId="0"/>
      <p:bldP spid="19522" grpId="0"/>
      <p:bldP spid="19523" grpId="0"/>
      <p:bldP spid="19524" grpId="0"/>
      <p:bldP spid="195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478588" y="4168775"/>
            <a:ext cx="2132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767513" y="41148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767513" y="445928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46125" y="41148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46125" y="4405313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22325" y="5546725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Ion: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431925" y="5181600"/>
            <a:ext cx="665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ion is formed when an atom loses or gains electrons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736725" y="5562600"/>
            <a:ext cx="589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In an ion, #protons does NOT equal #electrons.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41525" y="5943600"/>
            <a:ext cx="656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So, there’s either an excess of (+) or an excess of (-).</a:t>
            </a:r>
          </a:p>
        </p:txBody>
      </p: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228600" y="136525"/>
            <a:ext cx="4267200" cy="3902075"/>
            <a:chOff x="144" y="86"/>
            <a:chExt cx="2688" cy="2458"/>
          </a:xfrm>
        </p:grpSpPr>
        <p:sp>
          <p:nvSpPr>
            <p:cNvPr id="20494" name="AutoShape 14"/>
            <p:cNvSpPr>
              <a:spLocks/>
            </p:cNvSpPr>
            <p:nvPr/>
          </p:nvSpPr>
          <p:spPr bwMode="auto">
            <a:xfrm>
              <a:off x="144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16"/>
            <p:cNvSpPr>
              <a:spLocks/>
            </p:cNvSpPr>
            <p:nvPr/>
          </p:nvSpPr>
          <p:spPr bwMode="auto">
            <a:xfrm flipH="1">
              <a:off x="2352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529" y="86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A50021"/>
                  </a:solidFill>
                </a:rPr>
                <a:t>+</a:t>
              </a: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4724400" y="52388"/>
            <a:ext cx="4249738" cy="3986212"/>
            <a:chOff x="2976" y="33"/>
            <a:chExt cx="2677" cy="2511"/>
          </a:xfrm>
        </p:grpSpPr>
        <p:sp>
          <p:nvSpPr>
            <p:cNvPr id="20495" name="AutoShape 15"/>
            <p:cNvSpPr>
              <a:spLocks/>
            </p:cNvSpPr>
            <p:nvPr/>
          </p:nvSpPr>
          <p:spPr bwMode="auto">
            <a:xfrm>
              <a:off x="2976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 flipH="1">
              <a:off x="5232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5409" y="33"/>
              <a:ext cx="2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>
                  <a:solidFill>
                    <a:srgbClr val="A50021"/>
                  </a:solidFill>
                </a:rPr>
                <a:t>-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7322"/>
            <a:ext cx="3623777" cy="35164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2296"/>
            <a:ext cx="3623777" cy="352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478588" y="4168775"/>
            <a:ext cx="2132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767513" y="41148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67513" y="445928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46125" y="41148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46125" y="4405313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228600" y="136525"/>
            <a:ext cx="4267200" cy="3902075"/>
            <a:chOff x="144" y="86"/>
            <a:chExt cx="2688" cy="2458"/>
          </a:xfrm>
        </p:grpSpPr>
        <p:sp>
          <p:nvSpPr>
            <p:cNvPr id="21519" name="AutoShape 15"/>
            <p:cNvSpPr>
              <a:spLocks/>
            </p:cNvSpPr>
            <p:nvPr/>
          </p:nvSpPr>
          <p:spPr bwMode="auto">
            <a:xfrm>
              <a:off x="144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AutoShape 16"/>
            <p:cNvSpPr>
              <a:spLocks/>
            </p:cNvSpPr>
            <p:nvPr/>
          </p:nvSpPr>
          <p:spPr bwMode="auto">
            <a:xfrm flipH="1">
              <a:off x="2352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2529" y="86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A50021"/>
                  </a:solidFill>
                </a:rPr>
                <a:t>+</a:t>
              </a:r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4724400" y="52388"/>
            <a:ext cx="4249738" cy="3986212"/>
            <a:chOff x="2976" y="33"/>
            <a:chExt cx="2677" cy="2511"/>
          </a:xfrm>
        </p:grpSpPr>
        <p:sp>
          <p:nvSpPr>
            <p:cNvPr id="21523" name="AutoShape 19"/>
            <p:cNvSpPr>
              <a:spLocks/>
            </p:cNvSpPr>
            <p:nvPr/>
          </p:nvSpPr>
          <p:spPr bwMode="auto">
            <a:xfrm>
              <a:off x="2976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20"/>
            <p:cNvSpPr>
              <a:spLocks/>
            </p:cNvSpPr>
            <p:nvPr/>
          </p:nvSpPr>
          <p:spPr bwMode="auto">
            <a:xfrm flipH="1">
              <a:off x="5232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5409" y="33"/>
              <a:ext cx="2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>
                  <a:solidFill>
                    <a:srgbClr val="A50021"/>
                  </a:solidFill>
                </a:rPr>
                <a:t>-</a:t>
              </a:r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189163" y="4953000"/>
            <a:ext cx="474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</a:rPr>
              <a:t>OPPOSITES ATTRACT!!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406775" y="5502275"/>
            <a:ext cx="2384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</a:rPr>
              <a:t>= ionic bond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7322"/>
            <a:ext cx="3623777" cy="3516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2296"/>
            <a:ext cx="3623777" cy="3521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24" y="1338262"/>
            <a:ext cx="3379788" cy="337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/>
      <p:bldP spid="215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478588" y="4168775"/>
            <a:ext cx="2132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767513" y="41148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767513" y="445928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213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______ protons</a:t>
            </a:r>
          </a:p>
          <a:p>
            <a:r>
              <a:rPr lang="en-US" altLang="en-US" sz="2000"/>
              <a:t>______ electrons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46125" y="41148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46125" y="4405313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228600" y="136525"/>
            <a:ext cx="4267200" cy="3902075"/>
            <a:chOff x="144" y="86"/>
            <a:chExt cx="2688" cy="2458"/>
          </a:xfrm>
        </p:grpSpPr>
        <p:sp>
          <p:nvSpPr>
            <p:cNvPr id="22539" name="AutoShape 11"/>
            <p:cNvSpPr>
              <a:spLocks/>
            </p:cNvSpPr>
            <p:nvPr/>
          </p:nvSpPr>
          <p:spPr bwMode="auto">
            <a:xfrm>
              <a:off x="144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AutoShape 12"/>
            <p:cNvSpPr>
              <a:spLocks/>
            </p:cNvSpPr>
            <p:nvPr/>
          </p:nvSpPr>
          <p:spPr bwMode="auto">
            <a:xfrm flipH="1">
              <a:off x="2352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2529" y="86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A50021"/>
                  </a:solidFill>
                </a:rPr>
                <a:t>+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4724400" y="52388"/>
            <a:ext cx="4249738" cy="3986212"/>
            <a:chOff x="2976" y="33"/>
            <a:chExt cx="2677" cy="2511"/>
          </a:xfrm>
        </p:grpSpPr>
        <p:sp>
          <p:nvSpPr>
            <p:cNvPr id="22543" name="AutoShape 15"/>
            <p:cNvSpPr>
              <a:spLocks/>
            </p:cNvSpPr>
            <p:nvPr/>
          </p:nvSpPr>
          <p:spPr bwMode="auto">
            <a:xfrm>
              <a:off x="2976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AutoShape 16"/>
            <p:cNvSpPr>
              <a:spLocks/>
            </p:cNvSpPr>
            <p:nvPr/>
          </p:nvSpPr>
          <p:spPr bwMode="auto">
            <a:xfrm flipH="1">
              <a:off x="5232" y="144"/>
              <a:ext cx="192" cy="2400"/>
            </a:xfrm>
            <a:prstGeom prst="leftBracket">
              <a:avLst>
                <a:gd name="adj" fmla="val 104167"/>
              </a:avLst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5409" y="33"/>
              <a:ext cx="2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>
                  <a:solidFill>
                    <a:srgbClr val="A50021"/>
                  </a:solidFill>
                </a:rPr>
                <a:t>-</a:t>
              </a:r>
            </a:p>
          </p:txBody>
        </p:sp>
      </p:grp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743200" y="44958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OPPOSITES ATTRACT!!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960813" y="4876800"/>
            <a:ext cx="183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= ionic bond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85800" y="5486400"/>
            <a:ext cx="835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Ionic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600200" y="5486400"/>
            <a:ext cx="743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ionic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electrostatic (charged) attraction between a (+) and a (-) ion.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7322"/>
            <a:ext cx="3623777" cy="35164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2296"/>
            <a:ext cx="3623777" cy="352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88925"/>
            <a:ext cx="835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Ionic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00200" y="288925"/>
            <a:ext cx="743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ionic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electrostatic (charged) attraction between a (+) and a (-) ion.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225675" y="5121275"/>
            <a:ext cx="89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Na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6553200" y="5121275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F</a:t>
            </a:r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590800" y="4968875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6629400" y="4968875"/>
            <a:ext cx="365125" cy="136525"/>
            <a:chOff x="2554" y="3120"/>
            <a:chExt cx="230" cy="86"/>
          </a:xfrm>
        </p:grpSpPr>
        <p:sp>
          <p:nvSpPr>
            <p:cNvPr id="23615" name="Oval 63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Oval 64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18" name="Group 66"/>
          <p:cNvGrpSpPr>
            <a:grpSpLocks/>
          </p:cNvGrpSpPr>
          <p:nvPr/>
        </p:nvGrpSpPr>
        <p:grpSpPr bwMode="auto">
          <a:xfrm>
            <a:off x="6629400" y="5883275"/>
            <a:ext cx="365125" cy="136525"/>
            <a:chOff x="2554" y="3120"/>
            <a:chExt cx="230" cy="86"/>
          </a:xfrm>
        </p:grpSpPr>
        <p:sp>
          <p:nvSpPr>
            <p:cNvPr id="23619" name="Oval 67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Oval 68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21" name="Group 69"/>
          <p:cNvGrpSpPr>
            <a:grpSpLocks/>
          </p:cNvGrpSpPr>
          <p:nvPr/>
        </p:nvGrpSpPr>
        <p:grpSpPr bwMode="auto">
          <a:xfrm rot="16200000">
            <a:off x="7102475" y="5426075"/>
            <a:ext cx="365125" cy="136525"/>
            <a:chOff x="2554" y="3120"/>
            <a:chExt cx="230" cy="86"/>
          </a:xfrm>
        </p:grpSpPr>
        <p:sp>
          <p:nvSpPr>
            <p:cNvPr id="23622" name="Oval 70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Oval 71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6324600" y="5426075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74638" y="4664075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Lewis Dot…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73" y="1162111"/>
            <a:ext cx="3623777" cy="3516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163"/>
          <a:stretch/>
        </p:blipFill>
        <p:spPr>
          <a:xfrm>
            <a:off x="4817511" y="1066800"/>
            <a:ext cx="3623777" cy="364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2" grpId="0"/>
      <p:bldP spid="23614" grpId="0" animBg="1"/>
      <p:bldP spid="23624" grpId="0" animBg="1"/>
      <p:bldP spid="236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288925"/>
            <a:ext cx="835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Ionic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743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ionic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electrostatic (charged) attraction between a (+) and a (-) ion.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7700" y="2895600"/>
            <a:ext cx="89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Na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314700" y="2895600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F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012825" y="2743200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3390900" y="2743200"/>
            <a:ext cx="365125" cy="136525"/>
            <a:chOff x="2554" y="3120"/>
            <a:chExt cx="230" cy="86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3390900" y="3673475"/>
            <a:ext cx="365125" cy="136525"/>
            <a:chOff x="2554" y="3120"/>
            <a:chExt cx="230" cy="86"/>
          </a:xfrm>
        </p:grpSpPr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 rot="-5400000">
            <a:off x="3863975" y="3200400"/>
            <a:ext cx="365125" cy="136525"/>
            <a:chOff x="2554" y="3120"/>
            <a:chExt cx="230" cy="86"/>
          </a:xfrm>
        </p:grpSpPr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086100" y="3200400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019300" y="28956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+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419600" y="3276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638800" y="2857500"/>
            <a:ext cx="89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Na</a:t>
            </a:r>
          </a:p>
        </p:txBody>
      </p:sp>
      <p:grpSp>
        <p:nvGrpSpPr>
          <p:cNvPr id="24628" name="Group 52"/>
          <p:cNvGrpSpPr>
            <a:grpSpLocks/>
          </p:cNvGrpSpPr>
          <p:nvPr/>
        </p:nvGrpSpPr>
        <p:grpSpPr bwMode="auto">
          <a:xfrm>
            <a:off x="7239000" y="2743200"/>
            <a:ext cx="1050925" cy="1066800"/>
            <a:chOff x="4560" y="1728"/>
            <a:chExt cx="662" cy="672"/>
          </a:xfrm>
        </p:grpSpPr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4728" y="1824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4600" name="Group 24"/>
            <p:cNvGrpSpPr>
              <a:grpSpLocks/>
            </p:cNvGrpSpPr>
            <p:nvPr/>
          </p:nvGrpSpPr>
          <p:grpSpPr bwMode="auto">
            <a:xfrm>
              <a:off x="4776" y="1728"/>
              <a:ext cx="230" cy="86"/>
              <a:chOff x="2554" y="3120"/>
              <a:chExt cx="230" cy="86"/>
            </a:xfrm>
          </p:grpSpPr>
          <p:sp>
            <p:nvSpPr>
              <p:cNvPr id="24601" name="Oval 2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Oval 2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03" name="Group 27"/>
            <p:cNvGrpSpPr>
              <a:grpSpLocks/>
            </p:cNvGrpSpPr>
            <p:nvPr/>
          </p:nvGrpSpPr>
          <p:grpSpPr bwMode="auto">
            <a:xfrm>
              <a:off x="4776" y="2314"/>
              <a:ext cx="230" cy="86"/>
              <a:chOff x="2554" y="3120"/>
              <a:chExt cx="230" cy="86"/>
            </a:xfrm>
          </p:grpSpPr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Oval 29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06" name="Group 30"/>
            <p:cNvGrpSpPr>
              <a:grpSpLocks/>
            </p:cNvGrpSpPr>
            <p:nvPr/>
          </p:nvGrpSpPr>
          <p:grpSpPr bwMode="auto">
            <a:xfrm rot="-5400000">
              <a:off x="5064" y="2021"/>
              <a:ext cx="230" cy="86"/>
              <a:chOff x="2554" y="3120"/>
              <a:chExt cx="230" cy="86"/>
            </a:xfrm>
          </p:grpSpPr>
          <p:sp>
            <p:nvSpPr>
              <p:cNvPr id="24607" name="Oval 31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Oval 32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1" name="Group 35"/>
            <p:cNvGrpSpPr>
              <a:grpSpLocks/>
            </p:cNvGrpSpPr>
            <p:nvPr/>
          </p:nvGrpSpPr>
          <p:grpSpPr bwMode="auto">
            <a:xfrm rot="-5400000">
              <a:off x="4488" y="2021"/>
              <a:ext cx="230" cy="86"/>
              <a:chOff x="2554" y="3120"/>
              <a:chExt cx="230" cy="86"/>
            </a:xfrm>
          </p:grpSpPr>
          <p:sp>
            <p:nvSpPr>
              <p:cNvPr id="24612" name="Oval 36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Oval 37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14" name="Freeform 38"/>
          <p:cNvSpPr>
            <a:spLocks/>
          </p:cNvSpPr>
          <p:nvPr/>
        </p:nvSpPr>
        <p:spPr bwMode="auto">
          <a:xfrm>
            <a:off x="1295400" y="1981200"/>
            <a:ext cx="1828800" cy="990600"/>
          </a:xfrm>
          <a:custGeom>
            <a:avLst/>
            <a:gdLst>
              <a:gd name="T0" fmla="*/ 0 w 1152"/>
              <a:gd name="T1" fmla="*/ 336 h 624"/>
              <a:gd name="T2" fmla="*/ 528 w 1152"/>
              <a:gd name="T3" fmla="*/ 48 h 624"/>
              <a:gd name="T4" fmla="*/ 1152 w 1152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624">
                <a:moveTo>
                  <a:pt x="0" y="336"/>
                </a:moveTo>
                <a:cubicBezTo>
                  <a:pt x="168" y="168"/>
                  <a:pt x="336" y="0"/>
                  <a:pt x="528" y="48"/>
                </a:cubicBezTo>
                <a:cubicBezTo>
                  <a:pt x="720" y="96"/>
                  <a:pt x="936" y="360"/>
                  <a:pt x="1152" y="6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76200" y="373380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loses 1 electron</a:t>
            </a:r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533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1524000" y="396240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FOS!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2590800" y="3962400"/>
            <a:ext cx="197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gains 1 electron</a:t>
            </a:r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31242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4114800" y="426720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FOS!</a:t>
            </a:r>
          </a:p>
        </p:txBody>
      </p:sp>
      <p:grpSp>
        <p:nvGrpSpPr>
          <p:cNvPr id="24630" name="Group 54"/>
          <p:cNvGrpSpPr>
            <a:grpSpLocks/>
          </p:cNvGrpSpPr>
          <p:nvPr/>
        </p:nvGrpSpPr>
        <p:grpSpPr bwMode="auto">
          <a:xfrm>
            <a:off x="5562600" y="2438400"/>
            <a:ext cx="1447800" cy="1219200"/>
            <a:chOff x="3504" y="1536"/>
            <a:chExt cx="912" cy="768"/>
          </a:xfrm>
        </p:grpSpPr>
        <p:sp>
          <p:nvSpPr>
            <p:cNvPr id="24621" name="AutoShape 45"/>
            <p:cNvSpPr>
              <a:spLocks/>
            </p:cNvSpPr>
            <p:nvPr/>
          </p:nvSpPr>
          <p:spPr bwMode="auto">
            <a:xfrm>
              <a:off x="3504" y="1766"/>
              <a:ext cx="96" cy="528"/>
            </a:xfrm>
            <a:prstGeom prst="leftBracket">
              <a:avLst>
                <a:gd name="adj" fmla="val 45833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utoShape 46"/>
            <p:cNvSpPr>
              <a:spLocks/>
            </p:cNvSpPr>
            <p:nvPr/>
          </p:nvSpPr>
          <p:spPr bwMode="auto">
            <a:xfrm flipH="1">
              <a:off x="4032" y="1776"/>
              <a:ext cx="96" cy="528"/>
            </a:xfrm>
            <a:prstGeom prst="leftBracket">
              <a:avLst>
                <a:gd name="adj" fmla="val 45833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Text Box 49"/>
            <p:cNvSpPr txBox="1">
              <a:spLocks noChangeArrowheads="1"/>
            </p:cNvSpPr>
            <p:nvPr/>
          </p:nvSpPr>
          <p:spPr bwMode="auto">
            <a:xfrm>
              <a:off x="4094" y="1536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>
                  <a:solidFill>
                    <a:srgbClr val="A50021"/>
                  </a:solidFill>
                </a:rPr>
                <a:t>+</a:t>
              </a:r>
            </a:p>
          </p:txBody>
        </p:sp>
      </p:grp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6994525" y="2362200"/>
            <a:ext cx="1985963" cy="1447800"/>
            <a:chOff x="4406" y="1488"/>
            <a:chExt cx="1251" cy="912"/>
          </a:xfrm>
        </p:grpSpPr>
        <p:sp>
          <p:nvSpPr>
            <p:cNvPr id="24623" name="AutoShape 47"/>
            <p:cNvSpPr>
              <a:spLocks/>
            </p:cNvSpPr>
            <p:nvPr/>
          </p:nvSpPr>
          <p:spPr bwMode="auto">
            <a:xfrm>
              <a:off x="4406" y="1680"/>
              <a:ext cx="96" cy="720"/>
            </a:xfrm>
            <a:prstGeom prst="leftBracket">
              <a:avLst>
                <a:gd name="adj" fmla="val 625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AutoShape 48"/>
            <p:cNvSpPr>
              <a:spLocks/>
            </p:cNvSpPr>
            <p:nvPr/>
          </p:nvSpPr>
          <p:spPr bwMode="auto">
            <a:xfrm flipH="1">
              <a:off x="5280" y="1680"/>
              <a:ext cx="96" cy="720"/>
            </a:xfrm>
            <a:prstGeom prst="leftBracket">
              <a:avLst>
                <a:gd name="adj" fmla="val 625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Text Box 50"/>
            <p:cNvSpPr txBox="1">
              <a:spLocks noChangeArrowheads="1"/>
            </p:cNvSpPr>
            <p:nvPr/>
          </p:nvSpPr>
          <p:spPr bwMode="auto">
            <a:xfrm>
              <a:off x="5424" y="1488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>
                  <a:solidFill>
                    <a:srgbClr val="A50021"/>
                  </a:solidFill>
                </a:rPr>
                <a:t>-</a:t>
              </a:r>
            </a:p>
          </p:txBody>
        </p:sp>
      </p:grp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212725" y="153511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Lewis Dot Version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56" y="4038600"/>
            <a:ext cx="2481440" cy="24814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" y="4732413"/>
            <a:ext cx="2731826" cy="20504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16" y="4745901"/>
            <a:ext cx="2014396" cy="201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/>
      <p:bldP spid="24614" grpId="0" animBg="1"/>
      <p:bldP spid="24615" grpId="0"/>
      <p:bldP spid="24616" grpId="0" animBg="1"/>
      <p:bldP spid="24617" grpId="0"/>
      <p:bldP spid="24618" grpId="0"/>
      <p:bldP spid="24619" grpId="0" animBg="1"/>
      <p:bldP spid="246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er_tab_ClassifyPar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942" r="4546" b="23529"/>
          <a:stretch>
            <a:fillRect/>
          </a:stretch>
        </p:blipFill>
        <p:spPr bwMode="auto">
          <a:xfrm>
            <a:off x="-76200" y="114300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 rot="-5400000">
            <a:off x="-955675" y="3622675"/>
            <a:ext cx="2743200" cy="4064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1 valence electron   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-5400000">
            <a:off x="-511175" y="3622675"/>
            <a:ext cx="2800350" cy="406400"/>
          </a:xfrm>
          <a:prstGeom prst="rect">
            <a:avLst/>
          </a:prstGeom>
          <a:solidFill>
            <a:srgbClr val="FF66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2 valence electrons  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-5400000">
            <a:off x="7413625" y="3621088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6019800" y="9144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17014"/>
              <a:gd name="adj5" fmla="val 240106"/>
              <a:gd name="adj6" fmla="val 128935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2 electrons</a:t>
            </a:r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6705600" y="228600"/>
            <a:ext cx="1143000" cy="609600"/>
          </a:xfrm>
          <a:prstGeom prst="accentCallout2">
            <a:avLst>
              <a:gd name="adj1" fmla="val 18750"/>
              <a:gd name="adj2" fmla="val 106667"/>
              <a:gd name="adj3" fmla="val 18750"/>
              <a:gd name="adj4" fmla="val 122917"/>
              <a:gd name="adj5" fmla="val 375000"/>
              <a:gd name="adj6" fmla="val 140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1 electron</a:t>
            </a:r>
          </a:p>
        </p:txBody>
      </p:sp>
      <p:sp>
        <p:nvSpPr>
          <p:cNvPr id="43027" name="AutoShape 19"/>
          <p:cNvSpPr>
            <a:spLocks/>
          </p:cNvSpPr>
          <p:nvPr/>
        </p:nvSpPr>
        <p:spPr bwMode="auto">
          <a:xfrm>
            <a:off x="5181600" y="16002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32870"/>
              <a:gd name="adj5" fmla="val 150000"/>
              <a:gd name="adj6" fmla="val 16111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3 electrons</a:t>
            </a:r>
          </a:p>
        </p:txBody>
      </p:sp>
      <p:sp>
        <p:nvSpPr>
          <p:cNvPr id="43028" name="AutoShape 20"/>
          <p:cNvSpPr>
            <a:spLocks/>
          </p:cNvSpPr>
          <p:nvPr/>
        </p:nvSpPr>
        <p:spPr bwMode="auto">
          <a:xfrm>
            <a:off x="4267200" y="26670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24537"/>
              <a:gd name="adj5" fmla="val -12500"/>
              <a:gd name="adj6" fmla="val 1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3 electrons</a:t>
            </a:r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609600" y="990600"/>
            <a:ext cx="1447800" cy="609600"/>
          </a:xfrm>
          <a:prstGeom prst="accentCallout2">
            <a:avLst>
              <a:gd name="adj1" fmla="val 18750"/>
              <a:gd name="adj2" fmla="val -5264"/>
              <a:gd name="adj3" fmla="val 18750"/>
              <a:gd name="adj4" fmla="val -12940"/>
              <a:gd name="adj5" fmla="val 237500"/>
              <a:gd name="adj6" fmla="val -21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1 electron</a:t>
            </a:r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1295400" y="1676400"/>
            <a:ext cx="1371600" cy="609600"/>
          </a:xfrm>
          <a:prstGeom prst="accentCallout2">
            <a:avLst>
              <a:gd name="adj1" fmla="val 18750"/>
              <a:gd name="adj2" fmla="val -5556"/>
              <a:gd name="adj3" fmla="val 18750"/>
              <a:gd name="adj4" fmla="val -13889"/>
              <a:gd name="adj5" fmla="val 137500"/>
              <a:gd name="adj6" fmla="val -2222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2 electrons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 rot="-5400000">
            <a:off x="8138319" y="1005681"/>
            <a:ext cx="134143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ALL SET!!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8763000" y="18288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AutoShape 27"/>
          <p:cNvSpPr>
            <a:spLocks/>
          </p:cNvSpPr>
          <p:nvPr/>
        </p:nvSpPr>
        <p:spPr bwMode="auto">
          <a:xfrm>
            <a:off x="762000" y="381000"/>
            <a:ext cx="1447800" cy="609600"/>
          </a:xfrm>
          <a:prstGeom prst="accentCallout2">
            <a:avLst>
              <a:gd name="adj1" fmla="val 18750"/>
              <a:gd name="adj2" fmla="val -5264"/>
              <a:gd name="adj3" fmla="val 18750"/>
              <a:gd name="adj4" fmla="val -13926"/>
              <a:gd name="adj5" fmla="val 352343"/>
              <a:gd name="adj6" fmla="val -231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7 electron</a:t>
            </a:r>
          </a:p>
        </p:txBody>
      </p:sp>
      <p:sp>
        <p:nvSpPr>
          <p:cNvPr id="43036" name="AutoShape 28"/>
          <p:cNvSpPr>
            <a:spLocks/>
          </p:cNvSpPr>
          <p:nvPr/>
        </p:nvSpPr>
        <p:spPr bwMode="auto">
          <a:xfrm>
            <a:off x="1752600" y="1066800"/>
            <a:ext cx="1371600" cy="609600"/>
          </a:xfrm>
          <a:prstGeom prst="accentCallout2">
            <a:avLst>
              <a:gd name="adj1" fmla="val 18750"/>
              <a:gd name="adj2" fmla="val -5556"/>
              <a:gd name="adj3" fmla="val 18750"/>
              <a:gd name="adj4" fmla="val -29398"/>
              <a:gd name="adj5" fmla="val 265106"/>
              <a:gd name="adj6" fmla="val -5324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6 electrons</a:t>
            </a:r>
          </a:p>
        </p:txBody>
      </p:sp>
      <p:sp>
        <p:nvSpPr>
          <p:cNvPr id="43037" name="AutoShape 29"/>
          <p:cNvSpPr>
            <a:spLocks/>
          </p:cNvSpPr>
          <p:nvPr/>
        </p:nvSpPr>
        <p:spPr bwMode="auto">
          <a:xfrm>
            <a:off x="4038600" y="20574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35417"/>
              <a:gd name="adj5" fmla="val 77606"/>
              <a:gd name="adj6" fmla="val 1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5 electrons</a:t>
            </a:r>
          </a:p>
        </p:txBody>
      </p:sp>
      <p:sp>
        <p:nvSpPr>
          <p:cNvPr id="43038" name="AutoShape 30"/>
          <p:cNvSpPr>
            <a:spLocks/>
          </p:cNvSpPr>
          <p:nvPr/>
        </p:nvSpPr>
        <p:spPr bwMode="auto">
          <a:xfrm>
            <a:off x="4876800" y="9906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41667"/>
              <a:gd name="adj5" fmla="val 259898"/>
              <a:gd name="adj6" fmla="val 17893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5 electrons</a:t>
            </a: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>
            <a:off x="5410200" y="3048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44213"/>
              <a:gd name="adj5" fmla="val 365106"/>
              <a:gd name="adj6" fmla="val 184491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6 electrons</a:t>
            </a:r>
          </a:p>
        </p:txBody>
      </p:sp>
      <p:sp>
        <p:nvSpPr>
          <p:cNvPr id="43040" name="AutoShape 32"/>
          <p:cNvSpPr>
            <a:spLocks/>
          </p:cNvSpPr>
          <p:nvPr/>
        </p:nvSpPr>
        <p:spPr bwMode="auto">
          <a:xfrm>
            <a:off x="5562600" y="76200"/>
            <a:ext cx="1143000" cy="609600"/>
          </a:xfrm>
          <a:prstGeom prst="accentCallout2">
            <a:avLst>
              <a:gd name="adj1" fmla="val 18750"/>
              <a:gd name="adj2" fmla="val 106667"/>
              <a:gd name="adj3" fmla="val 18750"/>
              <a:gd name="adj4" fmla="val 169028"/>
              <a:gd name="adj5" fmla="val 397657"/>
              <a:gd name="adj6" fmla="val 234722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7 electron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-5400000">
            <a:off x="5771357" y="2878900"/>
            <a:ext cx="1309686" cy="400110"/>
          </a:xfrm>
          <a:prstGeom prst="rect">
            <a:avLst/>
          </a:prstGeom>
          <a:solidFill>
            <a:srgbClr val="FF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3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e</a:t>
            </a:r>
            <a:r>
              <a:rPr lang="en-US" altLang="en-US" baseline="30000" dirty="0" smtClean="0">
                <a:solidFill>
                  <a:srgbClr val="000099"/>
                </a:solidFill>
              </a:rPr>
              <a:t>-   </a:t>
            </a:r>
            <a:endParaRPr lang="en-US" altLang="en-US" baseline="30000" dirty="0">
              <a:solidFill>
                <a:srgbClr val="000099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-5400000">
            <a:off x="6246925" y="2871757"/>
            <a:ext cx="1295400" cy="400110"/>
          </a:xfrm>
          <a:prstGeom prst="rect">
            <a:avLst/>
          </a:prstGeom>
          <a:solidFill>
            <a:srgbClr val="339966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4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 rot="-5400000">
            <a:off x="6575289" y="3016516"/>
            <a:ext cx="1584917" cy="400110"/>
          </a:xfrm>
          <a:prstGeom prst="rect">
            <a:avLst/>
          </a:prstGeom>
          <a:solidFill>
            <a:srgbClr val="0000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5 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 rot="-5400000">
            <a:off x="6795204" y="3251940"/>
            <a:ext cx="2055766" cy="400110"/>
          </a:xfrm>
          <a:prstGeom prst="rect">
            <a:avLst/>
          </a:prstGeom>
          <a:solidFill>
            <a:srgbClr val="9933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6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-5400000">
            <a:off x="7028656" y="3523456"/>
            <a:ext cx="2605087" cy="406400"/>
          </a:xfrm>
          <a:prstGeom prst="rect">
            <a:avLst/>
          </a:prstGeom>
          <a:solidFill>
            <a:srgbClr val="CC0099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7 valence electrons   </a:t>
            </a:r>
          </a:p>
        </p:txBody>
      </p:sp>
    </p:spTree>
    <p:extLst>
      <p:ext uri="{BB962C8B-B14F-4D97-AF65-F5344CB8AC3E}">
        <p14:creationId xmlns:p14="http://schemas.microsoft.com/office/powerpoint/2010/main" val="13643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  <p:bldP spid="43028" grpId="0" animBg="1"/>
      <p:bldP spid="43029" grpId="0" animBg="1"/>
      <p:bldP spid="43030" grpId="0" animBg="1"/>
      <p:bldP spid="43033" grpId="0" animBg="1"/>
      <p:bldP spid="43034" grpId="0" animBg="1"/>
      <p:bldP spid="43035" grpId="0" animBg="1"/>
      <p:bldP spid="43035" grpId="1" animBg="1"/>
      <p:bldP spid="43036" grpId="0" animBg="1"/>
      <p:bldP spid="43036" grpId="1" animBg="1"/>
      <p:bldP spid="43037" grpId="0" animBg="1"/>
      <p:bldP spid="43037" grpId="1" animBg="1"/>
      <p:bldP spid="43038" grpId="0" animBg="1"/>
      <p:bldP spid="43038" grpId="1" animBg="1"/>
      <p:bldP spid="43039" grpId="0" animBg="1"/>
      <p:bldP spid="43039" grpId="1" animBg="1"/>
      <p:bldP spid="43040" grpId="0" animBg="1"/>
      <p:bldP spid="430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288925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Covalent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7386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covalent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sharing electron pairs between atoms.</a:t>
            </a:r>
          </a:p>
        </p:txBody>
      </p:sp>
      <p:grpSp>
        <p:nvGrpSpPr>
          <p:cNvPr id="25696" name="Group 96"/>
          <p:cNvGrpSpPr>
            <a:grpSpLocks/>
          </p:cNvGrpSpPr>
          <p:nvPr/>
        </p:nvGrpSpPr>
        <p:grpSpPr bwMode="auto">
          <a:xfrm>
            <a:off x="4651375" y="1249363"/>
            <a:ext cx="4416425" cy="4359275"/>
            <a:chOff x="2880" y="787"/>
            <a:chExt cx="2782" cy="2746"/>
          </a:xfrm>
        </p:grpSpPr>
        <p:grpSp>
          <p:nvGrpSpPr>
            <p:cNvPr id="25647" name="Group 47"/>
            <p:cNvGrpSpPr>
              <a:grpSpLocks noChangeAspect="1"/>
            </p:cNvGrpSpPr>
            <p:nvPr/>
          </p:nvGrpSpPr>
          <p:grpSpPr bwMode="auto">
            <a:xfrm>
              <a:off x="2880" y="787"/>
              <a:ext cx="2782" cy="2746"/>
              <a:chOff x="1392" y="1392"/>
              <a:chExt cx="2928" cy="2891"/>
            </a:xfrm>
          </p:grpSpPr>
          <p:sp>
            <p:nvSpPr>
              <p:cNvPr id="25648" name="Oval 48"/>
              <p:cNvSpPr>
                <a:spLocks noChangeAspect="1" noChangeArrowheads="1"/>
              </p:cNvSpPr>
              <p:nvPr/>
            </p:nvSpPr>
            <p:spPr bwMode="auto">
              <a:xfrm>
                <a:off x="1392" y="1392"/>
                <a:ext cx="2928" cy="2891"/>
              </a:xfrm>
              <a:prstGeom prst="ellipse">
                <a:avLst/>
              </a:prstGeom>
              <a:solidFill>
                <a:schemeClr val="accent1">
                  <a:alpha val="999"/>
                </a:scheme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9" name="Oval 49"/>
              <p:cNvSpPr>
                <a:spLocks noChangeAspect="1" noChangeArrowheads="1"/>
              </p:cNvSpPr>
              <p:nvPr/>
            </p:nvSpPr>
            <p:spPr bwMode="auto">
              <a:xfrm>
                <a:off x="1848" y="1842"/>
                <a:ext cx="2016" cy="1991"/>
              </a:xfrm>
              <a:prstGeom prst="ellipse">
                <a:avLst/>
              </a:prstGeom>
              <a:solidFill>
                <a:schemeClr val="accent1">
                  <a:alpha val="999"/>
                </a:scheme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Oval 50"/>
              <p:cNvSpPr>
                <a:spLocks noChangeAspect="1" noChangeArrowheads="1"/>
              </p:cNvSpPr>
              <p:nvPr/>
            </p:nvSpPr>
            <p:spPr bwMode="auto">
              <a:xfrm>
                <a:off x="2279" y="2268"/>
                <a:ext cx="1154" cy="1139"/>
              </a:xfrm>
              <a:prstGeom prst="ellipse">
                <a:avLst/>
              </a:prstGeom>
              <a:solidFill>
                <a:schemeClr val="accent1">
                  <a:alpha val="999"/>
                </a:scheme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51" name="Rectangle 51"/>
            <p:cNvSpPr>
              <a:spLocks noChangeAspect="1" noChangeArrowheads="1"/>
            </p:cNvSpPr>
            <p:nvPr/>
          </p:nvSpPr>
          <p:spPr bwMode="auto">
            <a:xfrm>
              <a:off x="403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52"/>
            <p:cNvSpPr>
              <a:spLocks noChangeAspect="1" noChangeArrowheads="1"/>
            </p:cNvSpPr>
            <p:nvPr/>
          </p:nvSpPr>
          <p:spPr bwMode="auto">
            <a:xfrm>
              <a:off x="400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53"/>
            <p:cNvSpPr>
              <a:spLocks noChangeAspect="1" noChangeArrowheads="1"/>
            </p:cNvSpPr>
            <p:nvPr/>
          </p:nvSpPr>
          <p:spPr bwMode="auto">
            <a:xfrm rot="-2325799">
              <a:off x="5061" y="296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54"/>
            <p:cNvSpPr>
              <a:spLocks noChangeAspect="1" noChangeArrowheads="1"/>
            </p:cNvSpPr>
            <p:nvPr/>
          </p:nvSpPr>
          <p:spPr bwMode="auto">
            <a:xfrm rot="-2325799">
              <a:off x="3045" y="952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55"/>
            <p:cNvSpPr>
              <a:spLocks noChangeAspect="1" noChangeArrowheads="1"/>
            </p:cNvSpPr>
            <p:nvPr/>
          </p:nvSpPr>
          <p:spPr bwMode="auto">
            <a:xfrm rot="-7725799">
              <a:off x="5056" y="1039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56"/>
            <p:cNvSpPr>
              <a:spLocks noChangeAspect="1" noChangeArrowheads="1"/>
            </p:cNvSpPr>
            <p:nvPr/>
          </p:nvSpPr>
          <p:spPr bwMode="auto">
            <a:xfrm rot="-7725799">
              <a:off x="2896" y="2911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57"/>
            <p:cNvSpPr>
              <a:spLocks noChangeAspect="1" noChangeArrowheads="1"/>
            </p:cNvSpPr>
            <p:nvPr/>
          </p:nvSpPr>
          <p:spPr bwMode="auto">
            <a:xfrm rot="-5400000">
              <a:off x="499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58"/>
            <p:cNvSpPr>
              <a:spLocks noChangeAspect="1" noChangeArrowheads="1"/>
            </p:cNvSpPr>
            <p:nvPr/>
          </p:nvSpPr>
          <p:spPr bwMode="auto">
            <a:xfrm rot="-5400000">
              <a:off x="307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Oval 59"/>
            <p:cNvSpPr>
              <a:spLocks noChangeAspect="1" noChangeArrowheads="1"/>
            </p:cNvSpPr>
            <p:nvPr/>
          </p:nvSpPr>
          <p:spPr bwMode="auto">
            <a:xfrm>
              <a:off x="420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Text Box 60"/>
            <p:cNvSpPr txBox="1">
              <a:spLocks noChangeAspect="1" noChangeArrowheads="1"/>
            </p:cNvSpPr>
            <p:nvPr/>
          </p:nvSpPr>
          <p:spPr bwMode="auto">
            <a:xfrm>
              <a:off x="403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1" name="Text Box 61"/>
            <p:cNvSpPr txBox="1">
              <a:spLocks noChangeAspect="1" noChangeArrowheads="1"/>
            </p:cNvSpPr>
            <p:nvPr/>
          </p:nvSpPr>
          <p:spPr bwMode="auto">
            <a:xfrm>
              <a:off x="431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2" name="Text Box 62"/>
            <p:cNvSpPr txBox="1">
              <a:spLocks noChangeAspect="1" noChangeArrowheads="1"/>
            </p:cNvSpPr>
            <p:nvPr/>
          </p:nvSpPr>
          <p:spPr bwMode="auto">
            <a:xfrm>
              <a:off x="5160" y="185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5" name="Text Box 65"/>
            <p:cNvSpPr txBox="1">
              <a:spLocks noChangeAspect="1" noChangeArrowheads="1"/>
            </p:cNvSpPr>
            <p:nvPr/>
          </p:nvSpPr>
          <p:spPr bwMode="auto">
            <a:xfrm>
              <a:off x="321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6" name="Text Box 66"/>
            <p:cNvSpPr txBox="1">
              <a:spLocks noChangeAspect="1" noChangeArrowheads="1"/>
            </p:cNvSpPr>
            <p:nvPr/>
          </p:nvSpPr>
          <p:spPr bwMode="auto">
            <a:xfrm>
              <a:off x="5158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7" name="Text Box 67"/>
            <p:cNvSpPr txBox="1">
              <a:spLocks noChangeAspect="1" noChangeArrowheads="1"/>
            </p:cNvSpPr>
            <p:nvPr/>
          </p:nvSpPr>
          <p:spPr bwMode="auto">
            <a:xfrm>
              <a:off x="427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8" name="Text Box 68"/>
            <p:cNvSpPr txBox="1">
              <a:spLocks noChangeAspect="1" noChangeArrowheads="1"/>
            </p:cNvSpPr>
            <p:nvPr/>
          </p:nvSpPr>
          <p:spPr bwMode="auto">
            <a:xfrm>
              <a:off x="408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5669" name="Text Box 69"/>
            <p:cNvSpPr txBox="1">
              <a:spLocks noChangeAspect="1" noChangeArrowheads="1"/>
            </p:cNvSpPr>
            <p:nvPr/>
          </p:nvSpPr>
          <p:spPr bwMode="auto">
            <a:xfrm>
              <a:off x="412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grpSp>
        <p:nvGrpSpPr>
          <p:cNvPr id="25673" name="Group 73"/>
          <p:cNvGrpSpPr>
            <a:grpSpLocks noChangeAspect="1"/>
          </p:cNvGrpSpPr>
          <p:nvPr/>
        </p:nvGrpSpPr>
        <p:grpSpPr bwMode="auto">
          <a:xfrm>
            <a:off x="79375" y="1249363"/>
            <a:ext cx="4416425" cy="4359275"/>
            <a:chOff x="1392" y="1392"/>
            <a:chExt cx="2928" cy="2891"/>
          </a:xfrm>
        </p:grpSpPr>
        <p:sp>
          <p:nvSpPr>
            <p:cNvPr id="25674" name="Oval 74"/>
            <p:cNvSpPr>
              <a:spLocks noChangeAspect="1"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Oval 75"/>
            <p:cNvSpPr>
              <a:spLocks noChangeAspect="1"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Oval 76"/>
            <p:cNvSpPr>
              <a:spLocks noChangeAspect="1"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77" name="Rectangle 77"/>
          <p:cNvSpPr>
            <a:spLocks noChangeAspect="1" noChangeArrowheads="1"/>
          </p:cNvSpPr>
          <p:nvPr/>
        </p:nvSpPr>
        <p:spPr bwMode="auto">
          <a:xfrm>
            <a:off x="1908175" y="1647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8" name="Rectangle 78"/>
          <p:cNvSpPr>
            <a:spLocks noChangeAspect="1" noChangeArrowheads="1"/>
          </p:cNvSpPr>
          <p:nvPr/>
        </p:nvSpPr>
        <p:spPr bwMode="auto">
          <a:xfrm>
            <a:off x="1870075" y="47720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9" name="Rectangle 79"/>
          <p:cNvSpPr>
            <a:spLocks noChangeAspect="1" noChangeArrowheads="1"/>
          </p:cNvSpPr>
          <p:nvPr/>
        </p:nvSpPr>
        <p:spPr bwMode="auto">
          <a:xfrm rot="19274201">
            <a:off x="3541713" y="4711701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0" name="Rectangle 80"/>
          <p:cNvSpPr>
            <a:spLocks noChangeAspect="1" noChangeArrowheads="1"/>
          </p:cNvSpPr>
          <p:nvPr/>
        </p:nvSpPr>
        <p:spPr bwMode="auto">
          <a:xfrm rot="19274201">
            <a:off x="341313" y="1511301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1" name="Rectangle 81"/>
          <p:cNvSpPr>
            <a:spLocks noChangeAspect="1" noChangeArrowheads="1"/>
          </p:cNvSpPr>
          <p:nvPr/>
        </p:nvSpPr>
        <p:spPr bwMode="auto">
          <a:xfrm rot="13874201">
            <a:off x="3533775" y="1649413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2" name="Rectangle 82"/>
          <p:cNvSpPr>
            <a:spLocks noChangeAspect="1" noChangeArrowheads="1"/>
          </p:cNvSpPr>
          <p:nvPr/>
        </p:nvSpPr>
        <p:spPr bwMode="auto">
          <a:xfrm rot="13874201">
            <a:off x="104775" y="4621213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3" name="Rectangle 83"/>
          <p:cNvSpPr>
            <a:spLocks noChangeAspect="1" noChangeArrowheads="1"/>
          </p:cNvSpPr>
          <p:nvPr/>
        </p:nvSpPr>
        <p:spPr bwMode="auto">
          <a:xfrm rot="16200000">
            <a:off x="3441700" y="3171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4" name="Rectangle 84"/>
          <p:cNvSpPr>
            <a:spLocks noChangeAspect="1" noChangeArrowheads="1"/>
          </p:cNvSpPr>
          <p:nvPr/>
        </p:nvSpPr>
        <p:spPr bwMode="auto">
          <a:xfrm rot="16200000">
            <a:off x="393700" y="3171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5" name="Oval 85"/>
          <p:cNvSpPr>
            <a:spLocks noChangeAspect="1" noChangeArrowheads="1"/>
          </p:cNvSpPr>
          <p:nvPr/>
        </p:nvSpPr>
        <p:spPr bwMode="auto">
          <a:xfrm>
            <a:off x="2174875" y="3248026"/>
            <a:ext cx="434975" cy="4349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6" name="Text Box 86"/>
          <p:cNvSpPr txBox="1">
            <a:spLocks noChangeAspect="1" noChangeArrowheads="1"/>
          </p:cNvSpPr>
          <p:nvPr/>
        </p:nvSpPr>
        <p:spPr bwMode="auto">
          <a:xfrm>
            <a:off x="1905000" y="4772026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87" name="Text Box 87"/>
          <p:cNvSpPr txBox="1">
            <a:spLocks noChangeAspect="1" noChangeArrowheads="1"/>
          </p:cNvSpPr>
          <p:nvPr/>
        </p:nvSpPr>
        <p:spPr bwMode="auto">
          <a:xfrm>
            <a:off x="2349500" y="1630363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 dirty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88" name="Text Box 88"/>
          <p:cNvSpPr txBox="1">
            <a:spLocks noChangeAspect="1" noChangeArrowheads="1"/>
          </p:cNvSpPr>
          <p:nvPr/>
        </p:nvSpPr>
        <p:spPr bwMode="auto">
          <a:xfrm>
            <a:off x="612775" y="2908301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91" name="Text Box 91"/>
          <p:cNvSpPr txBox="1">
            <a:spLocks noChangeAspect="1" noChangeArrowheads="1"/>
          </p:cNvSpPr>
          <p:nvPr/>
        </p:nvSpPr>
        <p:spPr bwMode="auto">
          <a:xfrm>
            <a:off x="612775" y="3354388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i="1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92" name="Text Box 92"/>
          <p:cNvSpPr txBox="1">
            <a:spLocks noChangeAspect="1" noChangeArrowheads="1"/>
          </p:cNvSpPr>
          <p:nvPr/>
        </p:nvSpPr>
        <p:spPr bwMode="auto">
          <a:xfrm>
            <a:off x="3660775" y="2984501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93" name="Text Box 93"/>
          <p:cNvSpPr txBox="1">
            <a:spLocks noChangeAspect="1" noChangeArrowheads="1"/>
          </p:cNvSpPr>
          <p:nvPr/>
        </p:nvSpPr>
        <p:spPr bwMode="auto">
          <a:xfrm>
            <a:off x="2289175" y="4784726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94" name="Text Box 94"/>
          <p:cNvSpPr txBox="1">
            <a:spLocks noChangeAspect="1" noChangeArrowheads="1"/>
          </p:cNvSpPr>
          <p:nvPr/>
        </p:nvSpPr>
        <p:spPr bwMode="auto">
          <a:xfrm>
            <a:off x="1984375" y="1630363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 dirty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95" name="Text Box 95"/>
          <p:cNvSpPr txBox="1">
            <a:spLocks noChangeAspect="1" noChangeArrowheads="1"/>
          </p:cNvSpPr>
          <p:nvPr/>
        </p:nvSpPr>
        <p:spPr bwMode="auto">
          <a:xfrm>
            <a:off x="2060575" y="3130551"/>
            <a:ext cx="6302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 9 p</a:t>
            </a:r>
          </a:p>
          <a:p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10 n</a:t>
            </a:r>
          </a:p>
        </p:txBody>
      </p:sp>
      <p:sp>
        <p:nvSpPr>
          <p:cNvPr id="25699" name="Text Box 99"/>
          <p:cNvSpPr txBox="1">
            <a:spLocks noChangeArrowheads="1"/>
          </p:cNvSpPr>
          <p:nvPr/>
        </p:nvSpPr>
        <p:spPr bwMode="auto">
          <a:xfrm>
            <a:off x="555625" y="5878513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1524000" y="5884863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sp>
        <p:nvSpPr>
          <p:cNvPr id="25701" name="Text Box 101"/>
          <p:cNvSpPr txBox="1">
            <a:spLocks noChangeArrowheads="1"/>
          </p:cNvSpPr>
          <p:nvPr/>
        </p:nvSpPr>
        <p:spPr bwMode="auto">
          <a:xfrm>
            <a:off x="5127625" y="5867400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5702" name="Text Box 102"/>
          <p:cNvSpPr txBox="1">
            <a:spLocks noChangeArrowheads="1"/>
          </p:cNvSpPr>
          <p:nvPr/>
        </p:nvSpPr>
        <p:spPr bwMode="auto">
          <a:xfrm>
            <a:off x="6096000" y="5873750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grpSp>
        <p:nvGrpSpPr>
          <p:cNvPr id="2" name="Group 1"/>
          <p:cNvGrpSpPr/>
          <p:nvPr/>
        </p:nvGrpSpPr>
        <p:grpSpPr>
          <a:xfrm rot="1456582">
            <a:off x="2214683" y="2453130"/>
            <a:ext cx="941388" cy="596901"/>
            <a:chOff x="2060575" y="2451099"/>
            <a:chExt cx="941388" cy="596901"/>
          </a:xfrm>
        </p:grpSpPr>
        <p:sp>
          <p:nvSpPr>
            <p:cNvPr id="62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64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rot="1761645">
            <a:off x="6791472" y="2563450"/>
            <a:ext cx="941388" cy="596901"/>
            <a:chOff x="2060575" y="2451099"/>
            <a:chExt cx="941388" cy="596901"/>
          </a:xfrm>
        </p:grpSpPr>
        <p:sp>
          <p:nvSpPr>
            <p:cNvPr id="67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69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99" grpId="0"/>
      <p:bldP spid="25700" grpId="0"/>
      <p:bldP spid="25701" grpId="0"/>
      <p:bldP spid="25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288925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Covalent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7386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covalent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sharing electron pairs between atoms.</a:t>
            </a:r>
          </a:p>
        </p:txBody>
      </p:sp>
      <p:grpSp>
        <p:nvGrpSpPr>
          <p:cNvPr id="26681" name="Group 57"/>
          <p:cNvGrpSpPr>
            <a:grpSpLocks/>
          </p:cNvGrpSpPr>
          <p:nvPr/>
        </p:nvGrpSpPr>
        <p:grpSpPr bwMode="auto">
          <a:xfrm>
            <a:off x="5146675" y="1630363"/>
            <a:ext cx="3627438" cy="3721100"/>
            <a:chOff x="3242" y="1027"/>
            <a:chExt cx="2285" cy="2344"/>
          </a:xfrm>
        </p:grpSpPr>
        <p:sp>
          <p:nvSpPr>
            <p:cNvPr id="26631" name="Oval 7"/>
            <p:cNvSpPr>
              <a:spLocks noChangeAspect="1" noChangeArrowheads="1"/>
            </p:cNvSpPr>
            <p:nvPr/>
          </p:nvSpPr>
          <p:spPr bwMode="auto">
            <a:xfrm>
              <a:off x="3363" y="1214"/>
              <a:ext cx="1916" cy="189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8"/>
            <p:cNvSpPr>
              <a:spLocks noChangeAspect="1" noChangeArrowheads="1"/>
            </p:cNvSpPr>
            <p:nvPr/>
          </p:nvSpPr>
          <p:spPr bwMode="auto">
            <a:xfrm>
              <a:off x="3773" y="1619"/>
              <a:ext cx="1096" cy="108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spect="1" noChangeArrowheads="1"/>
            </p:cNvSpPr>
            <p:nvPr/>
          </p:nvSpPr>
          <p:spPr bwMode="auto">
            <a:xfrm>
              <a:off x="408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10"/>
            <p:cNvSpPr>
              <a:spLocks noChangeAspect="1" noChangeArrowheads="1"/>
            </p:cNvSpPr>
            <p:nvPr/>
          </p:nvSpPr>
          <p:spPr bwMode="auto">
            <a:xfrm>
              <a:off x="405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spect="1" noChangeArrowheads="1"/>
            </p:cNvSpPr>
            <p:nvPr/>
          </p:nvSpPr>
          <p:spPr bwMode="auto">
            <a:xfrm rot="-5400000">
              <a:off x="504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spect="1" noChangeArrowheads="1"/>
            </p:cNvSpPr>
            <p:nvPr/>
          </p:nvSpPr>
          <p:spPr bwMode="auto">
            <a:xfrm rot="-5400000">
              <a:off x="312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17"/>
            <p:cNvSpPr>
              <a:spLocks noChangeAspect="1" noChangeArrowheads="1"/>
            </p:cNvSpPr>
            <p:nvPr/>
          </p:nvSpPr>
          <p:spPr bwMode="auto">
            <a:xfrm>
              <a:off x="425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Text Box 18"/>
            <p:cNvSpPr txBox="1">
              <a:spLocks noChangeAspect="1" noChangeArrowheads="1"/>
            </p:cNvSpPr>
            <p:nvPr/>
          </p:nvSpPr>
          <p:spPr bwMode="auto">
            <a:xfrm>
              <a:off x="408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43" name="Text Box 19"/>
            <p:cNvSpPr txBox="1">
              <a:spLocks noChangeAspect="1" noChangeArrowheads="1"/>
            </p:cNvSpPr>
            <p:nvPr/>
          </p:nvSpPr>
          <p:spPr bwMode="auto">
            <a:xfrm>
              <a:off x="436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44" name="Text Box 20"/>
            <p:cNvSpPr txBox="1">
              <a:spLocks noChangeAspect="1" noChangeArrowheads="1"/>
            </p:cNvSpPr>
            <p:nvPr/>
          </p:nvSpPr>
          <p:spPr bwMode="auto">
            <a:xfrm>
              <a:off x="5210" y="185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47" name="Text Box 23"/>
            <p:cNvSpPr txBox="1">
              <a:spLocks noChangeAspect="1" noChangeArrowheads="1"/>
            </p:cNvSpPr>
            <p:nvPr/>
          </p:nvSpPr>
          <p:spPr bwMode="auto">
            <a:xfrm>
              <a:off x="326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48" name="Text Box 24"/>
            <p:cNvSpPr txBox="1">
              <a:spLocks noChangeAspect="1" noChangeArrowheads="1"/>
            </p:cNvSpPr>
            <p:nvPr/>
          </p:nvSpPr>
          <p:spPr bwMode="auto">
            <a:xfrm>
              <a:off x="5208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49" name="Text Box 25"/>
            <p:cNvSpPr txBox="1">
              <a:spLocks noChangeAspect="1" noChangeArrowheads="1"/>
            </p:cNvSpPr>
            <p:nvPr/>
          </p:nvSpPr>
          <p:spPr bwMode="auto">
            <a:xfrm>
              <a:off x="432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50" name="Text Box 26"/>
            <p:cNvSpPr txBox="1">
              <a:spLocks noChangeAspect="1" noChangeArrowheads="1"/>
            </p:cNvSpPr>
            <p:nvPr/>
          </p:nvSpPr>
          <p:spPr bwMode="auto">
            <a:xfrm>
              <a:off x="413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51" name="Text Box 27"/>
            <p:cNvSpPr txBox="1">
              <a:spLocks noChangeAspect="1" noChangeArrowheads="1"/>
            </p:cNvSpPr>
            <p:nvPr/>
          </p:nvSpPr>
          <p:spPr bwMode="auto">
            <a:xfrm>
              <a:off x="417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574675" y="1630363"/>
            <a:ext cx="3627438" cy="3721100"/>
            <a:chOff x="362" y="1027"/>
            <a:chExt cx="2285" cy="2344"/>
          </a:xfrm>
        </p:grpSpPr>
        <p:sp>
          <p:nvSpPr>
            <p:cNvPr id="26655" name="Oval 31"/>
            <p:cNvSpPr>
              <a:spLocks noChangeAspect="1" noChangeArrowheads="1"/>
            </p:cNvSpPr>
            <p:nvPr/>
          </p:nvSpPr>
          <p:spPr bwMode="auto">
            <a:xfrm>
              <a:off x="483" y="1214"/>
              <a:ext cx="1916" cy="189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Oval 32"/>
            <p:cNvSpPr>
              <a:spLocks noChangeAspect="1" noChangeArrowheads="1"/>
            </p:cNvSpPr>
            <p:nvPr/>
          </p:nvSpPr>
          <p:spPr bwMode="auto">
            <a:xfrm>
              <a:off x="893" y="1619"/>
              <a:ext cx="1096" cy="108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spect="1" noChangeArrowheads="1"/>
            </p:cNvSpPr>
            <p:nvPr/>
          </p:nvSpPr>
          <p:spPr bwMode="auto">
            <a:xfrm>
              <a:off x="120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34"/>
            <p:cNvSpPr>
              <a:spLocks noChangeAspect="1" noChangeArrowheads="1"/>
            </p:cNvSpPr>
            <p:nvPr/>
          </p:nvSpPr>
          <p:spPr bwMode="auto">
            <a:xfrm>
              <a:off x="117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39"/>
            <p:cNvSpPr>
              <a:spLocks noChangeAspect="1" noChangeArrowheads="1"/>
            </p:cNvSpPr>
            <p:nvPr/>
          </p:nvSpPr>
          <p:spPr bwMode="auto">
            <a:xfrm rot="-5400000">
              <a:off x="216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40"/>
            <p:cNvSpPr>
              <a:spLocks noChangeAspect="1" noChangeArrowheads="1"/>
            </p:cNvSpPr>
            <p:nvPr/>
          </p:nvSpPr>
          <p:spPr bwMode="auto">
            <a:xfrm rot="-5400000">
              <a:off x="24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41"/>
            <p:cNvSpPr>
              <a:spLocks noChangeAspect="1" noChangeArrowheads="1"/>
            </p:cNvSpPr>
            <p:nvPr/>
          </p:nvSpPr>
          <p:spPr bwMode="auto">
            <a:xfrm>
              <a:off x="137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Text Box 42"/>
            <p:cNvSpPr txBox="1">
              <a:spLocks noChangeAspect="1" noChangeArrowheads="1"/>
            </p:cNvSpPr>
            <p:nvPr/>
          </p:nvSpPr>
          <p:spPr bwMode="auto">
            <a:xfrm>
              <a:off x="120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67" name="Text Box 43"/>
            <p:cNvSpPr txBox="1">
              <a:spLocks noChangeAspect="1" noChangeArrowheads="1"/>
            </p:cNvSpPr>
            <p:nvPr/>
          </p:nvSpPr>
          <p:spPr bwMode="auto">
            <a:xfrm>
              <a:off x="148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68" name="Text Box 44"/>
            <p:cNvSpPr txBox="1">
              <a:spLocks noChangeAspect="1" noChangeArrowheads="1"/>
            </p:cNvSpPr>
            <p:nvPr/>
          </p:nvSpPr>
          <p:spPr bwMode="auto">
            <a:xfrm>
              <a:off x="386" y="1832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71" name="Text Box 47"/>
            <p:cNvSpPr txBox="1">
              <a:spLocks noChangeAspect="1" noChangeArrowheads="1"/>
            </p:cNvSpPr>
            <p:nvPr/>
          </p:nvSpPr>
          <p:spPr bwMode="auto">
            <a:xfrm>
              <a:off x="38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72" name="Text Box 48"/>
            <p:cNvSpPr txBox="1">
              <a:spLocks noChangeAspect="1" noChangeArrowheads="1"/>
            </p:cNvSpPr>
            <p:nvPr/>
          </p:nvSpPr>
          <p:spPr bwMode="auto">
            <a:xfrm>
              <a:off x="2306" y="1880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73" name="Text Box 49"/>
            <p:cNvSpPr txBox="1">
              <a:spLocks noChangeAspect="1" noChangeArrowheads="1"/>
            </p:cNvSpPr>
            <p:nvPr/>
          </p:nvSpPr>
          <p:spPr bwMode="auto">
            <a:xfrm>
              <a:off x="144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74" name="Text Box 50"/>
            <p:cNvSpPr txBox="1">
              <a:spLocks noChangeAspect="1" noChangeArrowheads="1"/>
            </p:cNvSpPr>
            <p:nvPr/>
          </p:nvSpPr>
          <p:spPr bwMode="auto">
            <a:xfrm>
              <a:off x="125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675" name="Text Box 51"/>
            <p:cNvSpPr txBox="1">
              <a:spLocks noChangeAspect="1" noChangeArrowheads="1"/>
            </p:cNvSpPr>
            <p:nvPr/>
          </p:nvSpPr>
          <p:spPr bwMode="auto">
            <a:xfrm>
              <a:off x="129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555625" y="5878513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1524000" y="5884863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5127625" y="5867400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6096000" y="5873750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grpSp>
        <p:nvGrpSpPr>
          <p:cNvPr id="46" name="Group 45"/>
          <p:cNvGrpSpPr/>
          <p:nvPr/>
        </p:nvGrpSpPr>
        <p:grpSpPr>
          <a:xfrm rot="1456582">
            <a:off x="2214683" y="2453130"/>
            <a:ext cx="941388" cy="596901"/>
            <a:chOff x="2060575" y="2451099"/>
            <a:chExt cx="941388" cy="596901"/>
          </a:xfrm>
        </p:grpSpPr>
        <p:sp>
          <p:nvSpPr>
            <p:cNvPr id="47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49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rot="1456582">
            <a:off x="6910746" y="2545102"/>
            <a:ext cx="941388" cy="596901"/>
            <a:chOff x="2060575" y="2451099"/>
            <a:chExt cx="941388" cy="596901"/>
          </a:xfrm>
        </p:grpSpPr>
        <p:sp>
          <p:nvSpPr>
            <p:cNvPr id="51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53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288925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Covalent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7386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covalent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sharing electron pairs between atoms.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146675" y="1630363"/>
            <a:ext cx="3627438" cy="3721100"/>
            <a:chOff x="3242" y="1027"/>
            <a:chExt cx="2285" cy="2344"/>
          </a:xfrm>
        </p:grpSpPr>
        <p:sp>
          <p:nvSpPr>
            <p:cNvPr id="27653" name="Oval 5"/>
            <p:cNvSpPr>
              <a:spLocks noChangeAspect="1" noChangeArrowheads="1"/>
            </p:cNvSpPr>
            <p:nvPr/>
          </p:nvSpPr>
          <p:spPr bwMode="auto">
            <a:xfrm>
              <a:off x="3363" y="1214"/>
              <a:ext cx="1916" cy="189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Oval 6"/>
            <p:cNvSpPr>
              <a:spLocks noChangeAspect="1" noChangeArrowheads="1"/>
            </p:cNvSpPr>
            <p:nvPr/>
          </p:nvSpPr>
          <p:spPr bwMode="auto">
            <a:xfrm>
              <a:off x="3773" y="1619"/>
              <a:ext cx="1096" cy="108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spect="1" noChangeArrowheads="1"/>
            </p:cNvSpPr>
            <p:nvPr/>
          </p:nvSpPr>
          <p:spPr bwMode="auto">
            <a:xfrm>
              <a:off x="408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spect="1" noChangeArrowheads="1"/>
            </p:cNvSpPr>
            <p:nvPr/>
          </p:nvSpPr>
          <p:spPr bwMode="auto">
            <a:xfrm>
              <a:off x="405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spect="1" noChangeArrowheads="1"/>
            </p:cNvSpPr>
            <p:nvPr/>
          </p:nvSpPr>
          <p:spPr bwMode="auto">
            <a:xfrm rot="-5400000">
              <a:off x="504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spect="1" noChangeArrowheads="1"/>
            </p:cNvSpPr>
            <p:nvPr/>
          </p:nvSpPr>
          <p:spPr bwMode="auto">
            <a:xfrm rot="-5400000">
              <a:off x="312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Oval 11"/>
            <p:cNvSpPr>
              <a:spLocks noChangeAspect="1" noChangeArrowheads="1"/>
            </p:cNvSpPr>
            <p:nvPr/>
          </p:nvSpPr>
          <p:spPr bwMode="auto">
            <a:xfrm>
              <a:off x="425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spect="1" noChangeArrowheads="1"/>
            </p:cNvSpPr>
            <p:nvPr/>
          </p:nvSpPr>
          <p:spPr bwMode="auto">
            <a:xfrm>
              <a:off x="408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1" name="Text Box 13"/>
            <p:cNvSpPr txBox="1">
              <a:spLocks noChangeAspect="1" noChangeArrowheads="1"/>
            </p:cNvSpPr>
            <p:nvPr/>
          </p:nvSpPr>
          <p:spPr bwMode="auto">
            <a:xfrm>
              <a:off x="436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2" name="Text Box 14"/>
            <p:cNvSpPr txBox="1">
              <a:spLocks noChangeAspect="1" noChangeArrowheads="1"/>
            </p:cNvSpPr>
            <p:nvPr/>
          </p:nvSpPr>
          <p:spPr bwMode="auto">
            <a:xfrm>
              <a:off x="5210" y="185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5" name="Text Box 17"/>
            <p:cNvSpPr txBox="1">
              <a:spLocks noChangeAspect="1" noChangeArrowheads="1"/>
            </p:cNvSpPr>
            <p:nvPr/>
          </p:nvSpPr>
          <p:spPr bwMode="auto">
            <a:xfrm>
              <a:off x="326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6" name="Text Box 18"/>
            <p:cNvSpPr txBox="1">
              <a:spLocks noChangeAspect="1" noChangeArrowheads="1"/>
            </p:cNvSpPr>
            <p:nvPr/>
          </p:nvSpPr>
          <p:spPr bwMode="auto">
            <a:xfrm>
              <a:off x="5208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7" name="Text Box 19"/>
            <p:cNvSpPr txBox="1">
              <a:spLocks noChangeAspect="1" noChangeArrowheads="1"/>
            </p:cNvSpPr>
            <p:nvPr/>
          </p:nvSpPr>
          <p:spPr bwMode="auto">
            <a:xfrm>
              <a:off x="432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8" name="Text Box 20"/>
            <p:cNvSpPr txBox="1">
              <a:spLocks noChangeAspect="1" noChangeArrowheads="1"/>
            </p:cNvSpPr>
            <p:nvPr/>
          </p:nvSpPr>
          <p:spPr bwMode="auto">
            <a:xfrm>
              <a:off x="413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69" name="Text Box 21"/>
            <p:cNvSpPr txBox="1">
              <a:spLocks noChangeAspect="1" noChangeArrowheads="1"/>
            </p:cNvSpPr>
            <p:nvPr/>
          </p:nvSpPr>
          <p:spPr bwMode="auto">
            <a:xfrm>
              <a:off x="417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grpSp>
        <p:nvGrpSpPr>
          <p:cNvPr id="27692" name="Group 44"/>
          <p:cNvGrpSpPr>
            <a:grpSpLocks/>
          </p:cNvGrpSpPr>
          <p:nvPr/>
        </p:nvGrpSpPr>
        <p:grpSpPr bwMode="auto">
          <a:xfrm>
            <a:off x="574675" y="1630363"/>
            <a:ext cx="3627438" cy="3721100"/>
            <a:chOff x="362" y="1027"/>
            <a:chExt cx="2285" cy="2344"/>
          </a:xfrm>
        </p:grpSpPr>
        <p:sp>
          <p:nvSpPr>
            <p:cNvPr id="27671" name="Oval 23"/>
            <p:cNvSpPr>
              <a:spLocks noChangeAspect="1" noChangeArrowheads="1"/>
            </p:cNvSpPr>
            <p:nvPr/>
          </p:nvSpPr>
          <p:spPr bwMode="auto">
            <a:xfrm>
              <a:off x="483" y="1214"/>
              <a:ext cx="1916" cy="189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Oval 24"/>
            <p:cNvSpPr>
              <a:spLocks noChangeAspect="1" noChangeArrowheads="1"/>
            </p:cNvSpPr>
            <p:nvPr/>
          </p:nvSpPr>
          <p:spPr bwMode="auto">
            <a:xfrm>
              <a:off x="893" y="1619"/>
              <a:ext cx="1096" cy="108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25"/>
            <p:cNvSpPr>
              <a:spLocks noChangeAspect="1" noChangeArrowheads="1"/>
            </p:cNvSpPr>
            <p:nvPr/>
          </p:nvSpPr>
          <p:spPr bwMode="auto">
            <a:xfrm>
              <a:off x="120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26"/>
            <p:cNvSpPr>
              <a:spLocks noChangeAspect="1" noChangeArrowheads="1"/>
            </p:cNvSpPr>
            <p:nvPr/>
          </p:nvSpPr>
          <p:spPr bwMode="auto">
            <a:xfrm>
              <a:off x="117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27"/>
            <p:cNvSpPr>
              <a:spLocks noChangeAspect="1" noChangeArrowheads="1"/>
            </p:cNvSpPr>
            <p:nvPr/>
          </p:nvSpPr>
          <p:spPr bwMode="auto">
            <a:xfrm rot="-5400000">
              <a:off x="2168" y="1998"/>
              <a:ext cx="593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7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Rectangle 28"/>
            <p:cNvSpPr>
              <a:spLocks noChangeAspect="1" noChangeArrowheads="1"/>
            </p:cNvSpPr>
            <p:nvPr/>
          </p:nvSpPr>
          <p:spPr bwMode="auto">
            <a:xfrm rot="-5400000">
              <a:off x="24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Oval 29"/>
            <p:cNvSpPr>
              <a:spLocks noChangeAspect="1" noChangeArrowheads="1"/>
            </p:cNvSpPr>
            <p:nvPr/>
          </p:nvSpPr>
          <p:spPr bwMode="auto">
            <a:xfrm>
              <a:off x="137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30"/>
            <p:cNvSpPr txBox="1">
              <a:spLocks noChangeAspect="1" noChangeArrowheads="1"/>
            </p:cNvSpPr>
            <p:nvPr/>
          </p:nvSpPr>
          <p:spPr bwMode="auto">
            <a:xfrm>
              <a:off x="120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79" name="Text Box 31"/>
            <p:cNvSpPr txBox="1">
              <a:spLocks noChangeAspect="1" noChangeArrowheads="1"/>
            </p:cNvSpPr>
            <p:nvPr/>
          </p:nvSpPr>
          <p:spPr bwMode="auto">
            <a:xfrm>
              <a:off x="148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80" name="Text Box 32"/>
            <p:cNvSpPr txBox="1">
              <a:spLocks noChangeAspect="1" noChangeArrowheads="1"/>
            </p:cNvSpPr>
            <p:nvPr/>
          </p:nvSpPr>
          <p:spPr bwMode="auto">
            <a:xfrm>
              <a:off x="386" y="1832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83" name="Text Box 35"/>
            <p:cNvSpPr txBox="1">
              <a:spLocks noChangeAspect="1" noChangeArrowheads="1"/>
            </p:cNvSpPr>
            <p:nvPr/>
          </p:nvSpPr>
          <p:spPr bwMode="auto">
            <a:xfrm>
              <a:off x="38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84" name="Text Box 36"/>
            <p:cNvSpPr txBox="1">
              <a:spLocks noChangeAspect="1" noChangeArrowheads="1"/>
            </p:cNvSpPr>
            <p:nvPr/>
          </p:nvSpPr>
          <p:spPr bwMode="auto">
            <a:xfrm>
              <a:off x="2306" y="1880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85" name="Text Box 37"/>
            <p:cNvSpPr txBox="1">
              <a:spLocks noChangeAspect="1" noChangeArrowheads="1"/>
            </p:cNvSpPr>
            <p:nvPr/>
          </p:nvSpPr>
          <p:spPr bwMode="auto">
            <a:xfrm>
              <a:off x="144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86" name="Text Box 38"/>
            <p:cNvSpPr txBox="1">
              <a:spLocks noChangeAspect="1" noChangeArrowheads="1"/>
            </p:cNvSpPr>
            <p:nvPr/>
          </p:nvSpPr>
          <p:spPr bwMode="auto">
            <a:xfrm>
              <a:off x="125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7687" name="Text Box 39"/>
            <p:cNvSpPr txBox="1">
              <a:spLocks noChangeAspect="1" noChangeArrowheads="1"/>
            </p:cNvSpPr>
            <p:nvPr/>
          </p:nvSpPr>
          <p:spPr bwMode="auto">
            <a:xfrm>
              <a:off x="129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555625" y="5878513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1524000" y="5884863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5127625" y="5867400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6096000" y="5873750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grpSp>
        <p:nvGrpSpPr>
          <p:cNvPr id="46" name="Group 45"/>
          <p:cNvGrpSpPr/>
          <p:nvPr/>
        </p:nvGrpSpPr>
        <p:grpSpPr>
          <a:xfrm rot="1456582">
            <a:off x="2214683" y="2453130"/>
            <a:ext cx="941388" cy="596901"/>
            <a:chOff x="2060575" y="2451099"/>
            <a:chExt cx="941388" cy="596901"/>
          </a:xfrm>
        </p:grpSpPr>
        <p:sp>
          <p:nvSpPr>
            <p:cNvPr id="47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49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rot="1456582">
            <a:off x="6863556" y="2549321"/>
            <a:ext cx="941388" cy="596901"/>
            <a:chOff x="2060575" y="2451099"/>
            <a:chExt cx="941388" cy="596901"/>
          </a:xfrm>
        </p:grpSpPr>
        <p:sp>
          <p:nvSpPr>
            <p:cNvPr id="51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53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209 L -0.0772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864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288925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Covalent</a:t>
            </a:r>
          </a:p>
          <a:p>
            <a:pPr algn="ctr"/>
            <a:r>
              <a:rPr lang="en-US" altLang="en-US" sz="2000" b="1"/>
              <a:t>Bond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7386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An covalent bond is a type of chemical bond formed through </a:t>
            </a:r>
          </a:p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sharing electron pairs between atoms.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221163" y="1630363"/>
            <a:ext cx="3627437" cy="3721100"/>
            <a:chOff x="3242" y="1027"/>
            <a:chExt cx="2285" cy="2344"/>
          </a:xfrm>
        </p:grpSpPr>
        <p:sp>
          <p:nvSpPr>
            <p:cNvPr id="28677" name="Oval 5"/>
            <p:cNvSpPr>
              <a:spLocks noChangeAspect="1" noChangeArrowheads="1"/>
            </p:cNvSpPr>
            <p:nvPr/>
          </p:nvSpPr>
          <p:spPr bwMode="auto">
            <a:xfrm>
              <a:off x="3363" y="1214"/>
              <a:ext cx="1916" cy="189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Oval 6"/>
            <p:cNvSpPr>
              <a:spLocks noChangeAspect="1" noChangeArrowheads="1"/>
            </p:cNvSpPr>
            <p:nvPr/>
          </p:nvSpPr>
          <p:spPr bwMode="auto">
            <a:xfrm>
              <a:off x="3773" y="1619"/>
              <a:ext cx="1096" cy="108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spect="1" noChangeArrowheads="1"/>
            </p:cNvSpPr>
            <p:nvPr/>
          </p:nvSpPr>
          <p:spPr bwMode="auto">
            <a:xfrm>
              <a:off x="408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spect="1" noChangeArrowheads="1"/>
            </p:cNvSpPr>
            <p:nvPr/>
          </p:nvSpPr>
          <p:spPr bwMode="auto">
            <a:xfrm>
              <a:off x="405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spect="1" noChangeArrowheads="1"/>
            </p:cNvSpPr>
            <p:nvPr/>
          </p:nvSpPr>
          <p:spPr bwMode="auto">
            <a:xfrm rot="-5400000">
              <a:off x="504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spect="1" noChangeArrowheads="1"/>
            </p:cNvSpPr>
            <p:nvPr/>
          </p:nvSpPr>
          <p:spPr bwMode="auto">
            <a:xfrm rot="-5400000">
              <a:off x="312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11"/>
            <p:cNvSpPr>
              <a:spLocks noChangeAspect="1" noChangeArrowheads="1"/>
            </p:cNvSpPr>
            <p:nvPr/>
          </p:nvSpPr>
          <p:spPr bwMode="auto">
            <a:xfrm>
              <a:off x="425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spect="1" noChangeArrowheads="1"/>
            </p:cNvSpPr>
            <p:nvPr/>
          </p:nvSpPr>
          <p:spPr bwMode="auto">
            <a:xfrm>
              <a:off x="408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85" name="Text Box 13"/>
            <p:cNvSpPr txBox="1">
              <a:spLocks noChangeAspect="1" noChangeArrowheads="1"/>
            </p:cNvSpPr>
            <p:nvPr/>
          </p:nvSpPr>
          <p:spPr bwMode="auto">
            <a:xfrm>
              <a:off x="436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86" name="Text Box 14"/>
            <p:cNvSpPr txBox="1">
              <a:spLocks noChangeAspect="1" noChangeArrowheads="1"/>
            </p:cNvSpPr>
            <p:nvPr/>
          </p:nvSpPr>
          <p:spPr bwMode="auto">
            <a:xfrm>
              <a:off x="5210" y="185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89" name="Text Box 17"/>
            <p:cNvSpPr txBox="1">
              <a:spLocks noChangeAspect="1" noChangeArrowheads="1"/>
            </p:cNvSpPr>
            <p:nvPr/>
          </p:nvSpPr>
          <p:spPr bwMode="auto">
            <a:xfrm>
              <a:off x="326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90" name="Text Box 18"/>
            <p:cNvSpPr txBox="1">
              <a:spLocks noChangeAspect="1" noChangeArrowheads="1"/>
            </p:cNvSpPr>
            <p:nvPr/>
          </p:nvSpPr>
          <p:spPr bwMode="auto">
            <a:xfrm>
              <a:off x="5208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91" name="Text Box 19"/>
            <p:cNvSpPr txBox="1">
              <a:spLocks noChangeAspect="1" noChangeArrowheads="1"/>
            </p:cNvSpPr>
            <p:nvPr/>
          </p:nvSpPr>
          <p:spPr bwMode="auto">
            <a:xfrm>
              <a:off x="432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92" name="Text Box 20"/>
            <p:cNvSpPr txBox="1">
              <a:spLocks noChangeAspect="1" noChangeArrowheads="1"/>
            </p:cNvSpPr>
            <p:nvPr/>
          </p:nvSpPr>
          <p:spPr bwMode="auto">
            <a:xfrm>
              <a:off x="413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693" name="Text Box 21"/>
            <p:cNvSpPr txBox="1">
              <a:spLocks noChangeAspect="1" noChangeArrowheads="1"/>
            </p:cNvSpPr>
            <p:nvPr/>
          </p:nvSpPr>
          <p:spPr bwMode="auto">
            <a:xfrm>
              <a:off x="417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1173163" y="1630363"/>
            <a:ext cx="3627437" cy="3721100"/>
            <a:chOff x="362" y="1027"/>
            <a:chExt cx="2285" cy="2344"/>
          </a:xfrm>
        </p:grpSpPr>
        <p:sp>
          <p:nvSpPr>
            <p:cNvPr id="28695" name="Oval 23"/>
            <p:cNvSpPr>
              <a:spLocks noChangeAspect="1" noChangeArrowheads="1"/>
            </p:cNvSpPr>
            <p:nvPr/>
          </p:nvSpPr>
          <p:spPr bwMode="auto">
            <a:xfrm>
              <a:off x="483" y="1214"/>
              <a:ext cx="1916" cy="189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24"/>
            <p:cNvSpPr>
              <a:spLocks noChangeAspect="1" noChangeArrowheads="1"/>
            </p:cNvSpPr>
            <p:nvPr/>
          </p:nvSpPr>
          <p:spPr bwMode="auto">
            <a:xfrm>
              <a:off x="893" y="1619"/>
              <a:ext cx="1096" cy="1082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 noChangeAspect="1" noChangeArrowheads="1"/>
            </p:cNvSpPr>
            <p:nvPr/>
          </p:nvSpPr>
          <p:spPr bwMode="auto">
            <a:xfrm>
              <a:off x="1202" y="103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Rectangle 26"/>
            <p:cNvSpPr>
              <a:spLocks noChangeAspect="1" noChangeArrowheads="1"/>
            </p:cNvSpPr>
            <p:nvPr/>
          </p:nvSpPr>
          <p:spPr bwMode="auto">
            <a:xfrm>
              <a:off x="1178" y="3006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spect="1" noChangeArrowheads="1"/>
            </p:cNvSpPr>
            <p:nvPr/>
          </p:nvSpPr>
          <p:spPr bwMode="auto">
            <a:xfrm rot="-5400000">
              <a:off x="2168" y="1998"/>
              <a:ext cx="593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7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spect="1" noChangeArrowheads="1"/>
            </p:cNvSpPr>
            <p:nvPr/>
          </p:nvSpPr>
          <p:spPr bwMode="auto">
            <a:xfrm rot="-5400000">
              <a:off x="248" y="1998"/>
              <a:ext cx="593" cy="3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Oval 29"/>
            <p:cNvSpPr>
              <a:spLocks noChangeAspect="1" noChangeArrowheads="1"/>
            </p:cNvSpPr>
            <p:nvPr/>
          </p:nvSpPr>
          <p:spPr bwMode="auto">
            <a:xfrm>
              <a:off x="1370" y="2046"/>
              <a:ext cx="274" cy="2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Text Box 30"/>
            <p:cNvSpPr txBox="1">
              <a:spLocks noChangeAspect="1" noChangeArrowheads="1"/>
            </p:cNvSpPr>
            <p:nvPr/>
          </p:nvSpPr>
          <p:spPr bwMode="auto">
            <a:xfrm>
              <a:off x="1200" y="3006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03" name="Text Box 31"/>
            <p:cNvSpPr txBox="1">
              <a:spLocks noChangeAspect="1" noChangeArrowheads="1"/>
            </p:cNvSpPr>
            <p:nvPr/>
          </p:nvSpPr>
          <p:spPr bwMode="auto">
            <a:xfrm>
              <a:off x="148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04" name="Text Box 32"/>
            <p:cNvSpPr txBox="1">
              <a:spLocks noChangeAspect="1" noChangeArrowheads="1"/>
            </p:cNvSpPr>
            <p:nvPr/>
          </p:nvSpPr>
          <p:spPr bwMode="auto">
            <a:xfrm>
              <a:off x="386" y="1832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07" name="Text Box 35"/>
            <p:cNvSpPr txBox="1">
              <a:spLocks noChangeAspect="1" noChangeArrowheads="1"/>
            </p:cNvSpPr>
            <p:nvPr/>
          </p:nvSpPr>
          <p:spPr bwMode="auto">
            <a:xfrm>
              <a:off x="386" y="2113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i="1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08" name="Text Box 36"/>
            <p:cNvSpPr txBox="1">
              <a:spLocks noChangeAspect="1" noChangeArrowheads="1"/>
            </p:cNvSpPr>
            <p:nvPr/>
          </p:nvSpPr>
          <p:spPr bwMode="auto">
            <a:xfrm>
              <a:off x="2306" y="1880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09" name="Text Box 37"/>
            <p:cNvSpPr txBox="1">
              <a:spLocks noChangeAspect="1" noChangeArrowheads="1"/>
            </p:cNvSpPr>
            <p:nvPr/>
          </p:nvSpPr>
          <p:spPr bwMode="auto">
            <a:xfrm>
              <a:off x="1442" y="3014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10" name="Text Box 38"/>
            <p:cNvSpPr txBox="1">
              <a:spLocks noChangeAspect="1" noChangeArrowheads="1"/>
            </p:cNvSpPr>
            <p:nvPr/>
          </p:nvSpPr>
          <p:spPr bwMode="auto">
            <a:xfrm>
              <a:off x="1250" y="1027"/>
              <a:ext cx="29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8711" name="Text Box 39"/>
            <p:cNvSpPr txBox="1">
              <a:spLocks noChangeAspect="1" noChangeArrowheads="1"/>
            </p:cNvSpPr>
            <p:nvPr/>
          </p:nvSpPr>
          <p:spPr bwMode="auto">
            <a:xfrm>
              <a:off x="1298" y="1972"/>
              <a:ext cx="39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 9 p</a:t>
              </a:r>
            </a:p>
            <a:p>
              <a:r>
                <a:rPr lang="en-US" altLang="en-US" sz="2000">
                  <a:solidFill>
                    <a:srgbClr val="A50021"/>
                  </a:solidFill>
                  <a:latin typeface="Comic Sans MS" panose="030F0702030302020204" pitchFamily="66" charset="0"/>
                </a:rPr>
                <a:t>10 n</a:t>
              </a:r>
            </a:p>
          </p:txBody>
        </p:sp>
      </p:grp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555625" y="5878513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1524000" y="5884863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5127625" y="5867400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“wants” _________ electron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6096000" y="5873750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one more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2133600" y="5422900"/>
            <a:ext cx="481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  <a:latin typeface="Comic Sans MS" panose="030F0702030302020204" pitchFamily="66" charset="0"/>
              </a:rPr>
              <a:t>so, they each </a:t>
            </a:r>
            <a:r>
              <a:rPr lang="en-US" altLang="en-US" sz="2400" b="1" u="sng">
                <a:solidFill>
                  <a:srgbClr val="000099"/>
                </a:solidFill>
                <a:latin typeface="Comic Sans MS" panose="030F0702030302020204" pitchFamily="66" charset="0"/>
              </a:rPr>
              <a:t>share</a:t>
            </a:r>
            <a:r>
              <a:rPr lang="en-US" altLang="en-US" sz="2400">
                <a:solidFill>
                  <a:srgbClr val="000099"/>
                </a:solidFill>
                <a:latin typeface="Comic Sans MS" panose="030F0702030302020204" pitchFamily="66" charset="0"/>
              </a:rPr>
              <a:t> one electron</a:t>
            </a:r>
          </a:p>
        </p:txBody>
      </p:sp>
      <p:sp>
        <p:nvSpPr>
          <p:cNvPr id="28718" name="Freeform 46"/>
          <p:cNvSpPr>
            <a:spLocks/>
          </p:cNvSpPr>
          <p:nvPr/>
        </p:nvSpPr>
        <p:spPr bwMode="auto">
          <a:xfrm>
            <a:off x="4089400" y="838200"/>
            <a:ext cx="3517900" cy="1676400"/>
          </a:xfrm>
          <a:custGeom>
            <a:avLst/>
            <a:gdLst>
              <a:gd name="T0" fmla="*/ 1696 w 2216"/>
              <a:gd name="T1" fmla="*/ 0 h 1056"/>
              <a:gd name="T2" fmla="*/ 1984 w 2216"/>
              <a:gd name="T3" fmla="*/ 240 h 1056"/>
              <a:gd name="T4" fmla="*/ 304 w 2216"/>
              <a:gd name="T5" fmla="*/ 384 h 1056"/>
              <a:gd name="T6" fmla="*/ 160 w 2216"/>
              <a:gd name="T7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6" h="1056">
                <a:moveTo>
                  <a:pt x="1696" y="0"/>
                </a:moveTo>
                <a:cubicBezTo>
                  <a:pt x="1956" y="88"/>
                  <a:pt x="2216" y="176"/>
                  <a:pt x="1984" y="240"/>
                </a:cubicBezTo>
                <a:cubicBezTo>
                  <a:pt x="1752" y="304"/>
                  <a:pt x="608" y="248"/>
                  <a:pt x="304" y="384"/>
                </a:cubicBezTo>
                <a:cubicBezTo>
                  <a:pt x="0" y="520"/>
                  <a:pt x="80" y="788"/>
                  <a:pt x="160" y="10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 rot="1456582">
            <a:off x="2784394" y="2454628"/>
            <a:ext cx="941388" cy="596901"/>
            <a:chOff x="2060575" y="2451099"/>
            <a:chExt cx="941388" cy="596901"/>
          </a:xfrm>
        </p:grpSpPr>
        <p:sp>
          <p:nvSpPr>
            <p:cNvPr id="49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51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1456582">
            <a:off x="5892920" y="2477645"/>
            <a:ext cx="941388" cy="596901"/>
            <a:chOff x="2060575" y="2451099"/>
            <a:chExt cx="941388" cy="596901"/>
          </a:xfrm>
        </p:grpSpPr>
        <p:sp>
          <p:nvSpPr>
            <p:cNvPr id="53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55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2076450" y="6873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+</a:t>
            </a: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4648200" y="9525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66" name="Group 70"/>
          <p:cNvGrpSpPr>
            <a:grpSpLocks/>
          </p:cNvGrpSpPr>
          <p:nvPr/>
        </p:nvGrpSpPr>
        <p:grpSpPr bwMode="auto">
          <a:xfrm>
            <a:off x="3124200" y="2590800"/>
            <a:ext cx="974725" cy="1066800"/>
            <a:chOff x="1920" y="1776"/>
            <a:chExt cx="614" cy="672"/>
          </a:xfrm>
        </p:grpSpPr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2064" y="1872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743" name="Group 47"/>
            <p:cNvGrpSpPr>
              <a:grpSpLocks/>
            </p:cNvGrpSpPr>
            <p:nvPr/>
          </p:nvGrpSpPr>
          <p:grpSpPr bwMode="auto">
            <a:xfrm>
              <a:off x="2112" y="1776"/>
              <a:ext cx="230" cy="86"/>
              <a:chOff x="2554" y="3120"/>
              <a:chExt cx="230" cy="86"/>
            </a:xfrm>
          </p:grpSpPr>
          <p:sp>
            <p:nvSpPr>
              <p:cNvPr id="29744" name="Oval 48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46" name="Group 50"/>
            <p:cNvGrpSpPr>
              <a:grpSpLocks/>
            </p:cNvGrpSpPr>
            <p:nvPr/>
          </p:nvGrpSpPr>
          <p:grpSpPr bwMode="auto">
            <a:xfrm>
              <a:off x="2112" y="2362"/>
              <a:ext cx="230" cy="86"/>
              <a:chOff x="2554" y="3120"/>
              <a:chExt cx="230" cy="86"/>
            </a:xfrm>
          </p:grpSpPr>
          <p:sp>
            <p:nvSpPr>
              <p:cNvPr id="29747" name="Oval 51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49" name="Group 53"/>
            <p:cNvGrpSpPr>
              <a:grpSpLocks/>
            </p:cNvGrpSpPr>
            <p:nvPr/>
          </p:nvGrpSpPr>
          <p:grpSpPr bwMode="auto">
            <a:xfrm rot="-5400000">
              <a:off x="2376" y="2088"/>
              <a:ext cx="230" cy="86"/>
              <a:chOff x="2554" y="3120"/>
              <a:chExt cx="230" cy="86"/>
            </a:xfrm>
          </p:grpSpPr>
          <p:sp>
            <p:nvSpPr>
              <p:cNvPr id="29750" name="Oval 54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1" name="Oval 55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2" name="Oval 56"/>
            <p:cNvSpPr>
              <a:spLocks noChangeArrowheads="1"/>
            </p:cNvSpPr>
            <p:nvPr/>
          </p:nvSpPr>
          <p:spPr bwMode="auto">
            <a:xfrm>
              <a:off x="1920" y="2069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79" name="Group 83"/>
          <p:cNvGrpSpPr>
            <a:grpSpLocks/>
          </p:cNvGrpSpPr>
          <p:nvPr/>
        </p:nvGrpSpPr>
        <p:grpSpPr bwMode="auto">
          <a:xfrm>
            <a:off x="565150" y="2590800"/>
            <a:ext cx="958850" cy="1066800"/>
            <a:chOff x="298" y="1776"/>
            <a:chExt cx="604" cy="672"/>
          </a:xfrm>
        </p:grpSpPr>
        <p:sp>
          <p:nvSpPr>
            <p:cNvPr id="29753" name="Text Box 57"/>
            <p:cNvSpPr txBox="1">
              <a:spLocks noChangeArrowheads="1"/>
            </p:cNvSpPr>
            <p:nvPr/>
          </p:nvSpPr>
          <p:spPr bwMode="auto">
            <a:xfrm>
              <a:off x="456" y="1872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754" name="Group 58"/>
            <p:cNvGrpSpPr>
              <a:grpSpLocks/>
            </p:cNvGrpSpPr>
            <p:nvPr/>
          </p:nvGrpSpPr>
          <p:grpSpPr bwMode="auto">
            <a:xfrm>
              <a:off x="504" y="1776"/>
              <a:ext cx="230" cy="86"/>
              <a:chOff x="2554" y="3120"/>
              <a:chExt cx="230" cy="86"/>
            </a:xfrm>
          </p:grpSpPr>
          <p:sp>
            <p:nvSpPr>
              <p:cNvPr id="29755" name="Oval 59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Oval 60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7" name="Group 61"/>
            <p:cNvGrpSpPr>
              <a:grpSpLocks/>
            </p:cNvGrpSpPr>
            <p:nvPr/>
          </p:nvGrpSpPr>
          <p:grpSpPr bwMode="auto">
            <a:xfrm>
              <a:off x="504" y="2362"/>
              <a:ext cx="230" cy="86"/>
              <a:chOff x="2554" y="3120"/>
              <a:chExt cx="230" cy="86"/>
            </a:xfrm>
          </p:grpSpPr>
          <p:sp>
            <p:nvSpPr>
              <p:cNvPr id="29758" name="Oval 62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Oval 63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60" name="Group 64"/>
            <p:cNvGrpSpPr>
              <a:grpSpLocks/>
            </p:cNvGrpSpPr>
            <p:nvPr/>
          </p:nvGrpSpPr>
          <p:grpSpPr bwMode="auto">
            <a:xfrm rot="-5400000">
              <a:off x="226" y="2088"/>
              <a:ext cx="230" cy="86"/>
              <a:chOff x="2554" y="3120"/>
              <a:chExt cx="230" cy="86"/>
            </a:xfrm>
          </p:grpSpPr>
          <p:sp>
            <p:nvSpPr>
              <p:cNvPr id="29761" name="Oval 6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2" name="Oval 6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63" name="Oval 67"/>
            <p:cNvSpPr>
              <a:spLocks noChangeArrowheads="1"/>
            </p:cNvSpPr>
            <p:nvPr/>
          </p:nvSpPr>
          <p:spPr bwMode="auto">
            <a:xfrm>
              <a:off x="816" y="2064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2155825" y="2803525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+</a:t>
            </a:r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4816475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95" name="Group 99"/>
          <p:cNvGrpSpPr>
            <a:grpSpLocks/>
          </p:cNvGrpSpPr>
          <p:nvPr/>
        </p:nvGrpSpPr>
        <p:grpSpPr bwMode="auto">
          <a:xfrm>
            <a:off x="6035675" y="2590800"/>
            <a:ext cx="2117725" cy="1066800"/>
            <a:chOff x="3744" y="1872"/>
            <a:chExt cx="1334" cy="672"/>
          </a:xfrm>
        </p:grpSpPr>
        <p:sp>
          <p:nvSpPr>
            <p:cNvPr id="29768" name="Text Box 72"/>
            <p:cNvSpPr txBox="1">
              <a:spLocks noChangeArrowheads="1"/>
            </p:cNvSpPr>
            <p:nvPr/>
          </p:nvSpPr>
          <p:spPr bwMode="auto">
            <a:xfrm>
              <a:off x="4608" y="1968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769" name="Group 73"/>
            <p:cNvGrpSpPr>
              <a:grpSpLocks/>
            </p:cNvGrpSpPr>
            <p:nvPr/>
          </p:nvGrpSpPr>
          <p:grpSpPr bwMode="auto">
            <a:xfrm>
              <a:off x="4656" y="1872"/>
              <a:ext cx="230" cy="86"/>
              <a:chOff x="2554" y="3120"/>
              <a:chExt cx="230" cy="86"/>
            </a:xfrm>
          </p:grpSpPr>
          <p:sp>
            <p:nvSpPr>
              <p:cNvPr id="29770" name="Oval 74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1" name="Oval 75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4656" y="2458"/>
              <a:ext cx="230" cy="86"/>
              <a:chOff x="2554" y="3120"/>
              <a:chExt cx="230" cy="86"/>
            </a:xfrm>
          </p:grpSpPr>
          <p:sp>
            <p:nvSpPr>
              <p:cNvPr id="29773" name="Oval 77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4" name="Oval 78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75" name="Group 79"/>
            <p:cNvGrpSpPr>
              <a:grpSpLocks/>
            </p:cNvGrpSpPr>
            <p:nvPr/>
          </p:nvGrpSpPr>
          <p:grpSpPr bwMode="auto">
            <a:xfrm rot="-5400000">
              <a:off x="4920" y="2165"/>
              <a:ext cx="230" cy="86"/>
              <a:chOff x="2554" y="3120"/>
              <a:chExt cx="230" cy="86"/>
            </a:xfrm>
          </p:grpSpPr>
          <p:sp>
            <p:nvSpPr>
              <p:cNvPr id="29776" name="Oval 80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7" name="Oval 81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81" name="Text Box 85"/>
            <p:cNvSpPr txBox="1">
              <a:spLocks noChangeArrowheads="1"/>
            </p:cNvSpPr>
            <p:nvPr/>
          </p:nvSpPr>
          <p:spPr bwMode="auto">
            <a:xfrm>
              <a:off x="3902" y="1968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782" name="Group 86"/>
            <p:cNvGrpSpPr>
              <a:grpSpLocks/>
            </p:cNvGrpSpPr>
            <p:nvPr/>
          </p:nvGrpSpPr>
          <p:grpSpPr bwMode="auto">
            <a:xfrm>
              <a:off x="3950" y="1872"/>
              <a:ext cx="230" cy="86"/>
              <a:chOff x="2554" y="3120"/>
              <a:chExt cx="230" cy="86"/>
            </a:xfrm>
          </p:grpSpPr>
          <p:sp>
            <p:nvSpPr>
              <p:cNvPr id="29783" name="Oval 87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4" name="Oval 88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85" name="Group 89"/>
            <p:cNvGrpSpPr>
              <a:grpSpLocks/>
            </p:cNvGrpSpPr>
            <p:nvPr/>
          </p:nvGrpSpPr>
          <p:grpSpPr bwMode="auto">
            <a:xfrm>
              <a:off x="3950" y="2458"/>
              <a:ext cx="230" cy="86"/>
              <a:chOff x="2554" y="3120"/>
              <a:chExt cx="230" cy="86"/>
            </a:xfrm>
          </p:grpSpPr>
          <p:sp>
            <p:nvSpPr>
              <p:cNvPr id="29786" name="Oval 90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7" name="Oval 91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88" name="Group 92"/>
            <p:cNvGrpSpPr>
              <a:grpSpLocks/>
            </p:cNvGrpSpPr>
            <p:nvPr/>
          </p:nvGrpSpPr>
          <p:grpSpPr bwMode="auto">
            <a:xfrm rot="-5400000">
              <a:off x="3672" y="2146"/>
              <a:ext cx="230" cy="86"/>
              <a:chOff x="2554" y="3120"/>
              <a:chExt cx="230" cy="86"/>
            </a:xfrm>
          </p:grpSpPr>
          <p:sp>
            <p:nvSpPr>
              <p:cNvPr id="29789" name="Oval 93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0" name="Oval 94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92" name="Group 96"/>
            <p:cNvGrpSpPr>
              <a:grpSpLocks/>
            </p:cNvGrpSpPr>
            <p:nvPr/>
          </p:nvGrpSpPr>
          <p:grpSpPr bwMode="auto">
            <a:xfrm rot="-5400000">
              <a:off x="4296" y="2165"/>
              <a:ext cx="230" cy="86"/>
              <a:chOff x="2554" y="3120"/>
              <a:chExt cx="230" cy="86"/>
            </a:xfrm>
          </p:grpSpPr>
          <p:sp>
            <p:nvSpPr>
              <p:cNvPr id="29793" name="Oval 97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4" name="Oval 98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96" name="Group 100"/>
          <p:cNvGrpSpPr>
            <a:grpSpLocks/>
          </p:cNvGrpSpPr>
          <p:nvPr/>
        </p:nvGrpSpPr>
        <p:grpSpPr bwMode="auto">
          <a:xfrm>
            <a:off x="3140075" y="4800600"/>
            <a:ext cx="974725" cy="1066800"/>
            <a:chOff x="1920" y="1776"/>
            <a:chExt cx="614" cy="672"/>
          </a:xfrm>
        </p:grpSpPr>
        <p:sp>
          <p:nvSpPr>
            <p:cNvPr id="29797" name="Text Box 101"/>
            <p:cNvSpPr txBox="1">
              <a:spLocks noChangeArrowheads="1"/>
            </p:cNvSpPr>
            <p:nvPr/>
          </p:nvSpPr>
          <p:spPr bwMode="auto">
            <a:xfrm>
              <a:off x="2064" y="1872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798" name="Group 102"/>
            <p:cNvGrpSpPr>
              <a:grpSpLocks/>
            </p:cNvGrpSpPr>
            <p:nvPr/>
          </p:nvGrpSpPr>
          <p:grpSpPr bwMode="auto">
            <a:xfrm>
              <a:off x="2112" y="1776"/>
              <a:ext cx="230" cy="86"/>
              <a:chOff x="2554" y="3120"/>
              <a:chExt cx="230" cy="86"/>
            </a:xfrm>
          </p:grpSpPr>
          <p:sp>
            <p:nvSpPr>
              <p:cNvPr id="29799" name="Oval 103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" name="Oval 104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01" name="Group 105"/>
            <p:cNvGrpSpPr>
              <a:grpSpLocks/>
            </p:cNvGrpSpPr>
            <p:nvPr/>
          </p:nvGrpSpPr>
          <p:grpSpPr bwMode="auto">
            <a:xfrm>
              <a:off x="2112" y="2362"/>
              <a:ext cx="230" cy="86"/>
              <a:chOff x="2554" y="3120"/>
              <a:chExt cx="230" cy="86"/>
            </a:xfrm>
          </p:grpSpPr>
          <p:sp>
            <p:nvSpPr>
              <p:cNvPr id="29802" name="Oval 106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3" name="Oval 107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04" name="Group 108"/>
            <p:cNvGrpSpPr>
              <a:grpSpLocks/>
            </p:cNvGrpSpPr>
            <p:nvPr/>
          </p:nvGrpSpPr>
          <p:grpSpPr bwMode="auto">
            <a:xfrm rot="-5400000">
              <a:off x="2376" y="2088"/>
              <a:ext cx="230" cy="86"/>
              <a:chOff x="2554" y="3120"/>
              <a:chExt cx="230" cy="86"/>
            </a:xfrm>
          </p:grpSpPr>
          <p:sp>
            <p:nvSpPr>
              <p:cNvPr id="29805" name="Oval 109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Oval 110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07" name="Oval 111"/>
            <p:cNvSpPr>
              <a:spLocks noChangeArrowheads="1"/>
            </p:cNvSpPr>
            <p:nvPr/>
          </p:nvSpPr>
          <p:spPr bwMode="auto">
            <a:xfrm>
              <a:off x="1920" y="2069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08" name="Group 112"/>
          <p:cNvGrpSpPr>
            <a:grpSpLocks/>
          </p:cNvGrpSpPr>
          <p:nvPr/>
        </p:nvGrpSpPr>
        <p:grpSpPr bwMode="auto">
          <a:xfrm>
            <a:off x="565150" y="4800600"/>
            <a:ext cx="958850" cy="1066800"/>
            <a:chOff x="298" y="1776"/>
            <a:chExt cx="604" cy="672"/>
          </a:xfrm>
        </p:grpSpPr>
        <p:sp>
          <p:nvSpPr>
            <p:cNvPr id="29809" name="Text Box 113"/>
            <p:cNvSpPr txBox="1">
              <a:spLocks noChangeArrowheads="1"/>
            </p:cNvSpPr>
            <p:nvPr/>
          </p:nvSpPr>
          <p:spPr bwMode="auto">
            <a:xfrm>
              <a:off x="456" y="1872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810" name="Group 114"/>
            <p:cNvGrpSpPr>
              <a:grpSpLocks/>
            </p:cNvGrpSpPr>
            <p:nvPr/>
          </p:nvGrpSpPr>
          <p:grpSpPr bwMode="auto">
            <a:xfrm>
              <a:off x="504" y="1776"/>
              <a:ext cx="230" cy="86"/>
              <a:chOff x="2554" y="3120"/>
              <a:chExt cx="230" cy="86"/>
            </a:xfrm>
          </p:grpSpPr>
          <p:sp>
            <p:nvSpPr>
              <p:cNvPr id="29811" name="Oval 11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2" name="Oval 11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13" name="Group 117"/>
            <p:cNvGrpSpPr>
              <a:grpSpLocks/>
            </p:cNvGrpSpPr>
            <p:nvPr/>
          </p:nvGrpSpPr>
          <p:grpSpPr bwMode="auto">
            <a:xfrm>
              <a:off x="504" y="2362"/>
              <a:ext cx="230" cy="86"/>
              <a:chOff x="2554" y="3120"/>
              <a:chExt cx="230" cy="86"/>
            </a:xfrm>
          </p:grpSpPr>
          <p:sp>
            <p:nvSpPr>
              <p:cNvPr id="29814" name="Oval 118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5" name="Oval 119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16" name="Group 120"/>
            <p:cNvGrpSpPr>
              <a:grpSpLocks/>
            </p:cNvGrpSpPr>
            <p:nvPr/>
          </p:nvGrpSpPr>
          <p:grpSpPr bwMode="auto">
            <a:xfrm rot="-5400000">
              <a:off x="226" y="2088"/>
              <a:ext cx="230" cy="86"/>
              <a:chOff x="2554" y="3120"/>
              <a:chExt cx="230" cy="86"/>
            </a:xfrm>
          </p:grpSpPr>
          <p:sp>
            <p:nvSpPr>
              <p:cNvPr id="29817" name="Oval 121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8" name="Oval 122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19" name="Oval 123"/>
            <p:cNvSpPr>
              <a:spLocks noChangeArrowheads="1"/>
            </p:cNvSpPr>
            <p:nvPr/>
          </p:nvSpPr>
          <p:spPr bwMode="auto">
            <a:xfrm>
              <a:off x="816" y="2064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20" name="Text Box 124"/>
          <p:cNvSpPr txBox="1">
            <a:spLocks noChangeArrowheads="1"/>
          </p:cNvSpPr>
          <p:nvPr/>
        </p:nvSpPr>
        <p:spPr bwMode="auto">
          <a:xfrm>
            <a:off x="2155825" y="5013325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+</a:t>
            </a:r>
          </a:p>
        </p:txBody>
      </p:sp>
      <p:sp>
        <p:nvSpPr>
          <p:cNvPr id="29821" name="Line 125"/>
          <p:cNvSpPr>
            <a:spLocks noChangeShapeType="1"/>
          </p:cNvSpPr>
          <p:nvPr/>
        </p:nvSpPr>
        <p:spPr bwMode="auto">
          <a:xfrm>
            <a:off x="4816475" y="5334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847" name="Group 151"/>
          <p:cNvGrpSpPr>
            <a:grpSpLocks/>
          </p:cNvGrpSpPr>
          <p:nvPr/>
        </p:nvGrpSpPr>
        <p:grpSpPr bwMode="auto">
          <a:xfrm>
            <a:off x="6019800" y="4800600"/>
            <a:ext cx="2117725" cy="1066800"/>
            <a:chOff x="3792" y="2784"/>
            <a:chExt cx="1334" cy="672"/>
          </a:xfrm>
        </p:grpSpPr>
        <p:sp>
          <p:nvSpPr>
            <p:cNvPr id="29823" name="Text Box 127"/>
            <p:cNvSpPr txBox="1">
              <a:spLocks noChangeArrowheads="1"/>
            </p:cNvSpPr>
            <p:nvPr/>
          </p:nvSpPr>
          <p:spPr bwMode="auto">
            <a:xfrm>
              <a:off x="4656" y="2880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824" name="Group 128"/>
            <p:cNvGrpSpPr>
              <a:grpSpLocks/>
            </p:cNvGrpSpPr>
            <p:nvPr/>
          </p:nvGrpSpPr>
          <p:grpSpPr bwMode="auto">
            <a:xfrm>
              <a:off x="4704" y="2784"/>
              <a:ext cx="230" cy="86"/>
              <a:chOff x="2554" y="3120"/>
              <a:chExt cx="230" cy="86"/>
            </a:xfrm>
          </p:grpSpPr>
          <p:sp>
            <p:nvSpPr>
              <p:cNvPr id="29825" name="Oval 129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6" name="Oval 130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27" name="Group 131"/>
            <p:cNvGrpSpPr>
              <a:grpSpLocks/>
            </p:cNvGrpSpPr>
            <p:nvPr/>
          </p:nvGrpSpPr>
          <p:grpSpPr bwMode="auto">
            <a:xfrm>
              <a:off x="4704" y="3370"/>
              <a:ext cx="230" cy="86"/>
              <a:chOff x="2554" y="3120"/>
              <a:chExt cx="230" cy="86"/>
            </a:xfrm>
          </p:grpSpPr>
          <p:sp>
            <p:nvSpPr>
              <p:cNvPr id="29828" name="Oval 132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9" name="Oval 133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30" name="Group 134"/>
            <p:cNvGrpSpPr>
              <a:grpSpLocks/>
            </p:cNvGrpSpPr>
            <p:nvPr/>
          </p:nvGrpSpPr>
          <p:grpSpPr bwMode="auto">
            <a:xfrm rot="-5400000">
              <a:off x="4968" y="3077"/>
              <a:ext cx="230" cy="86"/>
              <a:chOff x="2554" y="3120"/>
              <a:chExt cx="230" cy="86"/>
            </a:xfrm>
          </p:grpSpPr>
          <p:sp>
            <p:nvSpPr>
              <p:cNvPr id="29831" name="Oval 13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2" name="Oval 13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33" name="Text Box 137"/>
            <p:cNvSpPr txBox="1">
              <a:spLocks noChangeArrowheads="1"/>
            </p:cNvSpPr>
            <p:nvPr/>
          </p:nvSpPr>
          <p:spPr bwMode="auto">
            <a:xfrm>
              <a:off x="3950" y="2880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29834" name="Group 138"/>
            <p:cNvGrpSpPr>
              <a:grpSpLocks/>
            </p:cNvGrpSpPr>
            <p:nvPr/>
          </p:nvGrpSpPr>
          <p:grpSpPr bwMode="auto">
            <a:xfrm>
              <a:off x="3998" y="2784"/>
              <a:ext cx="230" cy="86"/>
              <a:chOff x="2554" y="3120"/>
              <a:chExt cx="230" cy="86"/>
            </a:xfrm>
          </p:grpSpPr>
          <p:sp>
            <p:nvSpPr>
              <p:cNvPr id="29835" name="Oval 139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6" name="Oval 140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37" name="Group 141"/>
            <p:cNvGrpSpPr>
              <a:grpSpLocks/>
            </p:cNvGrpSpPr>
            <p:nvPr/>
          </p:nvGrpSpPr>
          <p:grpSpPr bwMode="auto">
            <a:xfrm>
              <a:off x="3998" y="3370"/>
              <a:ext cx="230" cy="86"/>
              <a:chOff x="2554" y="3120"/>
              <a:chExt cx="230" cy="86"/>
            </a:xfrm>
          </p:grpSpPr>
          <p:sp>
            <p:nvSpPr>
              <p:cNvPr id="29838" name="Oval 142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9" name="Oval 143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40" name="Group 144"/>
            <p:cNvGrpSpPr>
              <a:grpSpLocks/>
            </p:cNvGrpSpPr>
            <p:nvPr/>
          </p:nvGrpSpPr>
          <p:grpSpPr bwMode="auto">
            <a:xfrm rot="-5400000">
              <a:off x="3720" y="3058"/>
              <a:ext cx="230" cy="86"/>
              <a:chOff x="2554" y="3120"/>
              <a:chExt cx="230" cy="86"/>
            </a:xfrm>
          </p:grpSpPr>
          <p:sp>
            <p:nvSpPr>
              <p:cNvPr id="29841" name="Oval 14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2" name="Oval 14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46" name="Line 150"/>
            <p:cNvSpPr>
              <a:spLocks noChangeShapeType="1"/>
            </p:cNvSpPr>
            <p:nvPr/>
          </p:nvSpPr>
          <p:spPr bwMode="auto">
            <a:xfrm>
              <a:off x="4368" y="312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48" name="Text Box 152"/>
          <p:cNvSpPr txBox="1">
            <a:spLocks noChangeArrowheads="1"/>
          </p:cNvSpPr>
          <p:nvPr/>
        </p:nvSpPr>
        <p:spPr bwMode="auto">
          <a:xfrm>
            <a:off x="82550" y="4327525"/>
            <a:ext cx="243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simplified Lewis Dot</a:t>
            </a:r>
          </a:p>
        </p:txBody>
      </p:sp>
      <p:sp>
        <p:nvSpPr>
          <p:cNvPr id="29849" name="Text Box 153"/>
          <p:cNvSpPr txBox="1">
            <a:spLocks noChangeArrowheads="1"/>
          </p:cNvSpPr>
          <p:nvPr/>
        </p:nvSpPr>
        <p:spPr bwMode="auto">
          <a:xfrm>
            <a:off x="76200" y="2133600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Lewis Dot</a:t>
            </a:r>
          </a:p>
        </p:txBody>
      </p:sp>
      <p:sp>
        <p:nvSpPr>
          <p:cNvPr id="29850" name="Text Box 154"/>
          <p:cNvSpPr txBox="1">
            <a:spLocks noChangeArrowheads="1"/>
          </p:cNvSpPr>
          <p:nvPr/>
        </p:nvSpPr>
        <p:spPr bwMode="auto">
          <a:xfrm>
            <a:off x="5105400" y="3810000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each shared pair</a:t>
            </a:r>
          </a:p>
        </p:txBody>
      </p:sp>
      <p:sp>
        <p:nvSpPr>
          <p:cNvPr id="29851" name="Text Box 155"/>
          <p:cNvSpPr txBox="1">
            <a:spLocks noChangeArrowheads="1"/>
          </p:cNvSpPr>
          <p:nvPr/>
        </p:nvSpPr>
        <p:spPr bwMode="auto">
          <a:xfrm>
            <a:off x="6019800" y="4267200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replaced with a “stick”</a:t>
            </a:r>
          </a:p>
        </p:txBody>
      </p:sp>
      <p:sp>
        <p:nvSpPr>
          <p:cNvPr id="29852" name="Text Box 156"/>
          <p:cNvSpPr txBox="1">
            <a:spLocks noChangeArrowheads="1"/>
          </p:cNvSpPr>
          <p:nvPr/>
        </p:nvSpPr>
        <p:spPr bwMode="auto">
          <a:xfrm>
            <a:off x="5740400" y="6003925"/>
            <a:ext cx="325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1 “stick” = 1 covalent bond</a:t>
            </a:r>
          </a:p>
        </p:txBody>
      </p:sp>
      <p:sp>
        <p:nvSpPr>
          <p:cNvPr id="29853" name="Freeform 157"/>
          <p:cNvSpPr>
            <a:spLocks/>
          </p:cNvSpPr>
          <p:nvPr/>
        </p:nvSpPr>
        <p:spPr bwMode="auto">
          <a:xfrm>
            <a:off x="7162800" y="3581400"/>
            <a:ext cx="711200" cy="457200"/>
          </a:xfrm>
          <a:custGeom>
            <a:avLst/>
            <a:gdLst>
              <a:gd name="T0" fmla="*/ 96 w 448"/>
              <a:gd name="T1" fmla="*/ 288 h 288"/>
              <a:gd name="T2" fmla="*/ 432 w 448"/>
              <a:gd name="T3" fmla="*/ 240 h 288"/>
              <a:gd name="T4" fmla="*/ 0 w 44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" h="288">
                <a:moveTo>
                  <a:pt x="96" y="288"/>
                </a:moveTo>
                <a:cubicBezTo>
                  <a:pt x="272" y="288"/>
                  <a:pt x="448" y="288"/>
                  <a:pt x="432" y="240"/>
                </a:cubicBezTo>
                <a:cubicBezTo>
                  <a:pt x="416" y="192"/>
                  <a:pt x="208" y="96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4" name="Freeform 158"/>
          <p:cNvSpPr>
            <a:spLocks/>
          </p:cNvSpPr>
          <p:nvPr/>
        </p:nvSpPr>
        <p:spPr bwMode="auto">
          <a:xfrm>
            <a:off x="6934200" y="4572000"/>
            <a:ext cx="419100" cy="533400"/>
          </a:xfrm>
          <a:custGeom>
            <a:avLst/>
            <a:gdLst>
              <a:gd name="T0" fmla="*/ 0 w 264"/>
              <a:gd name="T1" fmla="*/ 0 h 336"/>
              <a:gd name="T2" fmla="*/ 240 w 264"/>
              <a:gd name="T3" fmla="*/ 96 h 336"/>
              <a:gd name="T4" fmla="*/ 144 w 26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336">
                <a:moveTo>
                  <a:pt x="0" y="0"/>
                </a:moveTo>
                <a:cubicBezTo>
                  <a:pt x="108" y="20"/>
                  <a:pt x="216" y="40"/>
                  <a:pt x="240" y="96"/>
                </a:cubicBezTo>
                <a:cubicBezTo>
                  <a:pt x="264" y="152"/>
                  <a:pt x="204" y="244"/>
                  <a:pt x="144" y="33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27" y="27648"/>
            <a:ext cx="3432346" cy="2008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8" y="48594"/>
            <a:ext cx="4194412" cy="200880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307691" y="2947916"/>
            <a:ext cx="2067769" cy="540059"/>
          </a:xfrm>
          <a:custGeom>
            <a:avLst/>
            <a:gdLst>
              <a:gd name="connsiteX0" fmla="*/ 16142 w 2067769"/>
              <a:gd name="connsiteY0" fmla="*/ 27296 h 540059"/>
              <a:gd name="connsiteX1" fmla="*/ 57085 w 2067769"/>
              <a:gd name="connsiteY1" fmla="*/ 232012 h 540059"/>
              <a:gd name="connsiteX2" fmla="*/ 152619 w 2067769"/>
              <a:gd name="connsiteY2" fmla="*/ 300251 h 540059"/>
              <a:gd name="connsiteX3" fmla="*/ 193563 w 2067769"/>
              <a:gd name="connsiteY3" fmla="*/ 341194 h 540059"/>
              <a:gd name="connsiteX4" fmla="*/ 234506 w 2067769"/>
              <a:gd name="connsiteY4" fmla="*/ 354842 h 540059"/>
              <a:gd name="connsiteX5" fmla="*/ 316393 w 2067769"/>
              <a:gd name="connsiteY5" fmla="*/ 409433 h 540059"/>
              <a:gd name="connsiteX6" fmla="*/ 370984 w 2067769"/>
              <a:gd name="connsiteY6" fmla="*/ 423081 h 540059"/>
              <a:gd name="connsiteX7" fmla="*/ 452870 w 2067769"/>
              <a:gd name="connsiteY7" fmla="*/ 450377 h 540059"/>
              <a:gd name="connsiteX8" fmla="*/ 507461 w 2067769"/>
              <a:gd name="connsiteY8" fmla="*/ 464024 h 540059"/>
              <a:gd name="connsiteX9" fmla="*/ 616643 w 2067769"/>
              <a:gd name="connsiteY9" fmla="*/ 491320 h 540059"/>
              <a:gd name="connsiteX10" fmla="*/ 916894 w 2067769"/>
              <a:gd name="connsiteY10" fmla="*/ 504968 h 540059"/>
              <a:gd name="connsiteX11" fmla="*/ 1694816 w 2067769"/>
              <a:gd name="connsiteY11" fmla="*/ 504968 h 540059"/>
              <a:gd name="connsiteX12" fmla="*/ 1749408 w 2067769"/>
              <a:gd name="connsiteY12" fmla="*/ 477672 h 540059"/>
              <a:gd name="connsiteX13" fmla="*/ 1831294 w 2067769"/>
              <a:gd name="connsiteY13" fmla="*/ 450377 h 540059"/>
              <a:gd name="connsiteX14" fmla="*/ 1981419 w 2067769"/>
              <a:gd name="connsiteY14" fmla="*/ 423081 h 540059"/>
              <a:gd name="connsiteX15" fmla="*/ 2022363 w 2067769"/>
              <a:gd name="connsiteY15" fmla="*/ 409433 h 540059"/>
              <a:gd name="connsiteX16" fmla="*/ 2049658 w 2067769"/>
              <a:gd name="connsiteY16" fmla="*/ 368490 h 540059"/>
              <a:gd name="connsiteX17" fmla="*/ 2049658 w 2067769"/>
              <a:gd name="connsiteY17" fmla="*/ 122830 h 540059"/>
              <a:gd name="connsiteX18" fmla="*/ 1995067 w 2067769"/>
              <a:gd name="connsiteY18" fmla="*/ 40944 h 540059"/>
              <a:gd name="connsiteX19" fmla="*/ 1954124 w 2067769"/>
              <a:gd name="connsiteY19" fmla="*/ 27296 h 540059"/>
              <a:gd name="connsiteX20" fmla="*/ 1844942 w 2067769"/>
              <a:gd name="connsiteY20" fmla="*/ 40944 h 540059"/>
              <a:gd name="connsiteX21" fmla="*/ 1763055 w 2067769"/>
              <a:gd name="connsiteY21" fmla="*/ 68239 h 540059"/>
              <a:gd name="connsiteX22" fmla="*/ 1681169 w 2067769"/>
              <a:gd name="connsiteY22" fmla="*/ 136478 h 540059"/>
              <a:gd name="connsiteX23" fmla="*/ 1626578 w 2067769"/>
              <a:gd name="connsiteY23" fmla="*/ 177421 h 540059"/>
              <a:gd name="connsiteX24" fmla="*/ 1544691 w 2067769"/>
              <a:gd name="connsiteY24" fmla="*/ 204717 h 540059"/>
              <a:gd name="connsiteX25" fmla="*/ 1462805 w 2067769"/>
              <a:gd name="connsiteY25" fmla="*/ 232012 h 540059"/>
              <a:gd name="connsiteX26" fmla="*/ 1408213 w 2067769"/>
              <a:gd name="connsiteY26" fmla="*/ 245660 h 540059"/>
              <a:gd name="connsiteX27" fmla="*/ 1326327 w 2067769"/>
              <a:gd name="connsiteY27" fmla="*/ 272956 h 540059"/>
              <a:gd name="connsiteX28" fmla="*/ 1244440 w 2067769"/>
              <a:gd name="connsiteY28" fmla="*/ 313899 h 540059"/>
              <a:gd name="connsiteX29" fmla="*/ 1080667 w 2067769"/>
              <a:gd name="connsiteY29" fmla="*/ 300251 h 540059"/>
              <a:gd name="connsiteX30" fmla="*/ 875951 w 2067769"/>
              <a:gd name="connsiteY30" fmla="*/ 272956 h 540059"/>
              <a:gd name="connsiteX31" fmla="*/ 753121 w 2067769"/>
              <a:gd name="connsiteY31" fmla="*/ 232012 h 540059"/>
              <a:gd name="connsiteX32" fmla="*/ 712178 w 2067769"/>
              <a:gd name="connsiteY32" fmla="*/ 218365 h 540059"/>
              <a:gd name="connsiteX33" fmla="*/ 671234 w 2067769"/>
              <a:gd name="connsiteY33" fmla="*/ 204717 h 540059"/>
              <a:gd name="connsiteX34" fmla="*/ 589348 w 2067769"/>
              <a:gd name="connsiteY34" fmla="*/ 136478 h 540059"/>
              <a:gd name="connsiteX35" fmla="*/ 548405 w 2067769"/>
              <a:gd name="connsiteY35" fmla="*/ 109183 h 540059"/>
              <a:gd name="connsiteX36" fmla="*/ 521109 w 2067769"/>
              <a:gd name="connsiteY36" fmla="*/ 68239 h 540059"/>
              <a:gd name="connsiteX37" fmla="*/ 439222 w 2067769"/>
              <a:gd name="connsiteY37" fmla="*/ 40944 h 540059"/>
              <a:gd name="connsiteX38" fmla="*/ 398279 w 2067769"/>
              <a:gd name="connsiteY38" fmla="*/ 27296 h 540059"/>
              <a:gd name="connsiteX39" fmla="*/ 357336 w 2067769"/>
              <a:gd name="connsiteY39" fmla="*/ 13648 h 540059"/>
              <a:gd name="connsiteX40" fmla="*/ 316393 w 2067769"/>
              <a:gd name="connsiteY40" fmla="*/ 0 h 540059"/>
              <a:gd name="connsiteX41" fmla="*/ 16142 w 2067769"/>
              <a:gd name="connsiteY41" fmla="*/ 27296 h 5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67769" h="540059">
                <a:moveTo>
                  <a:pt x="16142" y="27296"/>
                </a:moveTo>
                <a:cubicBezTo>
                  <a:pt x="-27076" y="65965"/>
                  <a:pt x="26844" y="201770"/>
                  <a:pt x="57085" y="232012"/>
                </a:cubicBezTo>
                <a:cubicBezTo>
                  <a:pt x="163532" y="338461"/>
                  <a:pt x="26882" y="210441"/>
                  <a:pt x="152619" y="300251"/>
                </a:cubicBezTo>
                <a:cubicBezTo>
                  <a:pt x="168325" y="311469"/>
                  <a:pt x="177504" y="330488"/>
                  <a:pt x="193563" y="341194"/>
                </a:cubicBezTo>
                <a:cubicBezTo>
                  <a:pt x="205533" y="349174"/>
                  <a:pt x="221930" y="347856"/>
                  <a:pt x="234506" y="354842"/>
                </a:cubicBezTo>
                <a:cubicBezTo>
                  <a:pt x="263183" y="370774"/>
                  <a:pt x="284567" y="401476"/>
                  <a:pt x="316393" y="409433"/>
                </a:cubicBezTo>
                <a:cubicBezTo>
                  <a:pt x="334590" y="413982"/>
                  <a:pt x="353018" y="417691"/>
                  <a:pt x="370984" y="423081"/>
                </a:cubicBezTo>
                <a:cubicBezTo>
                  <a:pt x="398542" y="431349"/>
                  <a:pt x="424957" y="443399"/>
                  <a:pt x="452870" y="450377"/>
                </a:cubicBezTo>
                <a:cubicBezTo>
                  <a:pt x="471067" y="454926"/>
                  <a:pt x="489426" y="458871"/>
                  <a:pt x="507461" y="464024"/>
                </a:cubicBezTo>
                <a:cubicBezTo>
                  <a:pt x="554189" y="477375"/>
                  <a:pt x="560455" y="487158"/>
                  <a:pt x="616643" y="491320"/>
                </a:cubicBezTo>
                <a:cubicBezTo>
                  <a:pt x="716556" y="498721"/>
                  <a:pt x="816810" y="500419"/>
                  <a:pt x="916894" y="504968"/>
                </a:cubicBezTo>
                <a:cubicBezTo>
                  <a:pt x="1207412" y="563068"/>
                  <a:pt x="1061199" y="538912"/>
                  <a:pt x="1694816" y="504968"/>
                </a:cubicBezTo>
                <a:cubicBezTo>
                  <a:pt x="1715132" y="503880"/>
                  <a:pt x="1730518" y="485228"/>
                  <a:pt x="1749408" y="477672"/>
                </a:cubicBezTo>
                <a:cubicBezTo>
                  <a:pt x="1776122" y="466986"/>
                  <a:pt x="1802914" y="455107"/>
                  <a:pt x="1831294" y="450377"/>
                </a:cubicBezTo>
                <a:cubicBezTo>
                  <a:pt x="1867801" y="444292"/>
                  <a:pt x="1943267" y="432619"/>
                  <a:pt x="1981419" y="423081"/>
                </a:cubicBezTo>
                <a:cubicBezTo>
                  <a:pt x="1995376" y="419592"/>
                  <a:pt x="2008715" y="413982"/>
                  <a:pt x="2022363" y="409433"/>
                </a:cubicBezTo>
                <a:cubicBezTo>
                  <a:pt x="2031461" y="395785"/>
                  <a:pt x="2042323" y="383161"/>
                  <a:pt x="2049658" y="368490"/>
                </a:cubicBezTo>
                <a:cubicBezTo>
                  <a:pt x="2086464" y="294877"/>
                  <a:pt x="2056985" y="188771"/>
                  <a:pt x="2049658" y="122830"/>
                </a:cubicBezTo>
                <a:cubicBezTo>
                  <a:pt x="2045652" y="86773"/>
                  <a:pt x="2025058" y="60938"/>
                  <a:pt x="1995067" y="40944"/>
                </a:cubicBezTo>
                <a:cubicBezTo>
                  <a:pt x="1983097" y="32964"/>
                  <a:pt x="1967772" y="31845"/>
                  <a:pt x="1954124" y="27296"/>
                </a:cubicBezTo>
                <a:cubicBezTo>
                  <a:pt x="1917730" y="31845"/>
                  <a:pt x="1880805" y="33259"/>
                  <a:pt x="1844942" y="40944"/>
                </a:cubicBezTo>
                <a:cubicBezTo>
                  <a:pt x="1816809" y="46973"/>
                  <a:pt x="1763055" y="68239"/>
                  <a:pt x="1763055" y="68239"/>
                </a:cubicBezTo>
                <a:cubicBezTo>
                  <a:pt x="1699335" y="131960"/>
                  <a:pt x="1747671" y="88977"/>
                  <a:pt x="1681169" y="136478"/>
                </a:cubicBezTo>
                <a:cubicBezTo>
                  <a:pt x="1662660" y="149699"/>
                  <a:pt x="1646923" y="167249"/>
                  <a:pt x="1626578" y="177421"/>
                </a:cubicBezTo>
                <a:cubicBezTo>
                  <a:pt x="1600843" y="190288"/>
                  <a:pt x="1571987" y="195618"/>
                  <a:pt x="1544691" y="204717"/>
                </a:cubicBezTo>
                <a:lnTo>
                  <a:pt x="1462805" y="232012"/>
                </a:lnTo>
                <a:cubicBezTo>
                  <a:pt x="1444608" y="236561"/>
                  <a:pt x="1426179" y="240270"/>
                  <a:pt x="1408213" y="245660"/>
                </a:cubicBezTo>
                <a:cubicBezTo>
                  <a:pt x="1380655" y="253928"/>
                  <a:pt x="1350267" y="256996"/>
                  <a:pt x="1326327" y="272956"/>
                </a:cubicBezTo>
                <a:cubicBezTo>
                  <a:pt x="1273414" y="308231"/>
                  <a:pt x="1300945" y="295064"/>
                  <a:pt x="1244440" y="313899"/>
                </a:cubicBezTo>
                <a:lnTo>
                  <a:pt x="1080667" y="300251"/>
                </a:lnTo>
                <a:cubicBezTo>
                  <a:pt x="1021894" y="294374"/>
                  <a:pt x="935587" y="281475"/>
                  <a:pt x="875951" y="272956"/>
                </a:cubicBezTo>
                <a:lnTo>
                  <a:pt x="753121" y="232012"/>
                </a:lnTo>
                <a:lnTo>
                  <a:pt x="712178" y="218365"/>
                </a:lnTo>
                <a:lnTo>
                  <a:pt x="671234" y="204717"/>
                </a:lnTo>
                <a:cubicBezTo>
                  <a:pt x="569573" y="136942"/>
                  <a:pt x="694438" y="224053"/>
                  <a:pt x="589348" y="136478"/>
                </a:cubicBezTo>
                <a:cubicBezTo>
                  <a:pt x="576747" y="125977"/>
                  <a:pt x="562053" y="118281"/>
                  <a:pt x="548405" y="109183"/>
                </a:cubicBezTo>
                <a:cubicBezTo>
                  <a:pt x="539306" y="95535"/>
                  <a:pt x="535019" y="76932"/>
                  <a:pt x="521109" y="68239"/>
                </a:cubicBezTo>
                <a:cubicBezTo>
                  <a:pt x="496710" y="52990"/>
                  <a:pt x="466518" y="50042"/>
                  <a:pt x="439222" y="40944"/>
                </a:cubicBezTo>
                <a:lnTo>
                  <a:pt x="398279" y="27296"/>
                </a:lnTo>
                <a:lnTo>
                  <a:pt x="357336" y="13648"/>
                </a:lnTo>
                <a:lnTo>
                  <a:pt x="316393" y="0"/>
                </a:lnTo>
                <a:cubicBezTo>
                  <a:pt x="11597" y="13855"/>
                  <a:pt x="59360" y="-11373"/>
                  <a:pt x="16142" y="2729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1256878" y="5148107"/>
            <a:ext cx="2067769" cy="540059"/>
          </a:xfrm>
          <a:custGeom>
            <a:avLst/>
            <a:gdLst>
              <a:gd name="connsiteX0" fmla="*/ 16142 w 2067769"/>
              <a:gd name="connsiteY0" fmla="*/ 27296 h 540059"/>
              <a:gd name="connsiteX1" fmla="*/ 57085 w 2067769"/>
              <a:gd name="connsiteY1" fmla="*/ 232012 h 540059"/>
              <a:gd name="connsiteX2" fmla="*/ 152619 w 2067769"/>
              <a:gd name="connsiteY2" fmla="*/ 300251 h 540059"/>
              <a:gd name="connsiteX3" fmla="*/ 193563 w 2067769"/>
              <a:gd name="connsiteY3" fmla="*/ 341194 h 540059"/>
              <a:gd name="connsiteX4" fmla="*/ 234506 w 2067769"/>
              <a:gd name="connsiteY4" fmla="*/ 354842 h 540059"/>
              <a:gd name="connsiteX5" fmla="*/ 316393 w 2067769"/>
              <a:gd name="connsiteY5" fmla="*/ 409433 h 540059"/>
              <a:gd name="connsiteX6" fmla="*/ 370984 w 2067769"/>
              <a:gd name="connsiteY6" fmla="*/ 423081 h 540059"/>
              <a:gd name="connsiteX7" fmla="*/ 452870 w 2067769"/>
              <a:gd name="connsiteY7" fmla="*/ 450377 h 540059"/>
              <a:gd name="connsiteX8" fmla="*/ 507461 w 2067769"/>
              <a:gd name="connsiteY8" fmla="*/ 464024 h 540059"/>
              <a:gd name="connsiteX9" fmla="*/ 616643 w 2067769"/>
              <a:gd name="connsiteY9" fmla="*/ 491320 h 540059"/>
              <a:gd name="connsiteX10" fmla="*/ 916894 w 2067769"/>
              <a:gd name="connsiteY10" fmla="*/ 504968 h 540059"/>
              <a:gd name="connsiteX11" fmla="*/ 1694816 w 2067769"/>
              <a:gd name="connsiteY11" fmla="*/ 504968 h 540059"/>
              <a:gd name="connsiteX12" fmla="*/ 1749408 w 2067769"/>
              <a:gd name="connsiteY12" fmla="*/ 477672 h 540059"/>
              <a:gd name="connsiteX13" fmla="*/ 1831294 w 2067769"/>
              <a:gd name="connsiteY13" fmla="*/ 450377 h 540059"/>
              <a:gd name="connsiteX14" fmla="*/ 1981419 w 2067769"/>
              <a:gd name="connsiteY14" fmla="*/ 423081 h 540059"/>
              <a:gd name="connsiteX15" fmla="*/ 2022363 w 2067769"/>
              <a:gd name="connsiteY15" fmla="*/ 409433 h 540059"/>
              <a:gd name="connsiteX16" fmla="*/ 2049658 w 2067769"/>
              <a:gd name="connsiteY16" fmla="*/ 368490 h 540059"/>
              <a:gd name="connsiteX17" fmla="*/ 2049658 w 2067769"/>
              <a:gd name="connsiteY17" fmla="*/ 122830 h 540059"/>
              <a:gd name="connsiteX18" fmla="*/ 1995067 w 2067769"/>
              <a:gd name="connsiteY18" fmla="*/ 40944 h 540059"/>
              <a:gd name="connsiteX19" fmla="*/ 1954124 w 2067769"/>
              <a:gd name="connsiteY19" fmla="*/ 27296 h 540059"/>
              <a:gd name="connsiteX20" fmla="*/ 1844942 w 2067769"/>
              <a:gd name="connsiteY20" fmla="*/ 40944 h 540059"/>
              <a:gd name="connsiteX21" fmla="*/ 1763055 w 2067769"/>
              <a:gd name="connsiteY21" fmla="*/ 68239 h 540059"/>
              <a:gd name="connsiteX22" fmla="*/ 1681169 w 2067769"/>
              <a:gd name="connsiteY22" fmla="*/ 136478 h 540059"/>
              <a:gd name="connsiteX23" fmla="*/ 1626578 w 2067769"/>
              <a:gd name="connsiteY23" fmla="*/ 177421 h 540059"/>
              <a:gd name="connsiteX24" fmla="*/ 1544691 w 2067769"/>
              <a:gd name="connsiteY24" fmla="*/ 204717 h 540059"/>
              <a:gd name="connsiteX25" fmla="*/ 1462805 w 2067769"/>
              <a:gd name="connsiteY25" fmla="*/ 232012 h 540059"/>
              <a:gd name="connsiteX26" fmla="*/ 1408213 w 2067769"/>
              <a:gd name="connsiteY26" fmla="*/ 245660 h 540059"/>
              <a:gd name="connsiteX27" fmla="*/ 1326327 w 2067769"/>
              <a:gd name="connsiteY27" fmla="*/ 272956 h 540059"/>
              <a:gd name="connsiteX28" fmla="*/ 1244440 w 2067769"/>
              <a:gd name="connsiteY28" fmla="*/ 313899 h 540059"/>
              <a:gd name="connsiteX29" fmla="*/ 1080667 w 2067769"/>
              <a:gd name="connsiteY29" fmla="*/ 300251 h 540059"/>
              <a:gd name="connsiteX30" fmla="*/ 875951 w 2067769"/>
              <a:gd name="connsiteY30" fmla="*/ 272956 h 540059"/>
              <a:gd name="connsiteX31" fmla="*/ 753121 w 2067769"/>
              <a:gd name="connsiteY31" fmla="*/ 232012 h 540059"/>
              <a:gd name="connsiteX32" fmla="*/ 712178 w 2067769"/>
              <a:gd name="connsiteY32" fmla="*/ 218365 h 540059"/>
              <a:gd name="connsiteX33" fmla="*/ 671234 w 2067769"/>
              <a:gd name="connsiteY33" fmla="*/ 204717 h 540059"/>
              <a:gd name="connsiteX34" fmla="*/ 589348 w 2067769"/>
              <a:gd name="connsiteY34" fmla="*/ 136478 h 540059"/>
              <a:gd name="connsiteX35" fmla="*/ 548405 w 2067769"/>
              <a:gd name="connsiteY35" fmla="*/ 109183 h 540059"/>
              <a:gd name="connsiteX36" fmla="*/ 521109 w 2067769"/>
              <a:gd name="connsiteY36" fmla="*/ 68239 h 540059"/>
              <a:gd name="connsiteX37" fmla="*/ 439222 w 2067769"/>
              <a:gd name="connsiteY37" fmla="*/ 40944 h 540059"/>
              <a:gd name="connsiteX38" fmla="*/ 398279 w 2067769"/>
              <a:gd name="connsiteY38" fmla="*/ 27296 h 540059"/>
              <a:gd name="connsiteX39" fmla="*/ 357336 w 2067769"/>
              <a:gd name="connsiteY39" fmla="*/ 13648 h 540059"/>
              <a:gd name="connsiteX40" fmla="*/ 316393 w 2067769"/>
              <a:gd name="connsiteY40" fmla="*/ 0 h 540059"/>
              <a:gd name="connsiteX41" fmla="*/ 16142 w 2067769"/>
              <a:gd name="connsiteY41" fmla="*/ 27296 h 5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67769" h="540059">
                <a:moveTo>
                  <a:pt x="16142" y="27296"/>
                </a:moveTo>
                <a:cubicBezTo>
                  <a:pt x="-27076" y="65965"/>
                  <a:pt x="26844" y="201770"/>
                  <a:pt x="57085" y="232012"/>
                </a:cubicBezTo>
                <a:cubicBezTo>
                  <a:pt x="163532" y="338461"/>
                  <a:pt x="26882" y="210441"/>
                  <a:pt x="152619" y="300251"/>
                </a:cubicBezTo>
                <a:cubicBezTo>
                  <a:pt x="168325" y="311469"/>
                  <a:pt x="177504" y="330488"/>
                  <a:pt x="193563" y="341194"/>
                </a:cubicBezTo>
                <a:cubicBezTo>
                  <a:pt x="205533" y="349174"/>
                  <a:pt x="221930" y="347856"/>
                  <a:pt x="234506" y="354842"/>
                </a:cubicBezTo>
                <a:cubicBezTo>
                  <a:pt x="263183" y="370774"/>
                  <a:pt x="284567" y="401476"/>
                  <a:pt x="316393" y="409433"/>
                </a:cubicBezTo>
                <a:cubicBezTo>
                  <a:pt x="334590" y="413982"/>
                  <a:pt x="353018" y="417691"/>
                  <a:pt x="370984" y="423081"/>
                </a:cubicBezTo>
                <a:cubicBezTo>
                  <a:pt x="398542" y="431349"/>
                  <a:pt x="424957" y="443399"/>
                  <a:pt x="452870" y="450377"/>
                </a:cubicBezTo>
                <a:cubicBezTo>
                  <a:pt x="471067" y="454926"/>
                  <a:pt x="489426" y="458871"/>
                  <a:pt x="507461" y="464024"/>
                </a:cubicBezTo>
                <a:cubicBezTo>
                  <a:pt x="554189" y="477375"/>
                  <a:pt x="560455" y="487158"/>
                  <a:pt x="616643" y="491320"/>
                </a:cubicBezTo>
                <a:cubicBezTo>
                  <a:pt x="716556" y="498721"/>
                  <a:pt x="816810" y="500419"/>
                  <a:pt x="916894" y="504968"/>
                </a:cubicBezTo>
                <a:cubicBezTo>
                  <a:pt x="1207412" y="563068"/>
                  <a:pt x="1061199" y="538912"/>
                  <a:pt x="1694816" y="504968"/>
                </a:cubicBezTo>
                <a:cubicBezTo>
                  <a:pt x="1715132" y="503880"/>
                  <a:pt x="1730518" y="485228"/>
                  <a:pt x="1749408" y="477672"/>
                </a:cubicBezTo>
                <a:cubicBezTo>
                  <a:pt x="1776122" y="466986"/>
                  <a:pt x="1802914" y="455107"/>
                  <a:pt x="1831294" y="450377"/>
                </a:cubicBezTo>
                <a:cubicBezTo>
                  <a:pt x="1867801" y="444292"/>
                  <a:pt x="1943267" y="432619"/>
                  <a:pt x="1981419" y="423081"/>
                </a:cubicBezTo>
                <a:cubicBezTo>
                  <a:pt x="1995376" y="419592"/>
                  <a:pt x="2008715" y="413982"/>
                  <a:pt x="2022363" y="409433"/>
                </a:cubicBezTo>
                <a:cubicBezTo>
                  <a:pt x="2031461" y="395785"/>
                  <a:pt x="2042323" y="383161"/>
                  <a:pt x="2049658" y="368490"/>
                </a:cubicBezTo>
                <a:cubicBezTo>
                  <a:pt x="2086464" y="294877"/>
                  <a:pt x="2056985" y="188771"/>
                  <a:pt x="2049658" y="122830"/>
                </a:cubicBezTo>
                <a:cubicBezTo>
                  <a:pt x="2045652" y="86773"/>
                  <a:pt x="2025058" y="60938"/>
                  <a:pt x="1995067" y="40944"/>
                </a:cubicBezTo>
                <a:cubicBezTo>
                  <a:pt x="1983097" y="32964"/>
                  <a:pt x="1967772" y="31845"/>
                  <a:pt x="1954124" y="27296"/>
                </a:cubicBezTo>
                <a:cubicBezTo>
                  <a:pt x="1917730" y="31845"/>
                  <a:pt x="1880805" y="33259"/>
                  <a:pt x="1844942" y="40944"/>
                </a:cubicBezTo>
                <a:cubicBezTo>
                  <a:pt x="1816809" y="46973"/>
                  <a:pt x="1763055" y="68239"/>
                  <a:pt x="1763055" y="68239"/>
                </a:cubicBezTo>
                <a:cubicBezTo>
                  <a:pt x="1699335" y="131960"/>
                  <a:pt x="1747671" y="88977"/>
                  <a:pt x="1681169" y="136478"/>
                </a:cubicBezTo>
                <a:cubicBezTo>
                  <a:pt x="1662660" y="149699"/>
                  <a:pt x="1646923" y="167249"/>
                  <a:pt x="1626578" y="177421"/>
                </a:cubicBezTo>
                <a:cubicBezTo>
                  <a:pt x="1600843" y="190288"/>
                  <a:pt x="1571987" y="195618"/>
                  <a:pt x="1544691" y="204717"/>
                </a:cubicBezTo>
                <a:lnTo>
                  <a:pt x="1462805" y="232012"/>
                </a:lnTo>
                <a:cubicBezTo>
                  <a:pt x="1444608" y="236561"/>
                  <a:pt x="1426179" y="240270"/>
                  <a:pt x="1408213" y="245660"/>
                </a:cubicBezTo>
                <a:cubicBezTo>
                  <a:pt x="1380655" y="253928"/>
                  <a:pt x="1350267" y="256996"/>
                  <a:pt x="1326327" y="272956"/>
                </a:cubicBezTo>
                <a:cubicBezTo>
                  <a:pt x="1273414" y="308231"/>
                  <a:pt x="1300945" y="295064"/>
                  <a:pt x="1244440" y="313899"/>
                </a:cubicBezTo>
                <a:lnTo>
                  <a:pt x="1080667" y="300251"/>
                </a:lnTo>
                <a:cubicBezTo>
                  <a:pt x="1021894" y="294374"/>
                  <a:pt x="935587" y="281475"/>
                  <a:pt x="875951" y="272956"/>
                </a:cubicBezTo>
                <a:lnTo>
                  <a:pt x="753121" y="232012"/>
                </a:lnTo>
                <a:lnTo>
                  <a:pt x="712178" y="218365"/>
                </a:lnTo>
                <a:lnTo>
                  <a:pt x="671234" y="204717"/>
                </a:lnTo>
                <a:cubicBezTo>
                  <a:pt x="569573" y="136942"/>
                  <a:pt x="694438" y="224053"/>
                  <a:pt x="589348" y="136478"/>
                </a:cubicBezTo>
                <a:cubicBezTo>
                  <a:pt x="576747" y="125977"/>
                  <a:pt x="562053" y="118281"/>
                  <a:pt x="548405" y="109183"/>
                </a:cubicBezTo>
                <a:cubicBezTo>
                  <a:pt x="539306" y="95535"/>
                  <a:pt x="535019" y="76932"/>
                  <a:pt x="521109" y="68239"/>
                </a:cubicBezTo>
                <a:cubicBezTo>
                  <a:pt x="496710" y="52990"/>
                  <a:pt x="466518" y="50042"/>
                  <a:pt x="439222" y="40944"/>
                </a:cubicBezTo>
                <a:lnTo>
                  <a:pt x="398279" y="27296"/>
                </a:lnTo>
                <a:lnTo>
                  <a:pt x="357336" y="13648"/>
                </a:lnTo>
                <a:lnTo>
                  <a:pt x="316393" y="0"/>
                </a:lnTo>
                <a:cubicBezTo>
                  <a:pt x="11597" y="13855"/>
                  <a:pt x="59360" y="-11373"/>
                  <a:pt x="16142" y="2729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48" grpId="0"/>
      <p:bldP spid="29849" grpId="0"/>
      <p:bldP spid="29850" grpId="0"/>
      <p:bldP spid="29851" grpId="0"/>
      <p:bldP spid="29852" grpId="0"/>
      <p:bldP spid="29853" grpId="0" animBg="1"/>
      <p:bldP spid="29854" grpId="0" animBg="1"/>
      <p:bldP spid="5" grpId="0" animBg="1"/>
      <p:bldP spid="1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886" y="1066800"/>
            <a:ext cx="69365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Covalent Bond tidbits….</a:t>
            </a:r>
          </a:p>
          <a:p>
            <a:endParaRPr lang="en-US" sz="2000" dirty="0"/>
          </a:p>
          <a:p>
            <a:r>
              <a:rPr lang="en-US" sz="2000" dirty="0" smtClean="0"/>
              <a:t>	electrons are shared in 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can share 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______________</a:t>
            </a:r>
          </a:p>
          <a:p>
            <a:endParaRPr lang="en-US" sz="2000" dirty="0"/>
          </a:p>
          <a:p>
            <a:r>
              <a:rPr lang="en-US" sz="2000" dirty="0" smtClean="0"/>
              <a:t>	atoms will share the same # of its own electrons</a:t>
            </a:r>
          </a:p>
          <a:p>
            <a:r>
              <a:rPr lang="en-US" sz="2000" dirty="0"/>
              <a:t>		</a:t>
            </a:r>
            <a:r>
              <a:rPr lang="en-US" sz="2000" dirty="0" smtClean="0"/>
              <a:t>as it “wants” from another atom (or atoms)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     examples… 	“wants” one, shares one</a:t>
            </a:r>
          </a:p>
          <a:p>
            <a:r>
              <a:rPr lang="en-US" sz="2000" dirty="0" smtClean="0"/>
              <a:t>				“wants” two, shares two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“wants” three, shares three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“wants” four, shares four	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6764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pairs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981200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one pair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8600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two pairs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9080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three pairs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127796">
            <a:off x="1056084" y="4207586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**KEY**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337" y="648866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bonding examples….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381000"/>
            <a:ext cx="8837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 b="1">
                <a:ea typeface="MS Minngs"/>
                <a:cs typeface="Times New Roman" panose="02020603050405020304" pitchFamily="18" charset="0"/>
              </a:rPr>
              <a:t>How do we know if an Ionic or Covalent Bond will form between atoms?</a:t>
            </a:r>
          </a:p>
        </p:txBody>
      </p:sp>
      <p:graphicFrame>
        <p:nvGraphicFramePr>
          <p:cNvPr id="31884" name="Group 140"/>
          <p:cNvGraphicFramePr>
            <a:graphicFrameLocks noGrp="1"/>
          </p:cNvGraphicFramePr>
          <p:nvPr/>
        </p:nvGraphicFramePr>
        <p:xfrm>
          <a:off x="685800" y="1085850"/>
          <a:ext cx="7848600" cy="3562350"/>
        </p:xfrm>
        <a:graphic>
          <a:graphicData uri="http://schemas.openxmlformats.org/drawingml/2006/table">
            <a:tbl>
              <a:tblPr/>
              <a:tblGrid>
                <a:gridCol w="2438400"/>
                <a:gridCol w="2570163"/>
                <a:gridCol w="538162"/>
                <a:gridCol w="2301875"/>
              </a:tblGrid>
              <a:tr h="8953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Non-Metal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+ Non-Metal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Covalent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+ Metal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Ionic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Metal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+ Non-Metal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Ionic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+ Metal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New Roman"/>
                          <a:cs typeface="Times New Roman" panose="02020603050405020304" pitchFamily="18" charset="0"/>
                        </a:rPr>
                        <a:t>Covalent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39" name="Rectangle 95"/>
          <p:cNvSpPr>
            <a:spLocks noChangeArrowheads="1"/>
          </p:cNvSpPr>
          <p:nvPr/>
        </p:nvSpPr>
        <p:spPr bwMode="auto">
          <a:xfrm>
            <a:off x="609600" y="5105400"/>
            <a:ext cx="182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ea typeface="MS Minngs"/>
                <a:cs typeface="Times New Roman" panose="02020603050405020304" pitchFamily="18" charset="0"/>
              </a:rPr>
              <a:t>Note: </a:t>
            </a:r>
            <a:r>
              <a:rPr lang="en-US" altLang="ja-JP" sz="2000" b="1">
                <a:ea typeface="MS Minngs"/>
                <a:cs typeface="Times New Roman" panose="02020603050405020304" pitchFamily="18" charset="0"/>
              </a:rPr>
              <a:t>Carbon</a:t>
            </a:r>
            <a:r>
              <a:rPr lang="en-US" altLang="ja-JP" sz="2000">
                <a:ea typeface="MS Minngs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 rot="-1936539">
            <a:off x="28575" y="1166813"/>
            <a:ext cx="192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atoms want to </a:t>
            </a:r>
          </a:p>
          <a:p>
            <a:pPr algn="ctr"/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gain electrons</a:t>
            </a:r>
          </a:p>
        </p:txBody>
      </p:sp>
      <p:sp>
        <p:nvSpPr>
          <p:cNvPr id="31874" name="Text Box 130"/>
          <p:cNvSpPr txBox="1">
            <a:spLocks noChangeArrowheads="1"/>
          </p:cNvSpPr>
          <p:nvPr/>
        </p:nvSpPr>
        <p:spPr bwMode="auto">
          <a:xfrm rot="-1936539">
            <a:off x="-47625" y="2767013"/>
            <a:ext cx="192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atoms want to </a:t>
            </a:r>
          </a:p>
          <a:p>
            <a:pPr algn="ctr"/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lose electrons</a:t>
            </a:r>
          </a:p>
        </p:txBody>
      </p:sp>
      <p:sp>
        <p:nvSpPr>
          <p:cNvPr id="31879" name="Text Box 135"/>
          <p:cNvSpPr txBox="1">
            <a:spLocks noChangeArrowheads="1"/>
          </p:cNvSpPr>
          <p:nvPr/>
        </p:nvSpPr>
        <p:spPr bwMode="auto">
          <a:xfrm rot="-1302593">
            <a:off x="4864100" y="998538"/>
            <a:ext cx="65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gain</a:t>
            </a:r>
          </a:p>
        </p:txBody>
      </p:sp>
      <p:sp>
        <p:nvSpPr>
          <p:cNvPr id="31881" name="Text Box 137"/>
          <p:cNvSpPr txBox="1">
            <a:spLocks noChangeArrowheads="1"/>
          </p:cNvSpPr>
          <p:nvPr/>
        </p:nvSpPr>
        <p:spPr bwMode="auto">
          <a:xfrm rot="-1302593">
            <a:off x="4794250" y="1952625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lose</a:t>
            </a:r>
          </a:p>
        </p:txBody>
      </p:sp>
      <p:sp>
        <p:nvSpPr>
          <p:cNvPr id="31882" name="Text Box 138"/>
          <p:cNvSpPr txBox="1">
            <a:spLocks noChangeArrowheads="1"/>
          </p:cNvSpPr>
          <p:nvPr/>
        </p:nvSpPr>
        <p:spPr bwMode="auto">
          <a:xfrm rot="-1302593">
            <a:off x="4864100" y="2728913"/>
            <a:ext cx="65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gain</a:t>
            </a:r>
          </a:p>
        </p:txBody>
      </p:sp>
      <p:sp>
        <p:nvSpPr>
          <p:cNvPr id="31883" name="Text Box 139"/>
          <p:cNvSpPr txBox="1">
            <a:spLocks noChangeArrowheads="1"/>
          </p:cNvSpPr>
          <p:nvPr/>
        </p:nvSpPr>
        <p:spPr bwMode="auto">
          <a:xfrm rot="-1302593">
            <a:off x="4794250" y="3719513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lose</a:t>
            </a:r>
          </a:p>
        </p:txBody>
      </p:sp>
      <p:sp>
        <p:nvSpPr>
          <p:cNvPr id="31886" name="Text Box 142"/>
          <p:cNvSpPr txBox="1">
            <a:spLocks noChangeArrowheads="1"/>
          </p:cNvSpPr>
          <p:nvPr/>
        </p:nvSpPr>
        <p:spPr bwMode="auto">
          <a:xfrm>
            <a:off x="2262188" y="5122863"/>
            <a:ext cx="206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is a metalloid … </a:t>
            </a:r>
          </a:p>
        </p:txBody>
      </p:sp>
      <p:sp>
        <p:nvSpPr>
          <p:cNvPr id="31887" name="Text Box 143"/>
          <p:cNvSpPr txBox="1">
            <a:spLocks noChangeArrowheads="1"/>
          </p:cNvSpPr>
          <p:nvPr/>
        </p:nvSpPr>
        <p:spPr bwMode="auto">
          <a:xfrm>
            <a:off x="1308100" y="541655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Hydrogen </a:t>
            </a: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is a “Lone Ranger”…</a:t>
            </a:r>
          </a:p>
        </p:txBody>
      </p:sp>
      <p:sp>
        <p:nvSpPr>
          <p:cNvPr id="31889" name="Text Box 145"/>
          <p:cNvSpPr txBox="1">
            <a:spLocks noChangeArrowheads="1"/>
          </p:cNvSpPr>
          <p:nvPr/>
        </p:nvSpPr>
        <p:spPr bwMode="auto">
          <a:xfrm>
            <a:off x="7153275" y="1066800"/>
            <a:ext cx="1914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A50021"/>
                </a:solidFill>
                <a:latin typeface="Comic Sans MS" panose="030F0702030302020204" pitchFamily="66" charset="0"/>
              </a:rPr>
              <a:t>share electrons </a:t>
            </a:r>
          </a:p>
          <a:p>
            <a:pPr algn="ctr"/>
            <a:r>
              <a:rPr lang="en-US" altLang="en-US" dirty="0">
                <a:solidFill>
                  <a:srgbClr val="A50021"/>
                </a:solidFill>
                <a:latin typeface="Comic Sans MS" panose="030F0702030302020204" pitchFamily="66" charset="0"/>
              </a:rPr>
              <a:t>to get FOS</a:t>
            </a:r>
          </a:p>
        </p:txBody>
      </p:sp>
      <p:sp>
        <p:nvSpPr>
          <p:cNvPr id="31890" name="Text Box 146"/>
          <p:cNvSpPr txBox="1">
            <a:spLocks noChangeArrowheads="1"/>
          </p:cNvSpPr>
          <p:nvPr/>
        </p:nvSpPr>
        <p:spPr bwMode="auto">
          <a:xfrm>
            <a:off x="6977063" y="1985963"/>
            <a:ext cx="2166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A50021"/>
                </a:solidFill>
                <a:latin typeface="Comic Sans MS" panose="030F0702030302020204" pitchFamily="66" charset="0"/>
              </a:rPr>
              <a:t>transfer electrons</a:t>
            </a:r>
          </a:p>
          <a:p>
            <a:pPr algn="ctr"/>
            <a:r>
              <a:rPr lang="en-US" altLang="en-US">
                <a:solidFill>
                  <a:srgbClr val="A50021"/>
                </a:solidFill>
                <a:latin typeface="Comic Sans MS" panose="030F0702030302020204" pitchFamily="66" charset="0"/>
              </a:rPr>
              <a:t>to get FOS</a:t>
            </a:r>
          </a:p>
        </p:txBody>
      </p:sp>
      <p:sp>
        <p:nvSpPr>
          <p:cNvPr id="31891" name="Text Box 147"/>
          <p:cNvSpPr txBox="1">
            <a:spLocks noChangeArrowheads="1"/>
          </p:cNvSpPr>
          <p:nvPr/>
        </p:nvSpPr>
        <p:spPr bwMode="auto">
          <a:xfrm>
            <a:off x="6977063" y="2787650"/>
            <a:ext cx="2166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A50021"/>
                </a:solidFill>
                <a:latin typeface="Comic Sans MS" panose="030F0702030302020204" pitchFamily="66" charset="0"/>
              </a:rPr>
              <a:t>transfer electrons</a:t>
            </a:r>
          </a:p>
          <a:p>
            <a:pPr algn="ctr"/>
            <a:r>
              <a:rPr lang="en-US" altLang="en-US">
                <a:solidFill>
                  <a:srgbClr val="A50021"/>
                </a:solidFill>
                <a:latin typeface="Comic Sans MS" panose="030F0702030302020204" pitchFamily="66" charset="0"/>
              </a:rPr>
              <a:t>to get FOS</a:t>
            </a:r>
          </a:p>
        </p:txBody>
      </p:sp>
      <p:sp>
        <p:nvSpPr>
          <p:cNvPr id="31892" name="Text Box 148"/>
          <p:cNvSpPr txBox="1">
            <a:spLocks noChangeArrowheads="1"/>
          </p:cNvSpPr>
          <p:nvPr/>
        </p:nvSpPr>
        <p:spPr bwMode="auto">
          <a:xfrm>
            <a:off x="7162800" y="3702050"/>
            <a:ext cx="1914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A50021"/>
                </a:solidFill>
                <a:latin typeface="Comic Sans MS" panose="030F0702030302020204" pitchFamily="66" charset="0"/>
              </a:rPr>
              <a:t>share electrons </a:t>
            </a:r>
          </a:p>
          <a:p>
            <a:pPr algn="ctr"/>
            <a:r>
              <a:rPr lang="en-US" altLang="en-US">
                <a:solidFill>
                  <a:srgbClr val="A50021"/>
                </a:solidFill>
                <a:latin typeface="Comic Sans MS" panose="030F0702030302020204" pitchFamily="66" charset="0"/>
              </a:rPr>
              <a:t>to get FOS</a:t>
            </a:r>
          </a:p>
        </p:txBody>
      </p:sp>
      <p:grpSp>
        <p:nvGrpSpPr>
          <p:cNvPr id="31895" name="Group 151"/>
          <p:cNvGrpSpPr>
            <a:grpSpLocks/>
          </p:cNvGrpSpPr>
          <p:nvPr/>
        </p:nvGrpSpPr>
        <p:grpSpPr bwMode="auto">
          <a:xfrm>
            <a:off x="3124200" y="3810000"/>
            <a:ext cx="5410200" cy="762000"/>
            <a:chOff x="1968" y="2400"/>
            <a:chExt cx="3408" cy="480"/>
          </a:xfrm>
        </p:grpSpPr>
        <p:sp>
          <p:nvSpPr>
            <p:cNvPr id="31893" name="Line 149"/>
            <p:cNvSpPr>
              <a:spLocks noChangeShapeType="1"/>
            </p:cNvSpPr>
            <p:nvPr/>
          </p:nvSpPr>
          <p:spPr bwMode="auto">
            <a:xfrm>
              <a:off x="1968" y="2400"/>
              <a:ext cx="3408" cy="4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Line 150"/>
            <p:cNvSpPr>
              <a:spLocks noChangeShapeType="1"/>
            </p:cNvSpPr>
            <p:nvPr/>
          </p:nvSpPr>
          <p:spPr bwMode="auto">
            <a:xfrm flipH="1">
              <a:off x="1968" y="2400"/>
              <a:ext cx="3408" cy="4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97" name="Group 153"/>
          <p:cNvGrpSpPr>
            <a:grpSpLocks/>
          </p:cNvGrpSpPr>
          <p:nvPr/>
        </p:nvGrpSpPr>
        <p:grpSpPr bwMode="auto">
          <a:xfrm>
            <a:off x="5105400" y="4953000"/>
            <a:ext cx="3810000" cy="914400"/>
            <a:chOff x="3216" y="3168"/>
            <a:chExt cx="2544" cy="576"/>
          </a:xfrm>
        </p:grpSpPr>
        <p:sp>
          <p:nvSpPr>
            <p:cNvPr id="31888" name="Text Box 144"/>
            <p:cNvSpPr txBox="1">
              <a:spLocks noChangeArrowheads="1"/>
            </p:cNvSpPr>
            <p:nvPr/>
          </p:nvSpPr>
          <p:spPr bwMode="auto">
            <a:xfrm>
              <a:off x="3456" y="3216"/>
              <a:ext cx="23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000099"/>
                  </a:solidFill>
                  <a:latin typeface="Comic Sans MS" panose="030F0702030302020204" pitchFamily="66" charset="0"/>
                </a:rPr>
                <a:t>we will consider both </a:t>
              </a:r>
            </a:p>
            <a:p>
              <a:r>
                <a:rPr lang="en-US" altLang="en-US" sz="2000" b="1" u="sng">
                  <a:solidFill>
                    <a:srgbClr val="000099"/>
                  </a:solidFill>
                  <a:latin typeface="Comic Sans MS" panose="030F0702030302020204" pitchFamily="66" charset="0"/>
                </a:rPr>
                <a:t>non-metals</a:t>
              </a:r>
              <a:r>
                <a:rPr lang="en-US" altLang="en-US" sz="2000">
                  <a:solidFill>
                    <a:srgbClr val="000099"/>
                  </a:solidFill>
                  <a:latin typeface="Comic Sans MS" panose="030F0702030302020204" pitchFamily="66" charset="0"/>
                </a:rPr>
                <a:t> in our examples</a:t>
              </a:r>
            </a:p>
          </p:txBody>
        </p:sp>
        <p:sp>
          <p:nvSpPr>
            <p:cNvPr id="31896" name="AutoShape 152"/>
            <p:cNvSpPr>
              <a:spLocks/>
            </p:cNvSpPr>
            <p:nvPr/>
          </p:nvSpPr>
          <p:spPr bwMode="auto">
            <a:xfrm>
              <a:off x="3216" y="3168"/>
              <a:ext cx="288" cy="576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98" name="Text Box 154"/>
          <p:cNvSpPr txBox="1">
            <a:spLocks noChangeArrowheads="1"/>
          </p:cNvSpPr>
          <p:nvPr/>
        </p:nvSpPr>
        <p:spPr bwMode="auto">
          <a:xfrm rot="-835012">
            <a:off x="4038600" y="4052888"/>
            <a:ext cx="3498850" cy="36671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</a:rPr>
              <a:t>we won’t consider metal to 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3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73" grpId="0"/>
      <p:bldP spid="31874" grpId="0"/>
      <p:bldP spid="31879" grpId="0"/>
      <p:bldP spid="31881" grpId="0"/>
      <p:bldP spid="31882" grpId="0"/>
      <p:bldP spid="31883" grpId="0"/>
      <p:bldP spid="31886" grpId="0"/>
      <p:bldP spid="31887" grpId="0"/>
      <p:bldP spid="31889" grpId="0"/>
      <p:bldP spid="31890" grpId="0"/>
      <p:bldP spid="31891" grpId="0"/>
      <p:bldP spid="31892" grpId="0"/>
      <p:bldP spid="318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er_tab_1st3rows_mass_num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8824"/>
          <a:stretch>
            <a:fillRect/>
          </a:stretch>
        </p:blipFill>
        <p:spPr bwMode="auto">
          <a:xfrm>
            <a:off x="0" y="0"/>
            <a:ext cx="90678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470400" y="212725"/>
            <a:ext cx="3530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99"/>
                </a:solidFill>
              </a:rPr>
              <a:t>Color code the Periodic Table</a:t>
            </a:r>
          </a:p>
          <a:p>
            <a:r>
              <a:rPr lang="en-US" altLang="en-US" sz="2000" dirty="0">
                <a:solidFill>
                  <a:srgbClr val="000099"/>
                </a:solidFill>
              </a:rPr>
              <a:t>	Metals</a:t>
            </a:r>
          </a:p>
          <a:p>
            <a:r>
              <a:rPr lang="en-US" altLang="en-US" sz="2000" dirty="0">
                <a:solidFill>
                  <a:srgbClr val="000099"/>
                </a:solidFill>
              </a:rPr>
              <a:t>	</a:t>
            </a:r>
            <a:r>
              <a:rPr lang="en-US" altLang="en-US" sz="2000" dirty="0" smtClean="0">
                <a:solidFill>
                  <a:srgbClr val="000099"/>
                </a:solidFill>
              </a:rPr>
              <a:t>Non-metals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_tab_metalnonmetallo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82" r="4546" b="18628"/>
          <a:stretch>
            <a:fillRect/>
          </a:stretch>
        </p:blipFill>
        <p:spPr bwMode="auto">
          <a:xfrm>
            <a:off x="0" y="6858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-76200" y="1447800"/>
            <a:ext cx="914400" cy="914400"/>
          </a:xfrm>
          <a:prstGeom prst="ellipse">
            <a:avLst/>
          </a:prstGeom>
          <a:noFill/>
          <a:ln w="25400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-1070953">
            <a:off x="820738" y="1336675"/>
            <a:ext cx="1312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rgbClr val="CC3399"/>
                </a:solidFill>
              </a:rPr>
              <a:t>in a class </a:t>
            </a:r>
          </a:p>
          <a:p>
            <a:pPr algn="ctr"/>
            <a:r>
              <a:rPr lang="en-US" altLang="en-US" sz="2000">
                <a:solidFill>
                  <a:srgbClr val="CC3399"/>
                </a:solidFill>
              </a:rPr>
              <a:t>of its own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-5400000">
            <a:off x="7337425" y="3121025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-5400000">
            <a:off x="8062119" y="505619"/>
            <a:ext cx="1341437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ALL SET!!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686800" y="1328738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62200" y="2743200"/>
            <a:ext cx="3979863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 metal atoms lose electrons 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1447800" y="2855913"/>
            <a:ext cx="24384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876800" y="1143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86200" y="1676400"/>
            <a:ext cx="4506913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 nonmetal atoms gain electrons 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34000" y="1752600"/>
            <a:ext cx="2438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7" grpId="0" animBg="1"/>
      <p:bldP spid="41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 noChangeAspect="1"/>
          </p:cNvGrpSpPr>
          <p:nvPr/>
        </p:nvGrpSpPr>
        <p:grpSpPr bwMode="auto">
          <a:xfrm>
            <a:off x="79375" y="1249363"/>
            <a:ext cx="4416425" cy="4359275"/>
            <a:chOff x="1392" y="1392"/>
            <a:chExt cx="2928" cy="2891"/>
          </a:xfrm>
        </p:grpSpPr>
        <p:sp>
          <p:nvSpPr>
            <p:cNvPr id="3" name="Oval 74"/>
            <p:cNvSpPr>
              <a:spLocks noChangeAspect="1"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Oval 75"/>
            <p:cNvSpPr>
              <a:spLocks noChangeAspect="1"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76"/>
            <p:cNvSpPr>
              <a:spLocks noChangeAspect="1"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tangle 77"/>
          <p:cNvSpPr>
            <a:spLocks noChangeAspect="1" noChangeArrowheads="1"/>
          </p:cNvSpPr>
          <p:nvPr/>
        </p:nvSpPr>
        <p:spPr bwMode="auto">
          <a:xfrm>
            <a:off x="1908175" y="1647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8"/>
          <p:cNvSpPr>
            <a:spLocks noChangeAspect="1" noChangeArrowheads="1"/>
          </p:cNvSpPr>
          <p:nvPr/>
        </p:nvSpPr>
        <p:spPr bwMode="auto">
          <a:xfrm>
            <a:off x="1870075" y="47720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9"/>
          <p:cNvSpPr>
            <a:spLocks noChangeAspect="1" noChangeArrowheads="1"/>
          </p:cNvSpPr>
          <p:nvPr/>
        </p:nvSpPr>
        <p:spPr bwMode="auto">
          <a:xfrm rot="19274201">
            <a:off x="3541713" y="4711701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0"/>
          <p:cNvSpPr>
            <a:spLocks noChangeAspect="1" noChangeArrowheads="1"/>
          </p:cNvSpPr>
          <p:nvPr/>
        </p:nvSpPr>
        <p:spPr bwMode="auto">
          <a:xfrm rot="19274201">
            <a:off x="341313" y="1511301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1"/>
          <p:cNvSpPr>
            <a:spLocks noChangeAspect="1" noChangeArrowheads="1"/>
          </p:cNvSpPr>
          <p:nvPr/>
        </p:nvSpPr>
        <p:spPr bwMode="auto">
          <a:xfrm rot="13874201">
            <a:off x="3533775" y="1649413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82"/>
          <p:cNvSpPr>
            <a:spLocks noChangeAspect="1" noChangeArrowheads="1"/>
          </p:cNvSpPr>
          <p:nvPr/>
        </p:nvSpPr>
        <p:spPr bwMode="auto">
          <a:xfrm rot="13874201">
            <a:off x="104775" y="4621213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3"/>
          <p:cNvSpPr>
            <a:spLocks noChangeAspect="1" noChangeArrowheads="1"/>
          </p:cNvSpPr>
          <p:nvPr/>
        </p:nvSpPr>
        <p:spPr bwMode="auto">
          <a:xfrm rot="16200000">
            <a:off x="3441700" y="3171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4"/>
          <p:cNvSpPr>
            <a:spLocks noChangeAspect="1" noChangeArrowheads="1"/>
          </p:cNvSpPr>
          <p:nvPr/>
        </p:nvSpPr>
        <p:spPr bwMode="auto">
          <a:xfrm rot="16200000">
            <a:off x="393700" y="3171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85"/>
          <p:cNvSpPr>
            <a:spLocks noChangeAspect="1" noChangeArrowheads="1"/>
          </p:cNvSpPr>
          <p:nvPr/>
        </p:nvSpPr>
        <p:spPr bwMode="auto">
          <a:xfrm>
            <a:off x="2174875" y="3248026"/>
            <a:ext cx="434975" cy="4349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86"/>
          <p:cNvSpPr txBox="1">
            <a:spLocks noChangeAspect="1" noChangeArrowheads="1"/>
          </p:cNvSpPr>
          <p:nvPr/>
        </p:nvSpPr>
        <p:spPr bwMode="auto">
          <a:xfrm>
            <a:off x="1905000" y="4772026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" name="Text Box 87"/>
          <p:cNvSpPr txBox="1">
            <a:spLocks noChangeAspect="1" noChangeArrowheads="1"/>
          </p:cNvSpPr>
          <p:nvPr/>
        </p:nvSpPr>
        <p:spPr bwMode="auto">
          <a:xfrm>
            <a:off x="2349500" y="1630363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 dirty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" name="Text Box 88"/>
          <p:cNvSpPr txBox="1">
            <a:spLocks noChangeAspect="1" noChangeArrowheads="1"/>
          </p:cNvSpPr>
          <p:nvPr/>
        </p:nvSpPr>
        <p:spPr bwMode="auto">
          <a:xfrm>
            <a:off x="612775" y="2908301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" name="Text Box 91"/>
          <p:cNvSpPr txBox="1">
            <a:spLocks noChangeAspect="1" noChangeArrowheads="1"/>
          </p:cNvSpPr>
          <p:nvPr/>
        </p:nvSpPr>
        <p:spPr bwMode="auto">
          <a:xfrm>
            <a:off x="612775" y="3354388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altLang="en-US" sz="3200" i="1" baseline="30000" dirty="0">
              <a:solidFill>
                <a:srgbClr val="00CC00"/>
              </a:solidFill>
            </a:endParaRPr>
          </a:p>
        </p:txBody>
      </p:sp>
      <p:sp>
        <p:nvSpPr>
          <p:cNvPr id="19" name="Text Box 92"/>
          <p:cNvSpPr txBox="1">
            <a:spLocks noChangeAspect="1" noChangeArrowheads="1"/>
          </p:cNvSpPr>
          <p:nvPr/>
        </p:nvSpPr>
        <p:spPr bwMode="auto">
          <a:xfrm>
            <a:off x="3660775" y="2984501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" name="Text Box 93"/>
          <p:cNvSpPr txBox="1">
            <a:spLocks noChangeAspect="1" noChangeArrowheads="1"/>
          </p:cNvSpPr>
          <p:nvPr/>
        </p:nvSpPr>
        <p:spPr bwMode="auto">
          <a:xfrm>
            <a:off x="2289175" y="4784726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1" name="Text Box 94"/>
          <p:cNvSpPr txBox="1">
            <a:spLocks noChangeAspect="1" noChangeArrowheads="1"/>
          </p:cNvSpPr>
          <p:nvPr/>
        </p:nvSpPr>
        <p:spPr bwMode="auto">
          <a:xfrm>
            <a:off x="1984375" y="1630363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 dirty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" name="Text Box 95"/>
          <p:cNvSpPr txBox="1">
            <a:spLocks noChangeAspect="1" noChangeArrowheads="1"/>
          </p:cNvSpPr>
          <p:nvPr/>
        </p:nvSpPr>
        <p:spPr bwMode="auto">
          <a:xfrm>
            <a:off x="2060575" y="3130551"/>
            <a:ext cx="6302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 9 p</a:t>
            </a:r>
          </a:p>
          <a:p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10 n</a:t>
            </a:r>
          </a:p>
        </p:txBody>
      </p:sp>
      <p:grpSp>
        <p:nvGrpSpPr>
          <p:cNvPr id="23" name="Group 22"/>
          <p:cNvGrpSpPr/>
          <p:nvPr/>
        </p:nvGrpSpPr>
        <p:grpSpPr>
          <a:xfrm rot="1456582">
            <a:off x="2214683" y="2453130"/>
            <a:ext cx="941388" cy="596901"/>
            <a:chOff x="2060575" y="2451099"/>
            <a:chExt cx="941388" cy="596901"/>
          </a:xfrm>
        </p:grpSpPr>
        <p:sp>
          <p:nvSpPr>
            <p:cNvPr id="24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79" y="1249363"/>
            <a:ext cx="4529721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_tab_ClassifyP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942" r="4546" b="23529"/>
          <a:stretch>
            <a:fillRect/>
          </a:stretch>
        </p:blipFill>
        <p:spPr bwMode="auto">
          <a:xfrm>
            <a:off x="-76200" y="114300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 rot="-5400000">
            <a:off x="-955675" y="3622675"/>
            <a:ext cx="2743200" cy="4064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   1 valence electron   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-5400000">
            <a:off x="-511175" y="3622675"/>
            <a:ext cx="2800350" cy="406400"/>
          </a:xfrm>
          <a:prstGeom prst="rect">
            <a:avLst/>
          </a:prstGeom>
          <a:solidFill>
            <a:srgbClr val="FF66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   2 valence electrons  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400000">
            <a:off x="5927725" y="2719388"/>
            <a:ext cx="996950" cy="406400"/>
          </a:xfrm>
          <a:prstGeom prst="rect">
            <a:avLst/>
          </a:prstGeom>
          <a:solidFill>
            <a:srgbClr val="FF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</a:rPr>
              <a:t>3 val e</a:t>
            </a:r>
            <a:r>
              <a:rPr lang="en-US" altLang="en-US" sz="2000" baseline="3000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 rot="-5400000">
            <a:off x="6246812" y="2857501"/>
            <a:ext cx="1273175" cy="406400"/>
          </a:xfrm>
          <a:prstGeom prst="rect">
            <a:avLst/>
          </a:prstGeom>
          <a:solidFill>
            <a:srgbClr val="339966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</a:rPr>
              <a:t>4 val e</a:t>
            </a:r>
            <a:r>
              <a:rPr lang="en-US" altLang="en-US" sz="2000" baseline="3000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-5400000">
            <a:off x="6694487" y="2892426"/>
            <a:ext cx="1343025" cy="406400"/>
          </a:xfrm>
          <a:prstGeom prst="rect">
            <a:avLst/>
          </a:prstGeom>
          <a:solidFill>
            <a:srgbClr val="0000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</a:rPr>
              <a:t>5 val e</a:t>
            </a:r>
            <a:r>
              <a:rPr lang="en-US" altLang="en-US" sz="2000" baseline="3000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400000">
            <a:off x="7023100" y="3035300"/>
            <a:ext cx="1600200" cy="406400"/>
          </a:xfrm>
          <a:prstGeom prst="rect">
            <a:avLst/>
          </a:prstGeom>
          <a:solidFill>
            <a:srgbClr val="9933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</a:rPr>
              <a:t>6 val e</a:t>
            </a:r>
            <a:r>
              <a:rPr lang="en-US" altLang="en-US" sz="2000" baseline="30000">
                <a:solidFill>
                  <a:srgbClr val="000099"/>
                </a:solidFill>
              </a:rPr>
              <a:t>-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-5400000">
            <a:off x="7371556" y="3180557"/>
            <a:ext cx="1919287" cy="406400"/>
          </a:xfrm>
          <a:prstGeom prst="rect">
            <a:avLst/>
          </a:prstGeom>
          <a:solidFill>
            <a:srgbClr val="CC0099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99"/>
                </a:solidFill>
              </a:rPr>
              <a:t>7 val e</a:t>
            </a:r>
            <a:r>
              <a:rPr lang="en-US" altLang="en-US" sz="2000" baseline="30000">
                <a:solidFill>
                  <a:srgbClr val="000099"/>
                </a:solidFill>
              </a:rPr>
              <a:t>-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-5400000">
            <a:off x="7413625" y="3621088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>
            <a:off x="6019800" y="9144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17014"/>
              <a:gd name="adj5" fmla="val 240106"/>
              <a:gd name="adj6" fmla="val 128935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gain 2 electrons</a:t>
            </a:r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>
            <a:off x="6705600" y="228600"/>
            <a:ext cx="1143000" cy="609600"/>
          </a:xfrm>
          <a:prstGeom prst="accentCallout2">
            <a:avLst>
              <a:gd name="adj1" fmla="val 18750"/>
              <a:gd name="adj2" fmla="val 106667"/>
              <a:gd name="adj3" fmla="val 18750"/>
              <a:gd name="adj4" fmla="val 122917"/>
              <a:gd name="adj5" fmla="val 375000"/>
              <a:gd name="adj6" fmla="val 140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gain 1 electron</a:t>
            </a:r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>
            <a:off x="5181600" y="16002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32870"/>
              <a:gd name="adj5" fmla="val 150000"/>
              <a:gd name="adj6" fmla="val 16111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gain 3 electrons</a:t>
            </a:r>
          </a:p>
        </p:txBody>
      </p:sp>
      <p:sp>
        <p:nvSpPr>
          <p:cNvPr id="3086" name="AutoShape 14"/>
          <p:cNvSpPr>
            <a:spLocks/>
          </p:cNvSpPr>
          <p:nvPr/>
        </p:nvSpPr>
        <p:spPr bwMode="auto">
          <a:xfrm>
            <a:off x="4267200" y="26670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24537"/>
              <a:gd name="adj5" fmla="val -12500"/>
              <a:gd name="adj6" fmla="val 1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lose 3 electrons</a:t>
            </a:r>
          </a:p>
        </p:txBody>
      </p:sp>
      <p:sp>
        <p:nvSpPr>
          <p:cNvPr id="3087" name="AutoShape 15"/>
          <p:cNvSpPr>
            <a:spLocks/>
          </p:cNvSpPr>
          <p:nvPr/>
        </p:nvSpPr>
        <p:spPr bwMode="auto">
          <a:xfrm>
            <a:off x="609600" y="990600"/>
            <a:ext cx="1447800" cy="609600"/>
          </a:xfrm>
          <a:prstGeom prst="accentCallout2">
            <a:avLst>
              <a:gd name="adj1" fmla="val 18750"/>
              <a:gd name="adj2" fmla="val -5264"/>
              <a:gd name="adj3" fmla="val 18750"/>
              <a:gd name="adj4" fmla="val -12940"/>
              <a:gd name="adj5" fmla="val 237500"/>
              <a:gd name="adj6" fmla="val -21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lose 1 electron</a:t>
            </a:r>
          </a:p>
        </p:txBody>
      </p:sp>
      <p:sp>
        <p:nvSpPr>
          <p:cNvPr id="3088" name="AutoShape 16"/>
          <p:cNvSpPr>
            <a:spLocks/>
          </p:cNvSpPr>
          <p:nvPr/>
        </p:nvSpPr>
        <p:spPr bwMode="auto">
          <a:xfrm>
            <a:off x="1295400" y="1676400"/>
            <a:ext cx="1371600" cy="609600"/>
          </a:xfrm>
          <a:prstGeom prst="accentCallout2">
            <a:avLst>
              <a:gd name="adj1" fmla="val 18750"/>
              <a:gd name="adj2" fmla="val -5556"/>
              <a:gd name="adj3" fmla="val 18750"/>
              <a:gd name="adj4" fmla="val -13889"/>
              <a:gd name="adj5" fmla="val 137500"/>
              <a:gd name="adj6" fmla="val -2222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lose 2 electrons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 rot="-5400000">
            <a:off x="8138319" y="1005681"/>
            <a:ext cx="134143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ALL SET!!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5943600" y="2362200"/>
            <a:ext cx="3200400" cy="3048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878138" y="3657600"/>
            <a:ext cx="3989387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 metal atoms lose electrons 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1963738" y="3770313"/>
            <a:ext cx="24384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015038" y="2133600"/>
            <a:ext cx="2447925" cy="8318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nonmetal atoms </a:t>
            </a:r>
          </a:p>
          <a:p>
            <a:pPr algn="ctr"/>
            <a:r>
              <a:rPr lang="en-US" altLang="en-US" sz="2400"/>
              <a:t>gain electrons 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5791200" y="2209800"/>
            <a:ext cx="2438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8" grpId="0" animBg="1"/>
      <p:bldP spid="3099" grpId="0" animBg="1"/>
      <p:bldP spid="3101" grpId="0" animBg="1"/>
      <p:bldP spid="3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529721" cy="43955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2498381"/>
            <a:ext cx="4529721" cy="44016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200"/>
            <a:ext cx="3623777" cy="35164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5" y="2650781"/>
            <a:ext cx="3623777" cy="35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 noChangeAspect="1"/>
          </p:cNvGrpSpPr>
          <p:nvPr/>
        </p:nvGrpSpPr>
        <p:grpSpPr bwMode="auto">
          <a:xfrm>
            <a:off x="79375" y="1249363"/>
            <a:ext cx="4416425" cy="4359275"/>
            <a:chOff x="1392" y="1392"/>
            <a:chExt cx="2928" cy="2891"/>
          </a:xfrm>
        </p:grpSpPr>
        <p:sp>
          <p:nvSpPr>
            <p:cNvPr id="3" name="Oval 74"/>
            <p:cNvSpPr>
              <a:spLocks noChangeAspect="1"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Oval 75"/>
            <p:cNvSpPr>
              <a:spLocks noChangeAspect="1"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76"/>
            <p:cNvSpPr>
              <a:spLocks noChangeAspect="1"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tangle 77"/>
          <p:cNvSpPr>
            <a:spLocks noChangeAspect="1" noChangeArrowheads="1"/>
          </p:cNvSpPr>
          <p:nvPr/>
        </p:nvSpPr>
        <p:spPr bwMode="auto">
          <a:xfrm>
            <a:off x="1908175" y="1647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8"/>
          <p:cNvSpPr>
            <a:spLocks noChangeAspect="1" noChangeArrowheads="1"/>
          </p:cNvSpPr>
          <p:nvPr/>
        </p:nvSpPr>
        <p:spPr bwMode="auto">
          <a:xfrm>
            <a:off x="1870075" y="47720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9"/>
          <p:cNvSpPr>
            <a:spLocks noChangeAspect="1" noChangeArrowheads="1"/>
          </p:cNvSpPr>
          <p:nvPr/>
        </p:nvSpPr>
        <p:spPr bwMode="auto">
          <a:xfrm rot="19274201">
            <a:off x="3541713" y="4711701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0"/>
          <p:cNvSpPr>
            <a:spLocks noChangeAspect="1" noChangeArrowheads="1"/>
          </p:cNvSpPr>
          <p:nvPr/>
        </p:nvSpPr>
        <p:spPr bwMode="auto">
          <a:xfrm rot="19274201">
            <a:off x="341313" y="1511301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1"/>
          <p:cNvSpPr>
            <a:spLocks noChangeAspect="1" noChangeArrowheads="1"/>
          </p:cNvSpPr>
          <p:nvPr/>
        </p:nvSpPr>
        <p:spPr bwMode="auto">
          <a:xfrm rot="13874201">
            <a:off x="3533775" y="1649413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82"/>
          <p:cNvSpPr>
            <a:spLocks noChangeAspect="1" noChangeArrowheads="1"/>
          </p:cNvSpPr>
          <p:nvPr/>
        </p:nvSpPr>
        <p:spPr bwMode="auto">
          <a:xfrm rot="13874201">
            <a:off x="104775" y="4621213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3"/>
          <p:cNvSpPr>
            <a:spLocks noChangeAspect="1" noChangeArrowheads="1"/>
          </p:cNvSpPr>
          <p:nvPr/>
        </p:nvSpPr>
        <p:spPr bwMode="auto">
          <a:xfrm rot="16200000">
            <a:off x="3441700" y="3171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4"/>
          <p:cNvSpPr>
            <a:spLocks noChangeAspect="1" noChangeArrowheads="1"/>
          </p:cNvSpPr>
          <p:nvPr/>
        </p:nvSpPr>
        <p:spPr bwMode="auto">
          <a:xfrm rot="16200000">
            <a:off x="393700" y="3171826"/>
            <a:ext cx="941388" cy="57943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85"/>
          <p:cNvSpPr>
            <a:spLocks noChangeAspect="1" noChangeArrowheads="1"/>
          </p:cNvSpPr>
          <p:nvPr/>
        </p:nvSpPr>
        <p:spPr bwMode="auto">
          <a:xfrm>
            <a:off x="2174875" y="3248026"/>
            <a:ext cx="434975" cy="4349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86"/>
          <p:cNvSpPr txBox="1">
            <a:spLocks noChangeAspect="1" noChangeArrowheads="1"/>
          </p:cNvSpPr>
          <p:nvPr/>
        </p:nvSpPr>
        <p:spPr bwMode="auto">
          <a:xfrm>
            <a:off x="1905000" y="4772026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" name="Text Box 87"/>
          <p:cNvSpPr txBox="1">
            <a:spLocks noChangeAspect="1" noChangeArrowheads="1"/>
          </p:cNvSpPr>
          <p:nvPr/>
        </p:nvSpPr>
        <p:spPr bwMode="auto">
          <a:xfrm>
            <a:off x="2349500" y="1630363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 dirty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" name="Text Box 88"/>
          <p:cNvSpPr txBox="1">
            <a:spLocks noChangeAspect="1" noChangeArrowheads="1"/>
          </p:cNvSpPr>
          <p:nvPr/>
        </p:nvSpPr>
        <p:spPr bwMode="auto">
          <a:xfrm>
            <a:off x="612775" y="2908301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8" name="Text Box 91"/>
          <p:cNvSpPr txBox="1">
            <a:spLocks noChangeAspect="1" noChangeArrowheads="1"/>
          </p:cNvSpPr>
          <p:nvPr/>
        </p:nvSpPr>
        <p:spPr bwMode="auto">
          <a:xfrm>
            <a:off x="612775" y="3354388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i="1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9" name="Text Box 92"/>
          <p:cNvSpPr txBox="1">
            <a:spLocks noChangeAspect="1" noChangeArrowheads="1"/>
          </p:cNvSpPr>
          <p:nvPr/>
        </p:nvSpPr>
        <p:spPr bwMode="auto">
          <a:xfrm>
            <a:off x="3660775" y="2984501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1" name="Text Box 94"/>
          <p:cNvSpPr txBox="1">
            <a:spLocks noChangeAspect="1" noChangeArrowheads="1"/>
          </p:cNvSpPr>
          <p:nvPr/>
        </p:nvSpPr>
        <p:spPr bwMode="auto">
          <a:xfrm>
            <a:off x="1984375" y="1630363"/>
            <a:ext cx="4730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3200" i="1" dirty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" name="Text Box 95"/>
          <p:cNvSpPr txBox="1">
            <a:spLocks noChangeAspect="1" noChangeArrowheads="1"/>
          </p:cNvSpPr>
          <p:nvPr/>
        </p:nvSpPr>
        <p:spPr bwMode="auto">
          <a:xfrm>
            <a:off x="2112962" y="3130551"/>
            <a:ext cx="6302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2000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8 </a:t>
            </a:r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p</a:t>
            </a:r>
          </a:p>
          <a:p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9</a:t>
            </a:r>
            <a:r>
              <a:rPr lang="en-US" altLang="en-US" sz="2000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n</a:t>
            </a:r>
          </a:p>
        </p:txBody>
      </p:sp>
      <p:grpSp>
        <p:nvGrpSpPr>
          <p:cNvPr id="23" name="Group 22"/>
          <p:cNvGrpSpPr/>
          <p:nvPr/>
        </p:nvGrpSpPr>
        <p:grpSpPr>
          <a:xfrm rot="1456582">
            <a:off x="2214683" y="2453130"/>
            <a:ext cx="941388" cy="596901"/>
            <a:chOff x="2060575" y="2451099"/>
            <a:chExt cx="941388" cy="596901"/>
          </a:xfrm>
        </p:grpSpPr>
        <p:sp>
          <p:nvSpPr>
            <p:cNvPr id="24" name="Rectangle 77"/>
            <p:cNvSpPr>
              <a:spLocks noChangeAspect="1" noChangeArrowheads="1"/>
            </p:cNvSpPr>
            <p:nvPr/>
          </p:nvSpPr>
          <p:spPr bwMode="auto">
            <a:xfrm>
              <a:off x="2060575" y="2468562"/>
              <a:ext cx="941388" cy="57943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87"/>
            <p:cNvSpPr txBox="1">
              <a:spLocks noChangeAspect="1" noChangeArrowheads="1"/>
            </p:cNvSpPr>
            <p:nvPr/>
          </p:nvSpPr>
          <p:spPr bwMode="auto">
            <a:xfrm>
              <a:off x="2501900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  <p:sp>
          <p:nvSpPr>
            <p:cNvPr id="26" name="Text Box 94"/>
            <p:cNvSpPr txBox="1">
              <a:spLocks noChangeAspect="1" noChangeArrowheads="1"/>
            </p:cNvSpPr>
            <p:nvPr/>
          </p:nvSpPr>
          <p:spPr bwMode="auto">
            <a:xfrm>
              <a:off x="2136775" y="2451099"/>
              <a:ext cx="473075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sz="3200" i="1" dirty="0">
                  <a:solidFill>
                    <a:srgbClr val="00CC00"/>
                  </a:solidFill>
                </a:rPr>
                <a:t>e</a:t>
              </a:r>
              <a:r>
                <a:rPr lang="en-US" altLang="en-US" sz="3200" baseline="30000" dirty="0">
                  <a:solidFill>
                    <a:srgbClr val="00CC00"/>
                  </a:solidFill>
                </a:rPr>
                <a:t>-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79" y="1284075"/>
            <a:ext cx="4529721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270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/>
              <a:t>Chemical Bonds</a:t>
            </a:r>
            <a:r>
              <a:rPr lang="en-US" altLang="en-US" sz="2000"/>
              <a:t> (</a:t>
            </a:r>
            <a:r>
              <a:rPr lang="en-US" altLang="en-US" sz="2000" i="1"/>
              <a:t>finally</a:t>
            </a:r>
            <a:r>
              <a:rPr lang="en-US" altLang="en-US" sz="2000"/>
              <a:t>)</a:t>
            </a:r>
          </a:p>
          <a:p>
            <a:endParaRPr lang="en-US" altLang="en-US" sz="2000"/>
          </a:p>
          <a:p>
            <a:r>
              <a:rPr lang="en-US" altLang="en-US" sz="2000"/>
              <a:t>    definition:</a:t>
            </a:r>
            <a:endParaRPr lang="en-US" altLang="en-US" sz="2000" b="1" u="sng"/>
          </a:p>
        </p:txBody>
      </p:sp>
      <p:pic>
        <p:nvPicPr>
          <p:cNvPr id="8198" name="Picture 6" descr="Water-molecule-panel-1024x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/>
          <a:stretch>
            <a:fillRect/>
          </a:stretch>
        </p:blipFill>
        <p:spPr bwMode="auto">
          <a:xfrm>
            <a:off x="228600" y="3048000"/>
            <a:ext cx="52578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ydr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524000"/>
            <a:ext cx="4584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76400" y="441325"/>
            <a:ext cx="7046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 chemical bond is an </a:t>
            </a:r>
            <a:r>
              <a:rPr lang="en-US" altLang="en-US" sz="2000" u="sng">
                <a:solidFill>
                  <a:schemeClr val="accent2"/>
                </a:solidFill>
                <a:latin typeface="Comic Sans MS" panose="030F0702030302020204" pitchFamily="66" charset="0"/>
              </a:rPr>
              <a:t>attraction between atoms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allow atoms to form particles of chemical substances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contain two or more atoms</a:t>
            </a: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673100" y="1295400"/>
            <a:ext cx="850900" cy="3124200"/>
          </a:xfrm>
          <a:custGeom>
            <a:avLst/>
            <a:gdLst>
              <a:gd name="T0" fmla="*/ 488 w 536"/>
              <a:gd name="T1" fmla="*/ 0 h 1968"/>
              <a:gd name="T2" fmla="*/ 8 w 536"/>
              <a:gd name="T3" fmla="*/ 1008 h 1968"/>
              <a:gd name="T4" fmla="*/ 536 w 536"/>
              <a:gd name="T5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6" h="1968">
                <a:moveTo>
                  <a:pt x="488" y="0"/>
                </a:moveTo>
                <a:cubicBezTo>
                  <a:pt x="244" y="340"/>
                  <a:pt x="0" y="680"/>
                  <a:pt x="8" y="1008"/>
                </a:cubicBezTo>
                <a:cubicBezTo>
                  <a:pt x="16" y="1336"/>
                  <a:pt x="276" y="1652"/>
                  <a:pt x="536" y="1968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217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317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alt-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441325"/>
            <a:ext cx="7046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 chemical bond is an </a:t>
            </a:r>
            <a:r>
              <a:rPr lang="en-US" altLang="en-US" sz="2000" u="sng">
                <a:solidFill>
                  <a:schemeClr val="accent2"/>
                </a:solidFill>
                <a:latin typeface="Comic Sans MS" panose="030F0702030302020204" pitchFamily="66" charset="0"/>
              </a:rPr>
              <a:t>attraction between atoms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allow atoms to form particles of chemical substances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contain two or more atoms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2400" y="1270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/>
              <a:t>Chemical Bonds</a:t>
            </a:r>
            <a:r>
              <a:rPr lang="en-US" altLang="en-US" sz="2000"/>
              <a:t> (</a:t>
            </a:r>
            <a:r>
              <a:rPr lang="en-US" altLang="en-US" sz="2000" i="1"/>
              <a:t>finally</a:t>
            </a:r>
            <a:r>
              <a:rPr lang="en-US" altLang="en-US" sz="2000"/>
              <a:t>)</a:t>
            </a:r>
          </a:p>
          <a:p>
            <a:endParaRPr lang="en-US" altLang="en-US" sz="2000"/>
          </a:p>
          <a:p>
            <a:r>
              <a:rPr lang="en-US" altLang="en-US" sz="2000"/>
              <a:t>    definition:</a:t>
            </a:r>
            <a:endParaRPr lang="en-US" alt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sucrosecrysta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3149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Sucrose_molecule_3d_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7150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76400" y="441325"/>
            <a:ext cx="7046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 chemical bond is an </a:t>
            </a:r>
            <a:r>
              <a:rPr lang="en-US" altLang="en-US" sz="2000" u="sng">
                <a:solidFill>
                  <a:schemeClr val="accent2"/>
                </a:solidFill>
                <a:latin typeface="Comic Sans MS" panose="030F0702030302020204" pitchFamily="66" charset="0"/>
              </a:rPr>
              <a:t>attraction between atoms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allow atoms to form particles of chemical substances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contain two or more atoms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" y="1270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/>
              <a:t>Chemical Bonds</a:t>
            </a:r>
            <a:r>
              <a:rPr lang="en-US" altLang="en-US" sz="2000"/>
              <a:t> (</a:t>
            </a:r>
            <a:r>
              <a:rPr lang="en-US" altLang="en-US" sz="2000" i="1"/>
              <a:t>finally</a:t>
            </a:r>
            <a:r>
              <a:rPr lang="en-US" altLang="en-US" sz="2000"/>
              <a:t>)</a:t>
            </a:r>
          </a:p>
          <a:p>
            <a:endParaRPr lang="en-US" altLang="en-US" sz="2000"/>
          </a:p>
          <a:p>
            <a:r>
              <a:rPr lang="en-US" altLang="en-US" sz="2000"/>
              <a:t>    definition:</a:t>
            </a:r>
            <a:endParaRPr lang="en-US" alt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amylopec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4102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25_st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ree-Starch-Sta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00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441325"/>
            <a:ext cx="7046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 chemical bond is an </a:t>
            </a:r>
            <a:r>
              <a:rPr lang="en-US" altLang="en-US" sz="2000" u="sng">
                <a:solidFill>
                  <a:schemeClr val="accent2"/>
                </a:solidFill>
                <a:latin typeface="Comic Sans MS" panose="030F0702030302020204" pitchFamily="66" charset="0"/>
              </a:rPr>
              <a:t>attraction between atoms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allow atoms to form particles of chemical substances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contain two or more atoms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" y="1270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/>
              <a:t>Chemical Bonds</a:t>
            </a:r>
            <a:r>
              <a:rPr lang="en-US" altLang="en-US" sz="2000"/>
              <a:t> (</a:t>
            </a:r>
            <a:r>
              <a:rPr lang="en-US" altLang="en-US" sz="2000" i="1"/>
              <a:t>finally</a:t>
            </a:r>
            <a:r>
              <a:rPr lang="en-US" altLang="en-US" sz="2000"/>
              <a:t>)</a:t>
            </a:r>
          </a:p>
          <a:p>
            <a:endParaRPr lang="en-US" altLang="en-US" sz="2000"/>
          </a:p>
          <a:p>
            <a:r>
              <a:rPr lang="en-US" altLang="en-US" sz="2000"/>
              <a:t>    definition:</a:t>
            </a:r>
            <a:endParaRPr lang="en-US" alt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NA_Structure+Key+Labelled_pn_No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5868988" cy="5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441325"/>
            <a:ext cx="7046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 chemical bond is an </a:t>
            </a:r>
            <a:r>
              <a:rPr lang="en-US" altLang="en-US" sz="2000" u="sng">
                <a:solidFill>
                  <a:schemeClr val="accent2"/>
                </a:solidFill>
                <a:latin typeface="Comic Sans MS" panose="030F0702030302020204" pitchFamily="66" charset="0"/>
              </a:rPr>
              <a:t>attraction between atoms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allow atoms to form particles of chemical substances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contain two or more atoms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1270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/>
              <a:t>Chemical Bonds</a:t>
            </a:r>
            <a:r>
              <a:rPr lang="en-US" altLang="en-US" sz="2000"/>
              <a:t> (</a:t>
            </a:r>
            <a:r>
              <a:rPr lang="en-US" altLang="en-US" sz="2000" i="1"/>
              <a:t>finally</a:t>
            </a:r>
            <a:r>
              <a:rPr lang="en-US" altLang="en-US" sz="2000"/>
              <a:t>)</a:t>
            </a:r>
          </a:p>
          <a:p>
            <a:endParaRPr lang="en-US" altLang="en-US" sz="2000"/>
          </a:p>
          <a:p>
            <a:r>
              <a:rPr lang="en-US" altLang="en-US" sz="2000"/>
              <a:t>    definition:</a:t>
            </a:r>
            <a:endParaRPr lang="en-US" alt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theobromine_vs_caff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3"/>
          <a:stretch>
            <a:fillRect/>
          </a:stretch>
        </p:blipFill>
        <p:spPr bwMode="auto">
          <a:xfrm>
            <a:off x="1752600" y="3571875"/>
            <a:ext cx="5715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up-of-coffee-coffee-17731301-1680-1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2687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ark-chocolat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676400" y="441325"/>
            <a:ext cx="7046913" cy="1006475"/>
          </a:xfrm>
          <a:prstGeom prst="rect">
            <a:avLst/>
          </a:pr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 chemical bond is an </a:t>
            </a:r>
            <a:r>
              <a:rPr lang="en-US" altLang="en-US" sz="2000" u="sng">
                <a:solidFill>
                  <a:schemeClr val="accent2"/>
                </a:solidFill>
                <a:latin typeface="Comic Sans MS" panose="030F0702030302020204" pitchFamily="66" charset="0"/>
              </a:rPr>
              <a:t>attraction between atoms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allow atoms to form particles of chemical substances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that contain two or more atoms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400" y="1270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/>
              <a:t>Chemical Bonds</a:t>
            </a:r>
            <a:r>
              <a:rPr lang="en-US" altLang="en-US" sz="2000"/>
              <a:t> (</a:t>
            </a:r>
            <a:r>
              <a:rPr lang="en-US" altLang="en-US" sz="2000" i="1"/>
              <a:t>finally</a:t>
            </a:r>
            <a:r>
              <a:rPr lang="en-US" altLang="en-US" sz="2000"/>
              <a:t>)</a:t>
            </a:r>
          </a:p>
          <a:p>
            <a:endParaRPr lang="en-US" altLang="en-US" sz="2000"/>
          </a:p>
          <a:p>
            <a:r>
              <a:rPr lang="en-US" altLang="en-US" sz="2000"/>
              <a:t>    definition:</a:t>
            </a:r>
            <a:endParaRPr lang="en-US" alt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1335</Words>
  <Application>Microsoft Office PowerPoint</Application>
  <PresentationFormat>On-screen Show (4:3)</PresentationFormat>
  <Paragraphs>512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- 22</vt:lpstr>
      <vt:lpstr>Comic Sans MS</vt:lpstr>
      <vt:lpstr>MS MinNew Roman</vt:lpstr>
      <vt:lpstr>MS Minngs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30</cp:revision>
  <dcterms:created xsi:type="dcterms:W3CDTF">2014-10-03T15:44:45Z</dcterms:created>
  <dcterms:modified xsi:type="dcterms:W3CDTF">2019-10-30T13:59:41Z</dcterms:modified>
</cp:coreProperties>
</file>