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67" r:id="rId2"/>
    <p:sldId id="268" r:id="rId3"/>
    <p:sldId id="269" r:id="rId4"/>
    <p:sldId id="271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289" r:id="rId14"/>
    <p:sldId id="286" r:id="rId15"/>
    <p:sldId id="272" r:id="rId16"/>
    <p:sldId id="274" r:id="rId17"/>
    <p:sldId id="277" r:id="rId18"/>
    <p:sldId id="278" r:id="rId19"/>
    <p:sldId id="279" r:id="rId20"/>
    <p:sldId id="280" r:id="rId21"/>
    <p:sldId id="276" r:id="rId22"/>
    <p:sldId id="282" r:id="rId23"/>
    <p:sldId id="281" r:id="rId24"/>
    <p:sldId id="320" r:id="rId25"/>
    <p:sldId id="318" r:id="rId26"/>
    <p:sldId id="291" r:id="rId27"/>
    <p:sldId id="321" r:id="rId28"/>
    <p:sldId id="292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3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FF"/>
    <a:srgbClr val="E7F6FF"/>
    <a:srgbClr val="FAFAFF"/>
    <a:srgbClr val="F4F5FF"/>
    <a:srgbClr val="CC3399"/>
    <a:srgbClr val="FF0066"/>
    <a:srgbClr val="0000FF"/>
    <a:srgbClr val="00FF00"/>
    <a:srgbClr val="CC0099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393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367" cy="46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2" tIns="46581" rIns="93162" bIns="46581" numCol="1" anchor="t" anchorCtr="0" compatLnSpc="1">
            <a:prstTxWarp prst="textNoShape">
              <a:avLst/>
            </a:prstTxWarp>
          </a:bodyPr>
          <a:lstStyle>
            <a:lvl1pPr defTabSz="932207">
              <a:defRPr sz="1200"/>
            </a:lvl1pPr>
          </a:lstStyle>
          <a:p>
            <a:endParaRPr lang="en-US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457" y="1"/>
            <a:ext cx="3037366" cy="46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2" tIns="46581" rIns="93162" bIns="46581" numCol="1" anchor="t" anchorCtr="0" compatLnSpc="1">
            <a:prstTxWarp prst="textNoShape">
              <a:avLst/>
            </a:prstTxWarp>
          </a:bodyPr>
          <a:lstStyle>
            <a:lvl1pPr algn="r" defTabSz="932207">
              <a:defRPr sz="1200"/>
            </a:lvl1pPr>
          </a:lstStyle>
          <a:p>
            <a:endParaRPr lang="en-US" alt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531"/>
            <a:ext cx="3037367" cy="46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2" tIns="46581" rIns="93162" bIns="46581" numCol="1" anchor="b" anchorCtr="0" compatLnSpc="1">
            <a:prstTxWarp prst="textNoShape">
              <a:avLst/>
            </a:prstTxWarp>
          </a:bodyPr>
          <a:lstStyle>
            <a:lvl1pPr defTabSz="932207">
              <a:defRPr sz="1200"/>
            </a:lvl1pPr>
          </a:lstStyle>
          <a:p>
            <a:endParaRPr lang="en-US" alt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457" y="8829531"/>
            <a:ext cx="3037366" cy="465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2" tIns="46581" rIns="93162" bIns="46581" numCol="1" anchor="b" anchorCtr="0" compatLnSpc="1">
            <a:prstTxWarp prst="textNoShape">
              <a:avLst/>
            </a:prstTxWarp>
          </a:bodyPr>
          <a:lstStyle>
            <a:lvl1pPr algn="r" defTabSz="932207">
              <a:defRPr sz="1200"/>
            </a:lvl1pPr>
          </a:lstStyle>
          <a:p>
            <a:fld id="{814D17AA-4194-4ED9-A3B7-A2CE3EFC08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7940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10-13T18:17:05.0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15875 9624 0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6-10-13T16:58:29.47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6921 5730 0,'0'0'15,"0"0"1,0 0-16,24-25 16,26 25-1,0-25-15,-1 25 16,-24 0-1,25-25-15,-50 25 16,24 0-16,1 0 31,-25 0-15,25 0-1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4CCC0-A446-4954-9802-E3C6BEDFE1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358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E0B31-C5EB-4812-A950-938563C9F8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43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C88EB-D536-4520-B3D0-DC2640F892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085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2D4AC-870E-45D3-8C7F-6465782177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603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9DDAE-D036-4441-9021-CB184A4533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366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3EE6E-0858-4EFE-A36C-B450F6AC4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354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30CF4-DB11-4873-88A0-C67C649680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50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A0B7A-E3D9-4582-A967-D930373904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872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51294-0C6E-4466-8219-277832277F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49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318B3-8DB4-480C-9A1A-A9AFFB0244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055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D842E-39DC-4A56-AB31-33B5A49FF5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512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BBE84E-E20B-4016-882D-65B8BEE59EA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emf"/><Relationship Id="rId4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Group 2"/>
          <p:cNvGraphicFramePr>
            <a:graphicFrameLocks noGrp="1"/>
          </p:cNvGraphicFramePr>
          <p:nvPr/>
        </p:nvGraphicFramePr>
        <p:xfrm>
          <a:off x="1447800" y="152400"/>
          <a:ext cx="5892800" cy="2130426"/>
        </p:xfrm>
        <a:graphic>
          <a:graphicData uri="http://schemas.openxmlformats.org/drawingml/2006/table">
            <a:tbl>
              <a:tblPr/>
              <a:tblGrid>
                <a:gridCol w="2387600"/>
                <a:gridCol w="1143000"/>
                <a:gridCol w="1143000"/>
                <a:gridCol w="1219200"/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Electron Shell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1st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2nd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3rd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Maximum number of electrons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Number of orbitals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4162425" y="795338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5399" name="Text Box 39"/>
          <p:cNvSpPr txBox="1">
            <a:spLocks noChangeArrowheads="1"/>
          </p:cNvSpPr>
          <p:nvPr/>
        </p:nvSpPr>
        <p:spPr bwMode="auto">
          <a:xfrm>
            <a:off x="5305425" y="795338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15400" name="Text Box 40"/>
          <p:cNvSpPr txBox="1">
            <a:spLocks noChangeArrowheads="1"/>
          </p:cNvSpPr>
          <p:nvPr/>
        </p:nvSpPr>
        <p:spPr bwMode="auto">
          <a:xfrm>
            <a:off x="6524625" y="795338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8</a:t>
            </a:r>
          </a:p>
        </p:txBody>
      </p:sp>
      <p:grpSp>
        <p:nvGrpSpPr>
          <p:cNvPr id="15401" name="Group 41"/>
          <p:cNvGrpSpPr>
            <a:grpSpLocks/>
          </p:cNvGrpSpPr>
          <p:nvPr/>
        </p:nvGrpSpPr>
        <p:grpSpPr bwMode="auto">
          <a:xfrm>
            <a:off x="3733800" y="2268538"/>
            <a:ext cx="4648200" cy="4589462"/>
            <a:chOff x="1392" y="1392"/>
            <a:chExt cx="2928" cy="2891"/>
          </a:xfrm>
        </p:grpSpPr>
        <p:sp>
          <p:nvSpPr>
            <p:cNvPr id="15402" name="Oval 42"/>
            <p:cNvSpPr>
              <a:spLocks noChangeArrowheads="1"/>
            </p:cNvSpPr>
            <p:nvPr/>
          </p:nvSpPr>
          <p:spPr bwMode="auto">
            <a:xfrm>
              <a:off x="1392" y="1392"/>
              <a:ext cx="2928" cy="28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3" name="Oval 43"/>
            <p:cNvSpPr>
              <a:spLocks noChangeArrowheads="1"/>
            </p:cNvSpPr>
            <p:nvPr/>
          </p:nvSpPr>
          <p:spPr bwMode="auto">
            <a:xfrm>
              <a:off x="1848" y="1842"/>
              <a:ext cx="201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4" name="Oval 44"/>
            <p:cNvSpPr>
              <a:spLocks noChangeArrowheads="1"/>
            </p:cNvSpPr>
            <p:nvPr/>
          </p:nvSpPr>
          <p:spPr bwMode="auto">
            <a:xfrm>
              <a:off x="2279" y="2268"/>
              <a:ext cx="1154" cy="1139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405" name="Text Box 45"/>
          <p:cNvSpPr txBox="1">
            <a:spLocks noChangeArrowheads="1"/>
          </p:cNvSpPr>
          <p:nvPr/>
        </p:nvSpPr>
        <p:spPr bwMode="auto">
          <a:xfrm>
            <a:off x="4162425" y="16033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5406" name="Text Box 46"/>
          <p:cNvSpPr txBox="1">
            <a:spLocks noChangeArrowheads="1"/>
          </p:cNvSpPr>
          <p:nvPr/>
        </p:nvSpPr>
        <p:spPr bwMode="auto">
          <a:xfrm>
            <a:off x="5305425" y="16033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5407" name="Text Box 47"/>
          <p:cNvSpPr txBox="1">
            <a:spLocks noChangeArrowheads="1"/>
          </p:cNvSpPr>
          <p:nvPr/>
        </p:nvSpPr>
        <p:spPr bwMode="auto">
          <a:xfrm>
            <a:off x="6524625" y="16033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5408" name="Rectangle 48"/>
          <p:cNvSpPr>
            <a:spLocks noChangeArrowheads="1"/>
          </p:cNvSpPr>
          <p:nvPr/>
        </p:nvSpPr>
        <p:spPr bwMode="auto">
          <a:xfrm>
            <a:off x="5562600" y="26670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09" name="Rectangle 49"/>
          <p:cNvSpPr>
            <a:spLocks noChangeArrowheads="1"/>
          </p:cNvSpPr>
          <p:nvPr/>
        </p:nvSpPr>
        <p:spPr bwMode="auto">
          <a:xfrm>
            <a:off x="5524500" y="57912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0" name="Rectangle 50"/>
          <p:cNvSpPr>
            <a:spLocks noChangeArrowheads="1"/>
          </p:cNvSpPr>
          <p:nvPr/>
        </p:nvSpPr>
        <p:spPr bwMode="auto">
          <a:xfrm rot="-2325799">
            <a:off x="7200900" y="57150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1" name="Rectangle 51"/>
          <p:cNvSpPr>
            <a:spLocks noChangeArrowheads="1"/>
          </p:cNvSpPr>
          <p:nvPr/>
        </p:nvSpPr>
        <p:spPr bwMode="auto">
          <a:xfrm rot="-2325799">
            <a:off x="4000500" y="25146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2" name="Rectangle 52"/>
          <p:cNvSpPr>
            <a:spLocks noChangeArrowheads="1"/>
          </p:cNvSpPr>
          <p:nvPr/>
        </p:nvSpPr>
        <p:spPr bwMode="auto">
          <a:xfrm rot="-7725799">
            <a:off x="7162800" y="26289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3" name="Rectangle 53"/>
          <p:cNvSpPr>
            <a:spLocks noChangeArrowheads="1"/>
          </p:cNvSpPr>
          <p:nvPr/>
        </p:nvSpPr>
        <p:spPr bwMode="auto">
          <a:xfrm rot="-7725799">
            <a:off x="3733800" y="56007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4" name="Rectangle 54"/>
          <p:cNvSpPr>
            <a:spLocks noChangeArrowheads="1"/>
          </p:cNvSpPr>
          <p:nvPr/>
        </p:nvSpPr>
        <p:spPr bwMode="auto">
          <a:xfrm rot="-5400000">
            <a:off x="7086600" y="41529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5" name="Rectangle 55"/>
          <p:cNvSpPr>
            <a:spLocks noChangeArrowheads="1"/>
          </p:cNvSpPr>
          <p:nvPr/>
        </p:nvSpPr>
        <p:spPr bwMode="auto">
          <a:xfrm rot="-5400000">
            <a:off x="4038600" y="41529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6" name="Oval 56"/>
          <p:cNvSpPr>
            <a:spLocks noChangeArrowheads="1"/>
          </p:cNvSpPr>
          <p:nvPr/>
        </p:nvSpPr>
        <p:spPr bwMode="auto">
          <a:xfrm>
            <a:off x="5829300" y="4267200"/>
            <a:ext cx="457200" cy="4572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17" name="Text Box 57"/>
          <p:cNvSpPr txBox="1">
            <a:spLocks noChangeArrowheads="1"/>
          </p:cNvSpPr>
          <p:nvPr/>
        </p:nvSpPr>
        <p:spPr bwMode="auto">
          <a:xfrm>
            <a:off x="5524500" y="5791200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5418" name="Text Box 58"/>
          <p:cNvSpPr txBox="1">
            <a:spLocks noChangeArrowheads="1"/>
          </p:cNvSpPr>
          <p:nvPr/>
        </p:nvSpPr>
        <p:spPr bwMode="auto">
          <a:xfrm>
            <a:off x="6022975" y="2620963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5419" name="Text Box 59"/>
          <p:cNvSpPr txBox="1">
            <a:spLocks noChangeArrowheads="1"/>
          </p:cNvSpPr>
          <p:nvPr/>
        </p:nvSpPr>
        <p:spPr bwMode="auto">
          <a:xfrm>
            <a:off x="4232275" y="3886200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5420" name="Text Box 60"/>
          <p:cNvSpPr txBox="1">
            <a:spLocks noChangeArrowheads="1"/>
          </p:cNvSpPr>
          <p:nvPr/>
        </p:nvSpPr>
        <p:spPr bwMode="auto">
          <a:xfrm>
            <a:off x="7315200" y="3962400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5425" name="Text Box 65"/>
          <p:cNvSpPr txBox="1">
            <a:spLocks noChangeArrowheads="1"/>
          </p:cNvSpPr>
          <p:nvPr/>
        </p:nvSpPr>
        <p:spPr bwMode="auto">
          <a:xfrm>
            <a:off x="4232275" y="4373563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5426" name="Text Box 66"/>
          <p:cNvSpPr txBox="1">
            <a:spLocks noChangeArrowheads="1"/>
          </p:cNvSpPr>
          <p:nvPr/>
        </p:nvSpPr>
        <p:spPr bwMode="auto">
          <a:xfrm>
            <a:off x="7312025" y="4373563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5427" name="Text Box 67"/>
          <p:cNvSpPr txBox="1">
            <a:spLocks noChangeArrowheads="1"/>
          </p:cNvSpPr>
          <p:nvPr/>
        </p:nvSpPr>
        <p:spPr bwMode="auto">
          <a:xfrm>
            <a:off x="365125" y="2830513"/>
            <a:ext cx="3292475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Outer shell:</a:t>
            </a:r>
          </a:p>
          <a:p>
            <a:r>
              <a:rPr lang="en-US" altLang="en-US"/>
              <a:t>______________________</a:t>
            </a:r>
          </a:p>
          <a:p>
            <a:r>
              <a:rPr lang="en-US" altLang="en-US"/>
              <a:t>______________________</a:t>
            </a:r>
          </a:p>
          <a:p>
            <a:endParaRPr lang="en-US" altLang="en-US"/>
          </a:p>
          <a:p>
            <a:r>
              <a:rPr lang="en-US" altLang="en-US"/>
              <a:t>Outer shell electrons:</a:t>
            </a:r>
          </a:p>
          <a:p>
            <a:r>
              <a:rPr lang="en-US" altLang="en-US"/>
              <a:t>______________________</a:t>
            </a:r>
          </a:p>
          <a:p>
            <a:r>
              <a:rPr lang="en-US" altLang="en-US"/>
              <a:t>______________________</a:t>
            </a:r>
          </a:p>
          <a:p>
            <a:endParaRPr lang="en-US" altLang="en-US"/>
          </a:p>
          <a:p>
            <a:r>
              <a:rPr lang="en-US" altLang="en-US"/>
              <a:t>Inner shell(s):</a:t>
            </a:r>
          </a:p>
          <a:p>
            <a:r>
              <a:rPr lang="en-US" altLang="en-US"/>
              <a:t>______________________</a:t>
            </a:r>
          </a:p>
          <a:p>
            <a:r>
              <a:rPr lang="en-US" altLang="en-US"/>
              <a:t>______________________</a:t>
            </a:r>
          </a:p>
        </p:txBody>
      </p:sp>
      <p:sp>
        <p:nvSpPr>
          <p:cNvPr id="15428" name="Text Box 68"/>
          <p:cNvSpPr txBox="1">
            <a:spLocks noChangeArrowheads="1"/>
          </p:cNvSpPr>
          <p:nvPr/>
        </p:nvSpPr>
        <p:spPr bwMode="auto">
          <a:xfrm>
            <a:off x="441325" y="3141663"/>
            <a:ext cx="31003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the outermost shell that</a:t>
            </a:r>
          </a:p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has any electrons in it</a:t>
            </a:r>
          </a:p>
        </p:txBody>
      </p:sp>
      <p:sp>
        <p:nvSpPr>
          <p:cNvPr id="15429" name="Text Box 69"/>
          <p:cNvSpPr txBox="1">
            <a:spLocks noChangeArrowheads="1"/>
          </p:cNvSpPr>
          <p:nvPr/>
        </p:nvSpPr>
        <p:spPr bwMode="auto">
          <a:xfrm>
            <a:off x="517525" y="5568950"/>
            <a:ext cx="3055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all the shells except the</a:t>
            </a:r>
          </a:p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outer shell</a:t>
            </a:r>
          </a:p>
        </p:txBody>
      </p:sp>
      <p:sp>
        <p:nvSpPr>
          <p:cNvPr id="15430" name="Text Box 70"/>
          <p:cNvSpPr txBox="1">
            <a:spLocks noChangeArrowheads="1"/>
          </p:cNvSpPr>
          <p:nvPr/>
        </p:nvSpPr>
        <p:spPr bwMode="auto">
          <a:xfrm>
            <a:off x="517525" y="4360863"/>
            <a:ext cx="26146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the electrons in the </a:t>
            </a:r>
          </a:p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outer shell</a:t>
            </a:r>
          </a:p>
        </p:txBody>
      </p:sp>
      <p:sp>
        <p:nvSpPr>
          <p:cNvPr id="15431" name="Freeform 71"/>
          <p:cNvSpPr>
            <a:spLocks/>
          </p:cNvSpPr>
          <p:nvPr/>
        </p:nvSpPr>
        <p:spPr bwMode="auto">
          <a:xfrm>
            <a:off x="3352800" y="2438400"/>
            <a:ext cx="1676400" cy="1028700"/>
          </a:xfrm>
          <a:custGeom>
            <a:avLst/>
            <a:gdLst>
              <a:gd name="T0" fmla="*/ 0 w 1056"/>
              <a:gd name="T1" fmla="*/ 648 h 648"/>
              <a:gd name="T2" fmla="*/ 432 w 1056"/>
              <a:gd name="T3" fmla="*/ 24 h 648"/>
              <a:gd name="T4" fmla="*/ 1056 w 1056"/>
              <a:gd name="T5" fmla="*/ 504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6" h="648">
                <a:moveTo>
                  <a:pt x="0" y="648"/>
                </a:moveTo>
                <a:cubicBezTo>
                  <a:pt x="128" y="348"/>
                  <a:pt x="256" y="48"/>
                  <a:pt x="432" y="24"/>
                </a:cubicBezTo>
                <a:cubicBezTo>
                  <a:pt x="608" y="0"/>
                  <a:pt x="832" y="252"/>
                  <a:pt x="1056" y="504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Text Box 81"/>
          <p:cNvSpPr txBox="1">
            <a:spLocks noChangeArrowheads="1"/>
          </p:cNvSpPr>
          <p:nvPr/>
        </p:nvSpPr>
        <p:spPr bwMode="auto">
          <a:xfrm rot="1491816">
            <a:off x="5905500" y="3514912"/>
            <a:ext cx="900025" cy="584775"/>
          </a:xfrm>
          <a:prstGeom prst="rect">
            <a:avLst/>
          </a:prstGeom>
          <a:solidFill>
            <a:schemeClr val="bg1">
              <a:alpha val="86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i="1" dirty="0" smtClean="0">
                <a:solidFill>
                  <a:srgbClr val="00CC00"/>
                </a:solidFill>
              </a:rPr>
              <a:t>e</a:t>
            </a:r>
            <a:r>
              <a:rPr lang="en-US" altLang="en-US" sz="3200" baseline="30000" dirty="0" smtClean="0">
                <a:solidFill>
                  <a:srgbClr val="00CC00"/>
                </a:solidFill>
              </a:rPr>
              <a:t>- </a:t>
            </a:r>
            <a:r>
              <a:rPr lang="en-US" altLang="en-US" sz="3200" i="1" dirty="0" smtClean="0">
                <a:solidFill>
                  <a:srgbClr val="00CC00"/>
                </a:solidFill>
              </a:rPr>
              <a:t>e</a:t>
            </a:r>
            <a:r>
              <a:rPr lang="en-US" altLang="en-US" sz="3200" baseline="30000" dirty="0" smtClean="0">
                <a:solidFill>
                  <a:srgbClr val="00CC00"/>
                </a:solidFill>
              </a:rPr>
              <a:t>-</a:t>
            </a:r>
            <a:endParaRPr lang="en-US" altLang="en-US" sz="3200" baseline="30000" dirty="0">
              <a:solidFill>
                <a:srgbClr val="00CC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20574591">
            <a:off x="35816" y="165338"/>
            <a:ext cx="104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Phusi</a:t>
            </a:r>
            <a:r>
              <a:rPr lang="en-US" dirty="0" smtClean="0"/>
              <a:t> 2</a:t>
            </a:r>
          </a:p>
          <a:p>
            <a:pPr algn="ctr"/>
            <a:r>
              <a:rPr lang="en-US" dirty="0" smtClean="0"/>
              <a:t>notes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4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4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5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33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4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4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4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4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4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5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6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17" grpId="0"/>
      <p:bldP spid="15418" grpId="0"/>
      <p:bldP spid="15419" grpId="0"/>
      <p:bldP spid="15420" grpId="0"/>
      <p:bldP spid="15425" grpId="0"/>
      <p:bldP spid="15426" grpId="0"/>
      <p:bldP spid="15428" grpId="0"/>
      <p:bldP spid="15429" grpId="0"/>
      <p:bldP spid="15430" grpId="0"/>
      <p:bldP spid="154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548" y="1115367"/>
            <a:ext cx="2365453" cy="2313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048000"/>
            <a:ext cx="2365453" cy="23136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0531" y="1295400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Oxygen</a:t>
            </a:r>
          </a:p>
          <a:p>
            <a:r>
              <a:rPr lang="en-US" sz="1800" dirty="0" smtClean="0"/>
              <a:t>  atomic # 8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532923"/>
            <a:ext cx="3118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Orbital / Shell </a:t>
            </a:r>
          </a:p>
          <a:p>
            <a:pPr algn="ctr"/>
            <a:r>
              <a:rPr lang="en-US" dirty="0" smtClean="0"/>
              <a:t>Representations of Atoms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4959" y="4092714"/>
            <a:ext cx="2233497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3399"/>
                </a:solidFill>
              </a:rPr>
              <a:t>Valence Electrons</a:t>
            </a:r>
          </a:p>
          <a:p>
            <a:r>
              <a:rPr lang="en-US" dirty="0">
                <a:solidFill>
                  <a:srgbClr val="CC3399"/>
                </a:solidFill>
              </a:rPr>
              <a:t> </a:t>
            </a:r>
            <a:r>
              <a:rPr lang="en-US" dirty="0" smtClean="0">
                <a:solidFill>
                  <a:srgbClr val="CC3399"/>
                </a:solidFill>
              </a:rPr>
              <a:t>____________</a:t>
            </a:r>
            <a:endParaRPr lang="en-US" dirty="0">
              <a:solidFill>
                <a:srgbClr val="CC33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2743" y="4400490"/>
            <a:ext cx="532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six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0283" y="2801034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Sulfur</a:t>
            </a:r>
          </a:p>
          <a:p>
            <a:r>
              <a:rPr lang="en-US" sz="1800" dirty="0" smtClean="0"/>
              <a:t>  atomic # 16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5456318" y="1420756"/>
            <a:ext cx="3207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highlight valence electrons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3000" y="4865427"/>
            <a:ext cx="528645" cy="353367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40809" y="4629175"/>
            <a:ext cx="528645" cy="353367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606487" y="3195529"/>
            <a:ext cx="528645" cy="353367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50075" y="3195528"/>
            <a:ext cx="528645" cy="353367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42083" y="2842161"/>
            <a:ext cx="528645" cy="353367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63173" y="2095499"/>
            <a:ext cx="528645" cy="353367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124951" y="1277834"/>
            <a:ext cx="528645" cy="353367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44132" y="1954242"/>
            <a:ext cx="430944" cy="507134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4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200" y="1133732"/>
            <a:ext cx="2365453" cy="2313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120" y="2935897"/>
            <a:ext cx="2365453" cy="23136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0531" y="1295400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Fluorine</a:t>
            </a:r>
          </a:p>
          <a:p>
            <a:r>
              <a:rPr lang="en-US" sz="1800" dirty="0" smtClean="0"/>
              <a:t>  atomic # 9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532923"/>
            <a:ext cx="3118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Orbital / Shell </a:t>
            </a:r>
          </a:p>
          <a:p>
            <a:pPr algn="ctr"/>
            <a:r>
              <a:rPr lang="en-US" dirty="0" smtClean="0"/>
              <a:t>Representations of Atoms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4959" y="4092714"/>
            <a:ext cx="2233497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3399"/>
                </a:solidFill>
              </a:rPr>
              <a:t>Valence Electrons</a:t>
            </a:r>
          </a:p>
          <a:p>
            <a:r>
              <a:rPr lang="en-US" dirty="0">
                <a:solidFill>
                  <a:srgbClr val="CC3399"/>
                </a:solidFill>
              </a:rPr>
              <a:t> </a:t>
            </a:r>
            <a:r>
              <a:rPr lang="en-US" dirty="0" smtClean="0">
                <a:solidFill>
                  <a:srgbClr val="CC3399"/>
                </a:solidFill>
              </a:rPr>
              <a:t>____________</a:t>
            </a:r>
            <a:endParaRPr lang="en-US" dirty="0">
              <a:solidFill>
                <a:srgbClr val="CC33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218" y="4384379"/>
            <a:ext cx="851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seven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0283" y="2801034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Chlorine</a:t>
            </a:r>
          </a:p>
          <a:p>
            <a:r>
              <a:rPr lang="en-US" sz="1800" dirty="0" smtClean="0"/>
              <a:t>  atomic # 17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5527608" y="1570545"/>
            <a:ext cx="3207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highlight valence electrons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84603" y="1265198"/>
            <a:ext cx="528645" cy="353367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26071" y="2935897"/>
            <a:ext cx="528645" cy="353367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81400" y="1970656"/>
            <a:ext cx="452445" cy="543944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045133" y="2018576"/>
            <a:ext cx="452445" cy="543944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24499">
            <a:off x="4940102" y="2935897"/>
            <a:ext cx="452445" cy="543944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024499">
            <a:off x="6566828" y="2983849"/>
            <a:ext cx="452445" cy="543944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1024499">
            <a:off x="6566828" y="4544073"/>
            <a:ext cx="452445" cy="543944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1024499">
            <a:off x="4940102" y="4615722"/>
            <a:ext cx="452445" cy="543944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16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548" y="1115367"/>
            <a:ext cx="2365453" cy="2313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124200"/>
            <a:ext cx="2371550" cy="23136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0531" y="1295400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Neon</a:t>
            </a:r>
          </a:p>
          <a:p>
            <a:r>
              <a:rPr lang="en-US" sz="1800" dirty="0" smtClean="0"/>
              <a:t>  atomic # 10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532923"/>
            <a:ext cx="3118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Orbital / Shell </a:t>
            </a:r>
          </a:p>
          <a:p>
            <a:pPr algn="ctr"/>
            <a:r>
              <a:rPr lang="en-US" dirty="0" smtClean="0"/>
              <a:t>Representations of Atoms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4959" y="4092714"/>
            <a:ext cx="2233497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3399"/>
                </a:solidFill>
              </a:rPr>
              <a:t>Valence Electrons</a:t>
            </a:r>
          </a:p>
          <a:p>
            <a:r>
              <a:rPr lang="en-US" dirty="0">
                <a:solidFill>
                  <a:srgbClr val="CC3399"/>
                </a:solidFill>
              </a:rPr>
              <a:t> </a:t>
            </a:r>
            <a:r>
              <a:rPr lang="en-US" dirty="0" smtClean="0">
                <a:solidFill>
                  <a:srgbClr val="CC3399"/>
                </a:solidFill>
              </a:rPr>
              <a:t>____________</a:t>
            </a:r>
            <a:endParaRPr lang="en-US" dirty="0">
              <a:solidFill>
                <a:srgbClr val="CC33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218" y="4384379"/>
            <a:ext cx="801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eight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0283" y="2801034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Argon</a:t>
            </a:r>
          </a:p>
          <a:p>
            <a:r>
              <a:rPr lang="en-US" sz="1800" dirty="0" smtClean="0"/>
              <a:t>  atomic # 18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1624505"/>
            <a:ext cx="3207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highlight valence electrons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024499">
            <a:off x="6514586" y="4838925"/>
            <a:ext cx="452445" cy="543944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24499">
            <a:off x="4731525" y="4715238"/>
            <a:ext cx="452445" cy="543944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24499">
            <a:off x="4874629" y="3157028"/>
            <a:ext cx="452445" cy="543944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24499">
            <a:off x="6537952" y="3175393"/>
            <a:ext cx="452445" cy="543944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365881">
            <a:off x="3933566" y="2000211"/>
            <a:ext cx="452445" cy="543944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21365881">
            <a:off x="2378354" y="1956495"/>
            <a:ext cx="452445" cy="543944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21365881">
            <a:off x="3076086" y="2895610"/>
            <a:ext cx="565494" cy="363553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21365881">
            <a:off x="3106793" y="1314219"/>
            <a:ext cx="565494" cy="363553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0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per_tab_ClassifyPar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2942" r="4546" b="23529"/>
          <a:stretch>
            <a:fillRect/>
          </a:stretch>
        </p:blipFill>
        <p:spPr bwMode="auto">
          <a:xfrm>
            <a:off x="-76200" y="0"/>
            <a:ext cx="9296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 rot="-5400000">
            <a:off x="-955675" y="2297113"/>
            <a:ext cx="2743200" cy="406400"/>
          </a:xfrm>
          <a:prstGeom prst="rect">
            <a:avLst/>
          </a:prstGeom>
          <a:solidFill>
            <a:srgbClr val="FF0000">
              <a:alpha val="71001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99"/>
                </a:solidFill>
              </a:rPr>
              <a:t>   1 valence electron    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 rot="-5400000">
            <a:off x="-511175" y="2325688"/>
            <a:ext cx="2800350" cy="406400"/>
          </a:xfrm>
          <a:prstGeom prst="rect">
            <a:avLst/>
          </a:prstGeom>
          <a:solidFill>
            <a:srgbClr val="FF6600">
              <a:alpha val="77000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99"/>
                </a:solidFill>
              </a:rPr>
              <a:t>   2 valence electrons   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 rot="-5400000">
            <a:off x="5771357" y="1583501"/>
            <a:ext cx="1309686" cy="400110"/>
          </a:xfrm>
          <a:prstGeom prst="rect">
            <a:avLst/>
          </a:prstGeom>
          <a:solidFill>
            <a:srgbClr val="FFFF00">
              <a:alpha val="77000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rgbClr val="000099"/>
                </a:solidFill>
              </a:rPr>
              <a:t>   3 </a:t>
            </a:r>
            <a:r>
              <a:rPr lang="en-US" altLang="en-US" dirty="0" err="1" smtClean="0">
                <a:solidFill>
                  <a:srgbClr val="000099"/>
                </a:solidFill>
              </a:rPr>
              <a:t>val</a:t>
            </a:r>
            <a:r>
              <a:rPr lang="en-US" altLang="en-US" dirty="0" smtClean="0">
                <a:solidFill>
                  <a:srgbClr val="000099"/>
                </a:solidFill>
              </a:rPr>
              <a:t> e</a:t>
            </a:r>
            <a:r>
              <a:rPr lang="en-US" altLang="en-US" baseline="30000" dirty="0" smtClean="0">
                <a:solidFill>
                  <a:srgbClr val="000099"/>
                </a:solidFill>
              </a:rPr>
              <a:t>-   </a:t>
            </a:r>
            <a:endParaRPr lang="en-US" altLang="en-US" baseline="30000" dirty="0">
              <a:solidFill>
                <a:srgbClr val="000099"/>
              </a:solidFill>
            </a:endParaRP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 rot="-5400000">
            <a:off x="6246925" y="1576358"/>
            <a:ext cx="1295400" cy="400110"/>
          </a:xfrm>
          <a:prstGeom prst="rect">
            <a:avLst/>
          </a:prstGeom>
          <a:solidFill>
            <a:srgbClr val="339966">
              <a:alpha val="77000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rgbClr val="000099"/>
                </a:solidFill>
              </a:rPr>
              <a:t>   4 </a:t>
            </a:r>
            <a:r>
              <a:rPr lang="en-US" altLang="en-US" dirty="0" err="1" smtClean="0">
                <a:solidFill>
                  <a:srgbClr val="000099"/>
                </a:solidFill>
              </a:rPr>
              <a:t>val</a:t>
            </a:r>
            <a:r>
              <a:rPr lang="en-US" altLang="en-US" dirty="0" smtClean="0">
                <a:solidFill>
                  <a:srgbClr val="000099"/>
                </a:solidFill>
              </a:rPr>
              <a:t> </a:t>
            </a:r>
            <a:r>
              <a:rPr lang="en-US" altLang="en-US" dirty="0">
                <a:solidFill>
                  <a:srgbClr val="000099"/>
                </a:solidFill>
              </a:rPr>
              <a:t>e</a:t>
            </a:r>
            <a:r>
              <a:rPr lang="en-US" altLang="en-US" baseline="30000" dirty="0">
                <a:solidFill>
                  <a:srgbClr val="000099"/>
                </a:solidFill>
              </a:rPr>
              <a:t>-</a:t>
            </a:r>
            <a:r>
              <a:rPr lang="en-US" altLang="en-US" dirty="0" smtClean="0">
                <a:solidFill>
                  <a:srgbClr val="000099"/>
                </a:solidFill>
              </a:rPr>
              <a:t>   </a:t>
            </a:r>
            <a:endParaRPr lang="en-US" altLang="en-US" dirty="0">
              <a:solidFill>
                <a:srgbClr val="000099"/>
              </a:solidFill>
            </a:endParaRP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 rot="-5400000">
            <a:off x="6575289" y="1721117"/>
            <a:ext cx="1584917" cy="400110"/>
          </a:xfrm>
          <a:prstGeom prst="rect">
            <a:avLst/>
          </a:prstGeom>
          <a:solidFill>
            <a:srgbClr val="0000FF">
              <a:alpha val="77000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rgbClr val="000099"/>
                </a:solidFill>
              </a:rPr>
              <a:t>   5 </a:t>
            </a:r>
            <a:r>
              <a:rPr lang="en-US" altLang="en-US" dirty="0" smtClean="0">
                <a:solidFill>
                  <a:srgbClr val="000099"/>
                </a:solidFill>
              </a:rPr>
              <a:t> </a:t>
            </a:r>
            <a:r>
              <a:rPr lang="en-US" altLang="en-US" dirty="0" err="1" smtClean="0">
                <a:solidFill>
                  <a:srgbClr val="000099"/>
                </a:solidFill>
              </a:rPr>
              <a:t>val</a:t>
            </a:r>
            <a:r>
              <a:rPr lang="en-US" altLang="en-US" dirty="0" smtClean="0">
                <a:solidFill>
                  <a:srgbClr val="000099"/>
                </a:solidFill>
              </a:rPr>
              <a:t> </a:t>
            </a:r>
            <a:r>
              <a:rPr lang="en-US" altLang="en-US" dirty="0">
                <a:solidFill>
                  <a:srgbClr val="000099"/>
                </a:solidFill>
              </a:rPr>
              <a:t>e</a:t>
            </a:r>
            <a:r>
              <a:rPr lang="en-US" altLang="en-US" baseline="30000" dirty="0">
                <a:solidFill>
                  <a:srgbClr val="000099"/>
                </a:solidFill>
              </a:rPr>
              <a:t>- </a:t>
            </a:r>
            <a:endParaRPr lang="en-US" altLang="en-US" dirty="0">
              <a:solidFill>
                <a:srgbClr val="000099"/>
              </a:solidFill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 rot="-5400000">
            <a:off x="6795204" y="1956541"/>
            <a:ext cx="2055766" cy="400110"/>
          </a:xfrm>
          <a:prstGeom prst="rect">
            <a:avLst/>
          </a:prstGeom>
          <a:solidFill>
            <a:srgbClr val="9933FF">
              <a:alpha val="77000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rgbClr val="000099"/>
                </a:solidFill>
              </a:rPr>
              <a:t>   6 </a:t>
            </a:r>
            <a:r>
              <a:rPr lang="en-US" altLang="en-US" dirty="0" err="1" smtClean="0">
                <a:solidFill>
                  <a:srgbClr val="000099"/>
                </a:solidFill>
              </a:rPr>
              <a:t>val</a:t>
            </a:r>
            <a:r>
              <a:rPr lang="en-US" altLang="en-US" dirty="0" smtClean="0">
                <a:solidFill>
                  <a:srgbClr val="000099"/>
                </a:solidFill>
              </a:rPr>
              <a:t> </a:t>
            </a:r>
            <a:r>
              <a:rPr lang="en-US" altLang="en-US" dirty="0">
                <a:solidFill>
                  <a:srgbClr val="000099"/>
                </a:solidFill>
              </a:rPr>
              <a:t>e</a:t>
            </a:r>
            <a:r>
              <a:rPr lang="en-US" altLang="en-US" baseline="30000" dirty="0">
                <a:solidFill>
                  <a:srgbClr val="000099"/>
                </a:solidFill>
              </a:rPr>
              <a:t>-</a:t>
            </a:r>
            <a:r>
              <a:rPr lang="en-US" altLang="en-US" dirty="0" smtClean="0">
                <a:solidFill>
                  <a:srgbClr val="000099"/>
                </a:solidFill>
              </a:rPr>
              <a:t>   </a:t>
            </a:r>
            <a:endParaRPr lang="en-US" altLang="en-US" dirty="0">
              <a:solidFill>
                <a:srgbClr val="000099"/>
              </a:solidFill>
            </a:endParaRP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 rot="-5400000">
            <a:off x="7028656" y="2228057"/>
            <a:ext cx="2605087" cy="406400"/>
          </a:xfrm>
          <a:prstGeom prst="rect">
            <a:avLst/>
          </a:prstGeom>
          <a:solidFill>
            <a:srgbClr val="CC0099">
              <a:alpha val="77000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>
                <a:solidFill>
                  <a:srgbClr val="000099"/>
                </a:solidFill>
              </a:rPr>
              <a:t>   7 valence electrons   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 rot="-5400000">
            <a:off x="7413625" y="2325688"/>
            <a:ext cx="2800350" cy="406400"/>
          </a:xfrm>
          <a:prstGeom prst="rect">
            <a:avLst/>
          </a:prstGeom>
          <a:solidFill>
            <a:srgbClr val="00FF00">
              <a:alpha val="77000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rgbClr val="000099"/>
                </a:solidFill>
              </a:rPr>
              <a:t>   8 valence electrons   </a:t>
            </a: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1752600" y="990600"/>
            <a:ext cx="3925888" cy="457200"/>
          </a:xfrm>
          <a:prstGeom prst="rect">
            <a:avLst/>
          </a:prstGeom>
          <a:solidFill>
            <a:srgbClr val="FFFF99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/>
              <a:t>one key property / pattern</a:t>
            </a:r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6457950" y="246063"/>
            <a:ext cx="1263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Comic Sans MS" panose="030F0702030302020204" pitchFamily="66" charset="0"/>
              </a:rPr>
              <a:t>hmmm……</a:t>
            </a:r>
          </a:p>
        </p:txBody>
      </p:sp>
      <p:sp>
        <p:nvSpPr>
          <p:cNvPr id="40979" name="Freeform 19"/>
          <p:cNvSpPr>
            <a:spLocks/>
          </p:cNvSpPr>
          <p:nvPr/>
        </p:nvSpPr>
        <p:spPr bwMode="auto">
          <a:xfrm>
            <a:off x="7620000" y="127000"/>
            <a:ext cx="990600" cy="406400"/>
          </a:xfrm>
          <a:custGeom>
            <a:avLst/>
            <a:gdLst>
              <a:gd name="T0" fmla="*/ 0 w 624"/>
              <a:gd name="T1" fmla="*/ 160 h 256"/>
              <a:gd name="T2" fmla="*/ 432 w 624"/>
              <a:gd name="T3" fmla="*/ 16 h 256"/>
              <a:gd name="T4" fmla="*/ 624 w 624"/>
              <a:gd name="T5" fmla="*/ 25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4" h="256">
                <a:moveTo>
                  <a:pt x="0" y="160"/>
                </a:moveTo>
                <a:cubicBezTo>
                  <a:pt x="164" y="80"/>
                  <a:pt x="328" y="0"/>
                  <a:pt x="432" y="16"/>
                </a:cubicBezTo>
                <a:cubicBezTo>
                  <a:pt x="536" y="32"/>
                  <a:pt x="580" y="144"/>
                  <a:pt x="624" y="25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0966" grpId="0" animBg="1"/>
      <p:bldP spid="40967" grpId="0" animBg="1"/>
      <p:bldP spid="40968" grpId="0" animBg="1"/>
      <p:bldP spid="40969" grpId="0" animBg="1"/>
      <p:bldP spid="40970" grpId="0" animBg="1"/>
      <p:bldP spid="40971" grpId="0" animBg="1"/>
      <p:bldP spid="40972" grpId="0" animBg="1"/>
      <p:bldP spid="4097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>
            <a:grpSpLocks/>
          </p:cNvGrpSpPr>
          <p:nvPr/>
        </p:nvGrpSpPr>
        <p:grpSpPr bwMode="auto">
          <a:xfrm>
            <a:off x="3733800" y="1430338"/>
            <a:ext cx="4648200" cy="4589462"/>
            <a:chOff x="1392" y="1392"/>
            <a:chExt cx="2928" cy="2891"/>
          </a:xfrm>
        </p:grpSpPr>
        <p:sp>
          <p:nvSpPr>
            <p:cNvPr id="37891" name="Oval 3"/>
            <p:cNvSpPr>
              <a:spLocks noChangeArrowheads="1"/>
            </p:cNvSpPr>
            <p:nvPr/>
          </p:nvSpPr>
          <p:spPr bwMode="auto">
            <a:xfrm>
              <a:off x="1392" y="1392"/>
              <a:ext cx="2928" cy="28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2" name="Oval 4"/>
            <p:cNvSpPr>
              <a:spLocks noChangeArrowheads="1"/>
            </p:cNvSpPr>
            <p:nvPr/>
          </p:nvSpPr>
          <p:spPr bwMode="auto">
            <a:xfrm>
              <a:off x="1848" y="1842"/>
              <a:ext cx="201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3" name="Oval 5"/>
            <p:cNvSpPr>
              <a:spLocks noChangeArrowheads="1"/>
            </p:cNvSpPr>
            <p:nvPr/>
          </p:nvSpPr>
          <p:spPr bwMode="auto">
            <a:xfrm>
              <a:off x="2279" y="2268"/>
              <a:ext cx="1154" cy="1139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5562600" y="18288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5524500" y="49530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 rot="-2325799">
            <a:off x="7200900" y="48768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 rot="-2325799">
            <a:off x="4000500" y="16764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 rot="-7725799">
            <a:off x="7162800" y="17907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 rot="-7725799">
            <a:off x="3733800" y="47625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 rot="-5400000">
            <a:off x="7086600" y="33147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 rot="-5400000">
            <a:off x="4038600" y="33147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Oval 14"/>
          <p:cNvSpPr>
            <a:spLocks noChangeArrowheads="1"/>
          </p:cNvSpPr>
          <p:nvPr/>
        </p:nvSpPr>
        <p:spPr bwMode="auto">
          <a:xfrm>
            <a:off x="5829300" y="3429000"/>
            <a:ext cx="457200" cy="4572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5559425" y="4953000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6057900" y="1828800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4264025" y="3078163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7353300" y="3124200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4267200" y="3535363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7350125" y="3535363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2651125" y="136525"/>
            <a:ext cx="52784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Outer shell ? _________</a:t>
            </a:r>
          </a:p>
          <a:p>
            <a:r>
              <a:rPr lang="en-US" altLang="en-US"/>
              <a:t>How many outer shell electrons ? _________</a:t>
            </a:r>
          </a:p>
          <a:p>
            <a:r>
              <a:rPr lang="en-US" altLang="en-US"/>
              <a:t>How many inner shell electrons ? _________</a:t>
            </a:r>
          </a:p>
        </p:txBody>
      </p:sp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4479925" y="825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2400" baseline="30000">
                <a:solidFill>
                  <a:srgbClr val="0000FF"/>
                </a:solidFill>
                <a:latin typeface="Comic Sans MS" panose="030F0702030302020204" pitchFamily="66" charset="0"/>
              </a:rPr>
              <a:t>nd</a:t>
            </a:r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6842125" y="40005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6918325" y="720725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37915" name="Freeform 27"/>
          <p:cNvSpPr>
            <a:spLocks/>
          </p:cNvSpPr>
          <p:nvPr/>
        </p:nvSpPr>
        <p:spPr bwMode="auto">
          <a:xfrm>
            <a:off x="5257800" y="-685800"/>
            <a:ext cx="3111500" cy="3009900"/>
          </a:xfrm>
          <a:custGeom>
            <a:avLst/>
            <a:gdLst>
              <a:gd name="T0" fmla="*/ 0 w 1960"/>
              <a:gd name="T1" fmla="*/ 600 h 1896"/>
              <a:gd name="T2" fmla="*/ 1776 w 1960"/>
              <a:gd name="T3" fmla="*/ 216 h 1896"/>
              <a:gd name="T4" fmla="*/ 1104 w 1960"/>
              <a:gd name="T5" fmla="*/ 1896 h 1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60" h="1896">
                <a:moveTo>
                  <a:pt x="0" y="600"/>
                </a:moveTo>
                <a:cubicBezTo>
                  <a:pt x="796" y="300"/>
                  <a:pt x="1592" y="0"/>
                  <a:pt x="1776" y="216"/>
                </a:cubicBezTo>
                <a:cubicBezTo>
                  <a:pt x="1960" y="432"/>
                  <a:pt x="1532" y="1164"/>
                  <a:pt x="1104" y="189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76200" y="1828800"/>
            <a:ext cx="357505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The outershell electrons </a:t>
            </a:r>
          </a:p>
          <a:p>
            <a:r>
              <a:rPr lang="en-US" altLang="en-US"/>
              <a:t>are also called:</a:t>
            </a:r>
          </a:p>
          <a:p>
            <a:r>
              <a:rPr lang="en-US" altLang="en-US"/>
              <a:t>____________________</a:t>
            </a:r>
          </a:p>
          <a:p>
            <a:endParaRPr lang="en-US" altLang="en-US"/>
          </a:p>
          <a:p>
            <a:r>
              <a:rPr lang="en-US" altLang="en-US"/>
              <a:t>they are the electrons that are</a:t>
            </a:r>
          </a:p>
          <a:p>
            <a:r>
              <a:rPr lang="en-US" altLang="en-US"/>
              <a:t>________________________</a:t>
            </a:r>
          </a:p>
          <a:p>
            <a:r>
              <a:rPr lang="en-US" altLang="en-US"/>
              <a:t>________________________</a:t>
            </a:r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212725" y="2455863"/>
            <a:ext cx="2238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valence electrons</a:t>
            </a:r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212725" y="3370263"/>
            <a:ext cx="297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available for bonding to</a:t>
            </a:r>
          </a:p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other atoms</a:t>
            </a:r>
          </a:p>
        </p:txBody>
      </p:sp>
      <p:sp>
        <p:nvSpPr>
          <p:cNvPr id="37919" name="Text Box 31"/>
          <p:cNvSpPr txBox="1">
            <a:spLocks noChangeArrowheads="1"/>
          </p:cNvSpPr>
          <p:nvPr/>
        </p:nvSpPr>
        <p:spPr bwMode="auto">
          <a:xfrm>
            <a:off x="219075" y="4327525"/>
            <a:ext cx="31337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CC3399"/>
                </a:solidFill>
              </a:rPr>
              <a:t>How many of these </a:t>
            </a:r>
          </a:p>
          <a:p>
            <a:r>
              <a:rPr lang="en-US" altLang="en-US">
                <a:solidFill>
                  <a:srgbClr val="CC3399"/>
                </a:solidFill>
              </a:rPr>
              <a:t>valence electrons are </a:t>
            </a:r>
          </a:p>
          <a:p>
            <a:r>
              <a:rPr lang="en-US" altLang="en-US">
                <a:solidFill>
                  <a:srgbClr val="CC3399"/>
                </a:solidFill>
              </a:rPr>
              <a:t>available to make bonds ?</a:t>
            </a:r>
          </a:p>
        </p:txBody>
      </p:sp>
      <p:sp>
        <p:nvSpPr>
          <p:cNvPr id="37920" name="Text Box 32"/>
          <p:cNvSpPr txBox="1">
            <a:spLocks noChangeArrowheads="1"/>
          </p:cNvSpPr>
          <p:nvPr/>
        </p:nvSpPr>
        <p:spPr bwMode="auto">
          <a:xfrm>
            <a:off x="838200" y="5345113"/>
            <a:ext cx="1212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66"/>
                </a:solidFill>
              </a:rPr>
              <a:t>Well……</a:t>
            </a:r>
          </a:p>
        </p:txBody>
      </p:sp>
      <p:sp>
        <p:nvSpPr>
          <p:cNvPr id="37921" name="Text Box 33"/>
          <p:cNvSpPr txBox="1">
            <a:spLocks noChangeArrowheads="1"/>
          </p:cNvSpPr>
          <p:nvPr/>
        </p:nvSpPr>
        <p:spPr bwMode="auto">
          <a:xfrm>
            <a:off x="742950" y="3313113"/>
            <a:ext cx="156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3300"/>
                </a:solidFill>
                <a:latin typeface="Comic Sans MS" panose="030F0702030302020204" pitchFamily="66" charset="0"/>
              </a:rPr>
              <a:t>a</a:t>
            </a:r>
            <a:r>
              <a:rPr lang="en-US" altLang="en-US" sz="2400">
                <a:solidFill>
                  <a:srgbClr val="FF3300"/>
                </a:solidFill>
                <a:latin typeface="Comic Sans MS" panose="030F0702030302020204" pitchFamily="66" charset="0"/>
              </a:rPr>
              <a:t>VAIL</a:t>
            </a:r>
            <a:r>
              <a:rPr lang="en-US" altLang="en-US">
                <a:solidFill>
                  <a:srgbClr val="FF3300"/>
                </a:solidFill>
                <a:latin typeface="Comic Sans MS" panose="030F0702030302020204" pitchFamily="66" charset="0"/>
              </a:rPr>
              <a:t>able</a:t>
            </a: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 rot="1462135">
            <a:off x="6100440" y="2761211"/>
            <a:ext cx="898003" cy="584775"/>
          </a:xfrm>
          <a:prstGeom prst="rect">
            <a:avLst/>
          </a:prstGeom>
          <a:solidFill>
            <a:schemeClr val="bg1">
              <a:alpha val="86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 dirty="0" smtClean="0">
                <a:solidFill>
                  <a:srgbClr val="00CC00"/>
                </a:solidFill>
              </a:rPr>
              <a:t>e</a:t>
            </a:r>
            <a:r>
              <a:rPr lang="en-US" altLang="en-US" sz="3200" baseline="30000" dirty="0" smtClean="0">
                <a:solidFill>
                  <a:srgbClr val="00CC00"/>
                </a:solidFill>
              </a:rPr>
              <a:t>- </a:t>
            </a:r>
            <a:r>
              <a:rPr lang="en-US" altLang="en-US" sz="3200" i="1" dirty="0" smtClean="0">
                <a:solidFill>
                  <a:srgbClr val="00CC00"/>
                </a:solidFill>
              </a:rPr>
              <a:t>e</a:t>
            </a:r>
            <a:r>
              <a:rPr lang="en-US" altLang="en-US" sz="3200" baseline="30000" dirty="0" smtClean="0">
                <a:solidFill>
                  <a:srgbClr val="00CC00"/>
                </a:solidFill>
              </a:rPr>
              <a:t>-</a:t>
            </a:r>
            <a:endParaRPr lang="en-US" altLang="en-US" sz="3200" baseline="30000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9" grpId="1"/>
      <p:bldP spid="3792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3733800" y="1430338"/>
            <a:ext cx="4648200" cy="4589462"/>
            <a:chOff x="1392" y="1392"/>
            <a:chExt cx="2928" cy="2891"/>
          </a:xfrm>
        </p:grpSpPr>
        <p:sp>
          <p:nvSpPr>
            <p:cNvPr id="20483" name="Oval 3"/>
            <p:cNvSpPr>
              <a:spLocks noChangeArrowheads="1"/>
            </p:cNvSpPr>
            <p:nvPr/>
          </p:nvSpPr>
          <p:spPr bwMode="auto">
            <a:xfrm>
              <a:off x="1392" y="1392"/>
              <a:ext cx="2928" cy="28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4" name="Oval 4"/>
            <p:cNvSpPr>
              <a:spLocks noChangeArrowheads="1"/>
            </p:cNvSpPr>
            <p:nvPr/>
          </p:nvSpPr>
          <p:spPr bwMode="auto">
            <a:xfrm>
              <a:off x="1848" y="1842"/>
              <a:ext cx="201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5" name="Oval 5"/>
            <p:cNvSpPr>
              <a:spLocks noChangeArrowheads="1"/>
            </p:cNvSpPr>
            <p:nvPr/>
          </p:nvSpPr>
          <p:spPr bwMode="auto">
            <a:xfrm>
              <a:off x="2279" y="2268"/>
              <a:ext cx="1154" cy="1139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562600" y="18288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5524500" y="49530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 rot="-2325799">
            <a:off x="7200900" y="48768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 rot="-2325799">
            <a:off x="4000500" y="16764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 rot="-7725799">
            <a:off x="7162800" y="17907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 rot="-7725799">
            <a:off x="3733800" y="47625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 rot="-5400000">
            <a:off x="7086600" y="33147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 rot="-5400000">
            <a:off x="4038600" y="33147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5829300" y="3429000"/>
            <a:ext cx="457200" cy="4572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5559425" y="4953000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6057900" y="1828800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4264025" y="3078163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7353300" y="3124200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4267200" y="3535363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7350125" y="3535363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2651125" y="136525"/>
            <a:ext cx="52784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Outer shell ? _________</a:t>
            </a:r>
          </a:p>
          <a:p>
            <a:r>
              <a:rPr lang="en-US" altLang="en-US"/>
              <a:t>How many outer shell electrons ? _________</a:t>
            </a:r>
          </a:p>
          <a:p>
            <a:r>
              <a:rPr lang="en-US" altLang="en-US"/>
              <a:t>How many inner shell electrons ? _________</a:t>
            </a: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4479925" y="825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2400" baseline="30000">
                <a:solidFill>
                  <a:srgbClr val="0000FF"/>
                </a:solidFill>
                <a:latin typeface="Comic Sans MS" panose="030F0702030302020204" pitchFamily="66" charset="0"/>
              </a:rPr>
              <a:t>nd</a:t>
            </a:r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6842125" y="40005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6918325" y="720725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0507" name="Freeform 27"/>
          <p:cNvSpPr>
            <a:spLocks/>
          </p:cNvSpPr>
          <p:nvPr/>
        </p:nvSpPr>
        <p:spPr bwMode="auto">
          <a:xfrm>
            <a:off x="5257800" y="-685800"/>
            <a:ext cx="3111500" cy="3009900"/>
          </a:xfrm>
          <a:custGeom>
            <a:avLst/>
            <a:gdLst>
              <a:gd name="T0" fmla="*/ 0 w 1960"/>
              <a:gd name="T1" fmla="*/ 600 h 1896"/>
              <a:gd name="T2" fmla="*/ 1776 w 1960"/>
              <a:gd name="T3" fmla="*/ 216 h 1896"/>
              <a:gd name="T4" fmla="*/ 1104 w 1960"/>
              <a:gd name="T5" fmla="*/ 1896 h 1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60" h="1896">
                <a:moveTo>
                  <a:pt x="0" y="600"/>
                </a:moveTo>
                <a:cubicBezTo>
                  <a:pt x="796" y="300"/>
                  <a:pt x="1592" y="0"/>
                  <a:pt x="1776" y="216"/>
                </a:cubicBezTo>
                <a:cubicBezTo>
                  <a:pt x="1960" y="432"/>
                  <a:pt x="1532" y="1164"/>
                  <a:pt x="1104" y="189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76200" y="1420813"/>
            <a:ext cx="357505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The outershell electrons </a:t>
            </a:r>
          </a:p>
          <a:p>
            <a:r>
              <a:rPr lang="en-US" altLang="en-US"/>
              <a:t>are also called:</a:t>
            </a:r>
          </a:p>
          <a:p>
            <a:r>
              <a:rPr lang="en-US" altLang="en-US"/>
              <a:t>____________________</a:t>
            </a:r>
          </a:p>
          <a:p>
            <a:endParaRPr lang="en-US" altLang="en-US"/>
          </a:p>
          <a:p>
            <a:r>
              <a:rPr lang="en-US" altLang="en-US"/>
              <a:t>they are the electrons that are</a:t>
            </a:r>
          </a:p>
          <a:p>
            <a:r>
              <a:rPr lang="en-US" altLang="en-US"/>
              <a:t>________________________</a:t>
            </a:r>
          </a:p>
          <a:p>
            <a:r>
              <a:rPr lang="en-US" altLang="en-US"/>
              <a:t>________________________</a:t>
            </a:r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212725" y="2047875"/>
            <a:ext cx="2238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valence electrons</a:t>
            </a:r>
          </a:p>
        </p:txBody>
      </p:sp>
      <p:sp>
        <p:nvSpPr>
          <p:cNvPr id="20510" name="Text Box 30"/>
          <p:cNvSpPr txBox="1">
            <a:spLocks noChangeArrowheads="1"/>
          </p:cNvSpPr>
          <p:nvPr/>
        </p:nvSpPr>
        <p:spPr bwMode="auto">
          <a:xfrm>
            <a:off x="212725" y="2962275"/>
            <a:ext cx="297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available for bonding to</a:t>
            </a:r>
          </a:p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other atoms</a:t>
            </a:r>
          </a:p>
        </p:txBody>
      </p:sp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219075" y="3810000"/>
            <a:ext cx="31337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CC3399"/>
                </a:solidFill>
              </a:rPr>
              <a:t>How many of these </a:t>
            </a:r>
          </a:p>
          <a:p>
            <a:r>
              <a:rPr lang="en-US" altLang="en-US">
                <a:solidFill>
                  <a:srgbClr val="CC3399"/>
                </a:solidFill>
              </a:rPr>
              <a:t>valence electrons are </a:t>
            </a:r>
          </a:p>
          <a:p>
            <a:r>
              <a:rPr lang="en-US" altLang="en-US">
                <a:solidFill>
                  <a:srgbClr val="CC3399"/>
                </a:solidFill>
              </a:rPr>
              <a:t>available to make bonds ?</a:t>
            </a:r>
          </a:p>
        </p:txBody>
      </p:sp>
      <p:sp>
        <p:nvSpPr>
          <p:cNvPr id="20512" name="Text Box 32"/>
          <p:cNvSpPr txBox="1">
            <a:spLocks noChangeArrowheads="1"/>
          </p:cNvSpPr>
          <p:nvPr/>
        </p:nvSpPr>
        <p:spPr bwMode="auto">
          <a:xfrm>
            <a:off x="609600" y="4827588"/>
            <a:ext cx="1212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66"/>
                </a:solidFill>
              </a:rPr>
              <a:t>Well……</a:t>
            </a:r>
          </a:p>
        </p:txBody>
      </p:sp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609600" y="5292725"/>
            <a:ext cx="46926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FF0066"/>
                </a:solidFill>
                <a:latin typeface="Comic Sans MS" panose="030F0702030302020204" pitchFamily="66" charset="0"/>
              </a:rPr>
              <a:t>it turns out, </a:t>
            </a:r>
          </a:p>
          <a:p>
            <a:r>
              <a:rPr lang="en-US" altLang="en-US" sz="2400" b="1">
                <a:solidFill>
                  <a:srgbClr val="FF0066"/>
                </a:solidFill>
                <a:latin typeface="Comic Sans MS" panose="030F0702030302020204" pitchFamily="66" charset="0"/>
              </a:rPr>
              <a:t>the outer shell likes to be </a:t>
            </a:r>
            <a:r>
              <a:rPr lang="en-US" altLang="en-US" sz="2400" b="1" u="sng">
                <a:solidFill>
                  <a:srgbClr val="FF0066"/>
                </a:solidFill>
                <a:latin typeface="Comic Sans MS" panose="030F0702030302020204" pitchFamily="66" charset="0"/>
              </a:rPr>
              <a:t>full</a:t>
            </a: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 rot="1462135">
            <a:off x="6100440" y="2685011"/>
            <a:ext cx="898003" cy="584775"/>
          </a:xfrm>
          <a:prstGeom prst="rect">
            <a:avLst/>
          </a:prstGeom>
          <a:solidFill>
            <a:schemeClr val="bg1">
              <a:alpha val="86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 dirty="0" smtClean="0">
                <a:solidFill>
                  <a:srgbClr val="00CC00"/>
                </a:solidFill>
              </a:rPr>
              <a:t>e</a:t>
            </a:r>
            <a:r>
              <a:rPr lang="en-US" altLang="en-US" sz="3200" baseline="30000" dirty="0" smtClean="0">
                <a:solidFill>
                  <a:srgbClr val="00CC00"/>
                </a:solidFill>
              </a:rPr>
              <a:t>- </a:t>
            </a:r>
            <a:r>
              <a:rPr lang="en-US" altLang="en-US" sz="3200" i="1" dirty="0" smtClean="0">
                <a:solidFill>
                  <a:srgbClr val="00CC00"/>
                </a:solidFill>
              </a:rPr>
              <a:t>e</a:t>
            </a:r>
            <a:r>
              <a:rPr lang="en-US" altLang="en-US" sz="3200" baseline="30000" dirty="0" smtClean="0">
                <a:solidFill>
                  <a:srgbClr val="00CC00"/>
                </a:solidFill>
              </a:rPr>
              <a:t>-</a:t>
            </a:r>
            <a:endParaRPr lang="en-US" altLang="en-US" sz="3200" baseline="30000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3733800" y="152400"/>
            <a:ext cx="4648200" cy="4589463"/>
            <a:chOff x="1392" y="1392"/>
            <a:chExt cx="2928" cy="2891"/>
          </a:xfrm>
        </p:grpSpPr>
        <p:sp>
          <p:nvSpPr>
            <p:cNvPr id="22531" name="Oval 3"/>
            <p:cNvSpPr>
              <a:spLocks noChangeArrowheads="1"/>
            </p:cNvSpPr>
            <p:nvPr/>
          </p:nvSpPr>
          <p:spPr bwMode="auto">
            <a:xfrm>
              <a:off x="1392" y="1392"/>
              <a:ext cx="2928" cy="28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2" name="Oval 4"/>
            <p:cNvSpPr>
              <a:spLocks noChangeArrowheads="1"/>
            </p:cNvSpPr>
            <p:nvPr/>
          </p:nvSpPr>
          <p:spPr bwMode="auto">
            <a:xfrm>
              <a:off x="1848" y="1842"/>
              <a:ext cx="201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3" name="Oval 5"/>
            <p:cNvSpPr>
              <a:spLocks noChangeArrowheads="1"/>
            </p:cNvSpPr>
            <p:nvPr/>
          </p:nvSpPr>
          <p:spPr bwMode="auto">
            <a:xfrm>
              <a:off x="2279" y="2268"/>
              <a:ext cx="1154" cy="1139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5562600" y="484188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5524500" y="3608388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 rot="-2325799">
            <a:off x="7200900" y="3532188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 rot="-2325799">
            <a:off x="4000500" y="331788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 rot="-7725799">
            <a:off x="7162800" y="446088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 rot="-7725799">
            <a:off x="3733800" y="3417888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 rot="-5400000">
            <a:off x="7086600" y="1970088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 rot="-5400000">
            <a:off x="4038600" y="1970088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5829300" y="2084388"/>
            <a:ext cx="457200" cy="4572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5559425" y="3608388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6057900" y="484188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4264025" y="1733550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7353300" y="1779588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 rot="1462135">
            <a:off x="6100440" y="1465811"/>
            <a:ext cx="898003" cy="584775"/>
          </a:xfrm>
          <a:prstGeom prst="rect">
            <a:avLst/>
          </a:prstGeom>
          <a:solidFill>
            <a:schemeClr val="bg1">
              <a:alpha val="86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 dirty="0" smtClean="0">
                <a:solidFill>
                  <a:srgbClr val="00CC00"/>
                </a:solidFill>
              </a:rPr>
              <a:t>e</a:t>
            </a:r>
            <a:r>
              <a:rPr lang="en-US" altLang="en-US" sz="3200" baseline="30000" dirty="0" smtClean="0">
                <a:solidFill>
                  <a:srgbClr val="00CC00"/>
                </a:solidFill>
              </a:rPr>
              <a:t>- </a:t>
            </a:r>
            <a:r>
              <a:rPr lang="en-US" altLang="en-US" sz="3200" i="1" dirty="0" smtClean="0">
                <a:solidFill>
                  <a:srgbClr val="00CC00"/>
                </a:solidFill>
              </a:rPr>
              <a:t>e</a:t>
            </a:r>
            <a:r>
              <a:rPr lang="en-US" altLang="en-US" sz="3200" baseline="30000" dirty="0" smtClean="0">
                <a:solidFill>
                  <a:srgbClr val="00CC00"/>
                </a:solidFill>
              </a:rPr>
              <a:t>-</a:t>
            </a:r>
            <a:endParaRPr lang="en-US" altLang="en-US" sz="3200" baseline="30000" dirty="0">
              <a:solidFill>
                <a:srgbClr val="00CC00"/>
              </a:solidFill>
            </a:endParaRP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4267200" y="2190750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7350125" y="2190750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76200" y="76200"/>
            <a:ext cx="357505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The outershell electrons </a:t>
            </a:r>
          </a:p>
          <a:p>
            <a:r>
              <a:rPr lang="en-US" altLang="en-US"/>
              <a:t>are also called:</a:t>
            </a:r>
          </a:p>
          <a:p>
            <a:r>
              <a:rPr lang="en-US" altLang="en-US"/>
              <a:t>____________________</a:t>
            </a:r>
          </a:p>
          <a:p>
            <a:endParaRPr lang="en-US" altLang="en-US"/>
          </a:p>
          <a:p>
            <a:r>
              <a:rPr lang="en-US" altLang="en-US"/>
              <a:t>they are the electrons that are</a:t>
            </a:r>
          </a:p>
          <a:p>
            <a:r>
              <a:rPr lang="en-US" altLang="en-US"/>
              <a:t>________________________</a:t>
            </a:r>
          </a:p>
          <a:p>
            <a:r>
              <a:rPr lang="en-US" altLang="en-US"/>
              <a:t>________________________</a:t>
            </a:r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212725" y="703263"/>
            <a:ext cx="2238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valence electrons</a:t>
            </a:r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212725" y="1617663"/>
            <a:ext cx="297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available for bonding to</a:t>
            </a:r>
          </a:p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other atoms</a:t>
            </a: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219075" y="2465388"/>
            <a:ext cx="31337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CC3399"/>
                </a:solidFill>
              </a:rPr>
              <a:t>How many of these </a:t>
            </a:r>
          </a:p>
          <a:p>
            <a:r>
              <a:rPr lang="en-US" altLang="en-US">
                <a:solidFill>
                  <a:srgbClr val="CC3399"/>
                </a:solidFill>
              </a:rPr>
              <a:t>valence electrons are </a:t>
            </a:r>
          </a:p>
          <a:p>
            <a:r>
              <a:rPr lang="en-US" altLang="en-US">
                <a:solidFill>
                  <a:srgbClr val="CC3399"/>
                </a:solidFill>
              </a:rPr>
              <a:t>available to make bonds ?</a:t>
            </a:r>
          </a:p>
        </p:txBody>
      </p:sp>
      <p:sp>
        <p:nvSpPr>
          <p:cNvPr id="22560" name="Text Box 32"/>
          <p:cNvSpPr txBox="1">
            <a:spLocks noChangeArrowheads="1"/>
          </p:cNvSpPr>
          <p:nvPr/>
        </p:nvSpPr>
        <p:spPr bwMode="auto">
          <a:xfrm>
            <a:off x="609600" y="3482975"/>
            <a:ext cx="1212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66"/>
                </a:solidFill>
              </a:rPr>
              <a:t>Well……</a:t>
            </a:r>
          </a:p>
        </p:txBody>
      </p:sp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609600" y="3948113"/>
            <a:ext cx="46926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FF0066"/>
                </a:solidFill>
                <a:latin typeface="Comic Sans MS" panose="030F0702030302020204" pitchFamily="66" charset="0"/>
              </a:rPr>
              <a:t>it turns out, </a:t>
            </a:r>
          </a:p>
          <a:p>
            <a:r>
              <a:rPr lang="en-US" altLang="en-US" sz="2400" b="1">
                <a:solidFill>
                  <a:srgbClr val="FF0066"/>
                </a:solidFill>
                <a:latin typeface="Comic Sans MS" panose="030F0702030302020204" pitchFamily="66" charset="0"/>
              </a:rPr>
              <a:t>the outer shell likes to be </a:t>
            </a:r>
            <a:r>
              <a:rPr lang="en-US" altLang="en-US" sz="2400" b="1" u="sng">
                <a:solidFill>
                  <a:srgbClr val="FF0066"/>
                </a:solidFill>
                <a:latin typeface="Comic Sans MS" panose="030F0702030302020204" pitchFamily="66" charset="0"/>
              </a:rPr>
              <a:t>full</a:t>
            </a:r>
          </a:p>
        </p:txBody>
      </p:sp>
      <p:graphicFrame>
        <p:nvGraphicFramePr>
          <p:cNvPr id="22601" name="Group 73"/>
          <p:cNvGraphicFramePr>
            <a:graphicFrameLocks noGrp="1"/>
          </p:cNvGraphicFramePr>
          <p:nvPr/>
        </p:nvGraphicFramePr>
        <p:xfrm>
          <a:off x="1447800" y="4992688"/>
          <a:ext cx="5892800" cy="1331913"/>
        </p:xfrm>
        <a:graphic>
          <a:graphicData uri="http://schemas.openxmlformats.org/drawingml/2006/table">
            <a:tbl>
              <a:tblPr/>
              <a:tblGrid>
                <a:gridCol w="2387600"/>
                <a:gridCol w="1143000"/>
                <a:gridCol w="1143000"/>
                <a:gridCol w="1219200"/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Electron Shell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1st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2nd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3rd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Maximum number of electrons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98" name="Text Box 70"/>
          <p:cNvSpPr txBox="1">
            <a:spLocks noChangeArrowheads="1"/>
          </p:cNvSpPr>
          <p:nvPr/>
        </p:nvSpPr>
        <p:spPr bwMode="auto">
          <a:xfrm>
            <a:off x="4162425" y="55165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2599" name="Text Box 71"/>
          <p:cNvSpPr txBox="1">
            <a:spLocks noChangeArrowheads="1"/>
          </p:cNvSpPr>
          <p:nvPr/>
        </p:nvSpPr>
        <p:spPr bwMode="auto">
          <a:xfrm>
            <a:off x="5305425" y="55165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22600" name="Text Box 72"/>
          <p:cNvSpPr txBox="1">
            <a:spLocks noChangeArrowheads="1"/>
          </p:cNvSpPr>
          <p:nvPr/>
        </p:nvSpPr>
        <p:spPr bwMode="auto">
          <a:xfrm>
            <a:off x="6524625" y="55165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3733800" y="85725"/>
            <a:ext cx="4648200" cy="4589463"/>
            <a:chOff x="1392" y="1392"/>
            <a:chExt cx="2928" cy="2891"/>
          </a:xfrm>
        </p:grpSpPr>
        <p:sp>
          <p:nvSpPr>
            <p:cNvPr id="25603" name="Oval 3"/>
            <p:cNvSpPr>
              <a:spLocks noChangeArrowheads="1"/>
            </p:cNvSpPr>
            <p:nvPr/>
          </p:nvSpPr>
          <p:spPr bwMode="auto">
            <a:xfrm>
              <a:off x="1392" y="1392"/>
              <a:ext cx="2928" cy="28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4" name="Oval 4"/>
            <p:cNvSpPr>
              <a:spLocks noChangeArrowheads="1"/>
            </p:cNvSpPr>
            <p:nvPr/>
          </p:nvSpPr>
          <p:spPr bwMode="auto">
            <a:xfrm>
              <a:off x="1848" y="1842"/>
              <a:ext cx="201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5" name="Oval 5"/>
            <p:cNvSpPr>
              <a:spLocks noChangeArrowheads="1"/>
            </p:cNvSpPr>
            <p:nvPr/>
          </p:nvSpPr>
          <p:spPr bwMode="auto">
            <a:xfrm>
              <a:off x="2279" y="2268"/>
              <a:ext cx="1154" cy="1139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5562600" y="484188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5524500" y="3608388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 rot="-2325799">
            <a:off x="7200900" y="3532188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 rot="-2325799">
            <a:off x="4000500" y="331788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 rot="-7725799">
            <a:off x="7162800" y="446088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 rot="-7725799">
            <a:off x="3733800" y="3417888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 rot="-5400000">
            <a:off x="7086600" y="1970088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 rot="-5400000">
            <a:off x="4038600" y="1970088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5829300" y="2084388"/>
            <a:ext cx="457200" cy="4572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5559425" y="3608388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6057900" y="484188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4264025" y="1733550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7353300" y="1779588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4267200" y="2190750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7350125" y="2190750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152400" y="319088"/>
            <a:ext cx="1212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66"/>
                </a:solidFill>
              </a:rPr>
              <a:t>Well……</a:t>
            </a:r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152400" y="784225"/>
            <a:ext cx="46926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FF0066"/>
                </a:solidFill>
                <a:latin typeface="Comic Sans MS" panose="030F0702030302020204" pitchFamily="66" charset="0"/>
              </a:rPr>
              <a:t>it turns out, </a:t>
            </a:r>
          </a:p>
          <a:p>
            <a:r>
              <a:rPr lang="en-US" altLang="en-US" sz="2400" b="1">
                <a:solidFill>
                  <a:srgbClr val="FF0066"/>
                </a:solidFill>
                <a:latin typeface="Comic Sans MS" panose="030F0702030302020204" pitchFamily="66" charset="0"/>
              </a:rPr>
              <a:t>the outer shell likes to be </a:t>
            </a:r>
            <a:r>
              <a:rPr lang="en-US" altLang="en-US" sz="2400" b="1" u="sng">
                <a:solidFill>
                  <a:srgbClr val="FF0066"/>
                </a:solidFill>
                <a:latin typeface="Comic Sans MS" panose="030F0702030302020204" pitchFamily="66" charset="0"/>
              </a:rPr>
              <a:t>full</a:t>
            </a:r>
          </a:p>
        </p:txBody>
      </p:sp>
      <p:graphicFrame>
        <p:nvGraphicFramePr>
          <p:cNvPr id="25629" name="Group 29"/>
          <p:cNvGraphicFramePr>
            <a:graphicFrameLocks noGrp="1"/>
          </p:cNvGraphicFramePr>
          <p:nvPr/>
        </p:nvGraphicFramePr>
        <p:xfrm>
          <a:off x="1447800" y="4992688"/>
          <a:ext cx="5892800" cy="1331913"/>
        </p:xfrm>
        <a:graphic>
          <a:graphicData uri="http://schemas.openxmlformats.org/drawingml/2006/table">
            <a:tbl>
              <a:tblPr/>
              <a:tblGrid>
                <a:gridCol w="2387600"/>
                <a:gridCol w="1143000"/>
                <a:gridCol w="1143000"/>
                <a:gridCol w="1219200"/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Electron Shell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1st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2nd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3rd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Maximum number of electrons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60" name="Text Box 60"/>
          <p:cNvSpPr txBox="1">
            <a:spLocks noChangeArrowheads="1"/>
          </p:cNvSpPr>
          <p:nvPr/>
        </p:nvSpPr>
        <p:spPr bwMode="auto">
          <a:xfrm>
            <a:off x="4162425" y="55165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5661" name="Text Box 61"/>
          <p:cNvSpPr txBox="1">
            <a:spLocks noChangeArrowheads="1"/>
          </p:cNvSpPr>
          <p:nvPr/>
        </p:nvSpPr>
        <p:spPr bwMode="auto">
          <a:xfrm>
            <a:off x="5305425" y="55165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25662" name="Text Box 62"/>
          <p:cNvSpPr txBox="1">
            <a:spLocks noChangeArrowheads="1"/>
          </p:cNvSpPr>
          <p:nvPr/>
        </p:nvSpPr>
        <p:spPr bwMode="auto">
          <a:xfrm>
            <a:off x="6524625" y="55165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25663" name="Text Box 63"/>
          <p:cNvSpPr txBox="1">
            <a:spLocks noChangeArrowheads="1"/>
          </p:cNvSpPr>
          <p:nvPr/>
        </p:nvSpPr>
        <p:spPr bwMode="auto">
          <a:xfrm>
            <a:off x="152400" y="1916113"/>
            <a:ext cx="330041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if the outer shell is NOT full,</a:t>
            </a:r>
          </a:p>
          <a:p>
            <a:r>
              <a:rPr lang="en-US" altLang="en-US"/>
              <a:t>it can get full by:</a:t>
            </a:r>
          </a:p>
          <a:p>
            <a:r>
              <a:rPr lang="en-US" altLang="en-US"/>
              <a:t>     ___________________</a:t>
            </a:r>
          </a:p>
          <a:p>
            <a:r>
              <a:rPr lang="en-US" altLang="en-US"/>
              <a:t>     ___________________</a:t>
            </a:r>
          </a:p>
          <a:p>
            <a:r>
              <a:rPr lang="en-US" altLang="en-US"/>
              <a:t>     ___________________</a:t>
            </a:r>
          </a:p>
        </p:txBody>
      </p:sp>
      <p:sp>
        <p:nvSpPr>
          <p:cNvPr id="25664" name="Text Box 64"/>
          <p:cNvSpPr txBox="1">
            <a:spLocks noChangeArrowheads="1"/>
          </p:cNvSpPr>
          <p:nvPr/>
        </p:nvSpPr>
        <p:spPr bwMode="auto">
          <a:xfrm>
            <a:off x="271463" y="2532063"/>
            <a:ext cx="2293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stealing electrons</a:t>
            </a:r>
          </a:p>
        </p:txBody>
      </p:sp>
      <p:sp>
        <p:nvSpPr>
          <p:cNvPr id="25665" name="Text Box 65"/>
          <p:cNvSpPr txBox="1">
            <a:spLocks noChangeArrowheads="1"/>
          </p:cNvSpPr>
          <p:nvPr/>
        </p:nvSpPr>
        <p:spPr bwMode="auto">
          <a:xfrm>
            <a:off x="271463" y="2836863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losing (giving) electrons</a:t>
            </a:r>
          </a:p>
        </p:txBody>
      </p:sp>
      <p:sp>
        <p:nvSpPr>
          <p:cNvPr id="25666" name="Text Box 66"/>
          <p:cNvSpPr txBox="1">
            <a:spLocks noChangeArrowheads="1"/>
          </p:cNvSpPr>
          <p:nvPr/>
        </p:nvSpPr>
        <p:spPr bwMode="auto">
          <a:xfrm>
            <a:off x="271463" y="3141663"/>
            <a:ext cx="2233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sharing electrons</a:t>
            </a:r>
          </a:p>
        </p:txBody>
      </p:sp>
      <p:sp>
        <p:nvSpPr>
          <p:cNvPr id="37" name="Text Box 20"/>
          <p:cNvSpPr txBox="1">
            <a:spLocks noChangeArrowheads="1"/>
          </p:cNvSpPr>
          <p:nvPr/>
        </p:nvSpPr>
        <p:spPr bwMode="auto">
          <a:xfrm rot="1462135">
            <a:off x="6031757" y="1389611"/>
            <a:ext cx="898003" cy="584775"/>
          </a:xfrm>
          <a:prstGeom prst="rect">
            <a:avLst/>
          </a:prstGeom>
          <a:solidFill>
            <a:schemeClr val="bg1">
              <a:alpha val="86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 dirty="0" smtClean="0">
                <a:solidFill>
                  <a:srgbClr val="00CC00"/>
                </a:solidFill>
              </a:rPr>
              <a:t>e</a:t>
            </a:r>
            <a:r>
              <a:rPr lang="en-US" altLang="en-US" sz="3200" baseline="30000" dirty="0" smtClean="0">
                <a:solidFill>
                  <a:srgbClr val="00CC00"/>
                </a:solidFill>
              </a:rPr>
              <a:t>- </a:t>
            </a:r>
            <a:r>
              <a:rPr lang="en-US" altLang="en-US" sz="3200" i="1" dirty="0" smtClean="0">
                <a:solidFill>
                  <a:srgbClr val="00CC00"/>
                </a:solidFill>
              </a:rPr>
              <a:t>e</a:t>
            </a:r>
            <a:r>
              <a:rPr lang="en-US" altLang="en-US" sz="3200" baseline="30000" dirty="0" smtClean="0">
                <a:solidFill>
                  <a:srgbClr val="00CC00"/>
                </a:solidFill>
              </a:rPr>
              <a:t>-</a:t>
            </a:r>
            <a:endParaRPr lang="en-US" altLang="en-US" sz="3200" baseline="30000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6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64" grpId="0"/>
      <p:bldP spid="25665" grpId="0"/>
      <p:bldP spid="256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52400" y="152400"/>
            <a:ext cx="330041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if the outer shell is NOT full,</a:t>
            </a:r>
          </a:p>
          <a:p>
            <a:r>
              <a:rPr lang="en-US" altLang="en-US"/>
              <a:t>it can get full by:</a:t>
            </a:r>
          </a:p>
          <a:p>
            <a:r>
              <a:rPr lang="en-US" altLang="en-US"/>
              <a:t>     ___________________</a:t>
            </a:r>
          </a:p>
          <a:p>
            <a:r>
              <a:rPr lang="en-US" altLang="en-US"/>
              <a:t>     ___________________</a:t>
            </a:r>
          </a:p>
          <a:p>
            <a:r>
              <a:rPr lang="en-US" altLang="en-US"/>
              <a:t>     ___________________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71463" y="768350"/>
            <a:ext cx="2293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stealing electrons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71463" y="1073150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losing (giving) electrons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71463" y="1377950"/>
            <a:ext cx="2233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sharing electrons</a:t>
            </a:r>
          </a:p>
        </p:txBody>
      </p:sp>
      <p:pic>
        <p:nvPicPr>
          <p:cNvPr id="26633" name="Picture 9" descr="funny-cat-kitchen-stealing-food-your-ham-is-mine-p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1" t="20299" r="11221" b="16142"/>
          <a:stretch>
            <a:fillRect/>
          </a:stretch>
        </p:blipFill>
        <p:spPr bwMode="auto">
          <a:xfrm>
            <a:off x="4648200" y="152400"/>
            <a:ext cx="4419600" cy="288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 descr="9535606-young-hand-giving-a-dandelion-to-senior-s-h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4419600" cy="294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Picture 12" descr="sharing-is-car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81400"/>
            <a:ext cx="4267200" cy="304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7" name="Text Box 13"/>
          <p:cNvSpPr txBox="1">
            <a:spLocks noChangeArrowheads="1"/>
          </p:cNvSpPr>
          <p:nvPr/>
        </p:nvSpPr>
        <p:spPr bwMode="auto">
          <a:xfrm rot="-1787021">
            <a:off x="-228600" y="1447800"/>
            <a:ext cx="5867400" cy="5794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you can’t steal, lose or share….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 rot="-1644859">
            <a:off x="2533650" y="4191000"/>
            <a:ext cx="6610350" cy="10668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unless there is someone else</a:t>
            </a:r>
          </a:p>
          <a:p>
            <a:r>
              <a:rPr lang="en-US" altLang="en-US" sz="3200"/>
              <a:t>to steal </a:t>
            </a:r>
            <a:r>
              <a:rPr lang="en-US" altLang="en-US" sz="3200" b="1" u="sng"/>
              <a:t>from</a:t>
            </a:r>
            <a:r>
              <a:rPr lang="en-US" altLang="en-US" sz="3200"/>
              <a:t>, give </a:t>
            </a:r>
            <a:r>
              <a:rPr lang="en-US" altLang="en-US" sz="3200" b="1" u="sng"/>
              <a:t>to</a:t>
            </a:r>
            <a:r>
              <a:rPr lang="en-US" altLang="en-US" sz="3200"/>
              <a:t>, or share </a:t>
            </a:r>
            <a:r>
              <a:rPr lang="en-US" altLang="en-US" sz="3200" b="1" u="sng"/>
              <a:t>with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66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66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 animBg="1"/>
      <p:bldP spid="266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3733800" y="85725"/>
            <a:ext cx="4648200" cy="4589463"/>
            <a:chOff x="1392" y="1392"/>
            <a:chExt cx="2928" cy="2891"/>
          </a:xfrm>
        </p:grpSpPr>
        <p:sp>
          <p:nvSpPr>
            <p:cNvPr id="27651" name="Oval 3"/>
            <p:cNvSpPr>
              <a:spLocks noChangeArrowheads="1"/>
            </p:cNvSpPr>
            <p:nvPr/>
          </p:nvSpPr>
          <p:spPr bwMode="auto">
            <a:xfrm>
              <a:off x="1392" y="1392"/>
              <a:ext cx="2928" cy="28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2" name="Oval 4"/>
            <p:cNvSpPr>
              <a:spLocks noChangeArrowheads="1"/>
            </p:cNvSpPr>
            <p:nvPr/>
          </p:nvSpPr>
          <p:spPr bwMode="auto">
            <a:xfrm>
              <a:off x="1848" y="1842"/>
              <a:ext cx="201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3" name="Oval 5"/>
            <p:cNvSpPr>
              <a:spLocks noChangeArrowheads="1"/>
            </p:cNvSpPr>
            <p:nvPr/>
          </p:nvSpPr>
          <p:spPr bwMode="auto">
            <a:xfrm>
              <a:off x="2279" y="2268"/>
              <a:ext cx="1154" cy="1139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562600" y="484188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5524500" y="3608388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 rot="-2325799">
            <a:off x="7200900" y="3532188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 rot="-2325799">
            <a:off x="4000500" y="331788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 rot="-7725799">
            <a:off x="7162800" y="446088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 rot="-7725799">
            <a:off x="3733800" y="3417888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 rot="-5400000">
            <a:off x="7086600" y="1970088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 rot="-5400000">
            <a:off x="4038600" y="1970088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Oval 14"/>
          <p:cNvSpPr>
            <a:spLocks noChangeArrowheads="1"/>
          </p:cNvSpPr>
          <p:nvPr/>
        </p:nvSpPr>
        <p:spPr bwMode="auto">
          <a:xfrm>
            <a:off x="5829300" y="2084388"/>
            <a:ext cx="457200" cy="4572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5559425" y="3608388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6057900" y="484188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4264025" y="1733550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7353300" y="1779588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4267200" y="2200275"/>
            <a:ext cx="517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  <a:latin typeface="Comic Sans MS" panose="030F0702030302020204" pitchFamily="66" charset="0"/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7350125" y="2190750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152400" y="319088"/>
            <a:ext cx="1212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F0066"/>
                </a:solidFill>
              </a:rPr>
              <a:t>Well……</a:t>
            </a: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152400" y="784225"/>
            <a:ext cx="46926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FF0066"/>
                </a:solidFill>
                <a:latin typeface="Comic Sans MS" panose="030F0702030302020204" pitchFamily="66" charset="0"/>
              </a:rPr>
              <a:t>it turns out, </a:t>
            </a:r>
          </a:p>
          <a:p>
            <a:r>
              <a:rPr lang="en-US" altLang="en-US" sz="2400" b="1">
                <a:solidFill>
                  <a:srgbClr val="FF0066"/>
                </a:solidFill>
                <a:latin typeface="Comic Sans MS" panose="030F0702030302020204" pitchFamily="66" charset="0"/>
              </a:rPr>
              <a:t>the outer shell likes to be </a:t>
            </a:r>
            <a:r>
              <a:rPr lang="en-US" altLang="en-US" sz="2400" b="1" u="sng">
                <a:solidFill>
                  <a:srgbClr val="FF0066"/>
                </a:solidFill>
                <a:latin typeface="Comic Sans MS" panose="030F0702030302020204" pitchFamily="66" charset="0"/>
              </a:rPr>
              <a:t>full</a:t>
            </a:r>
          </a:p>
        </p:txBody>
      </p:sp>
      <p:graphicFrame>
        <p:nvGraphicFramePr>
          <p:cNvPr id="27673" name="Group 25"/>
          <p:cNvGraphicFramePr>
            <a:graphicFrameLocks noGrp="1"/>
          </p:cNvGraphicFramePr>
          <p:nvPr/>
        </p:nvGraphicFramePr>
        <p:xfrm>
          <a:off x="1447800" y="4992688"/>
          <a:ext cx="5892800" cy="1331913"/>
        </p:xfrm>
        <a:graphic>
          <a:graphicData uri="http://schemas.openxmlformats.org/drawingml/2006/table">
            <a:tbl>
              <a:tblPr/>
              <a:tblGrid>
                <a:gridCol w="2387600"/>
                <a:gridCol w="1143000"/>
                <a:gridCol w="1143000"/>
                <a:gridCol w="1219200"/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Electron Shell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1st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2nd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3rd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Maximum number of electrons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04" name="Text Box 56"/>
          <p:cNvSpPr txBox="1">
            <a:spLocks noChangeArrowheads="1"/>
          </p:cNvSpPr>
          <p:nvPr/>
        </p:nvSpPr>
        <p:spPr bwMode="auto">
          <a:xfrm>
            <a:off x="4162425" y="55165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7705" name="Text Box 57"/>
          <p:cNvSpPr txBox="1">
            <a:spLocks noChangeArrowheads="1"/>
          </p:cNvSpPr>
          <p:nvPr/>
        </p:nvSpPr>
        <p:spPr bwMode="auto">
          <a:xfrm>
            <a:off x="5305425" y="55165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27706" name="Text Box 58"/>
          <p:cNvSpPr txBox="1">
            <a:spLocks noChangeArrowheads="1"/>
          </p:cNvSpPr>
          <p:nvPr/>
        </p:nvSpPr>
        <p:spPr bwMode="auto">
          <a:xfrm>
            <a:off x="6524625" y="55165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27707" name="Text Box 59"/>
          <p:cNvSpPr txBox="1">
            <a:spLocks noChangeArrowheads="1"/>
          </p:cNvSpPr>
          <p:nvPr/>
        </p:nvSpPr>
        <p:spPr bwMode="auto">
          <a:xfrm>
            <a:off x="152400" y="1916113"/>
            <a:ext cx="330041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if the outer shell is NOT full,</a:t>
            </a:r>
          </a:p>
          <a:p>
            <a:r>
              <a:rPr lang="en-US" altLang="en-US"/>
              <a:t>it can get full by:</a:t>
            </a:r>
          </a:p>
          <a:p>
            <a:r>
              <a:rPr lang="en-US" altLang="en-US"/>
              <a:t>     ___________________</a:t>
            </a:r>
          </a:p>
          <a:p>
            <a:r>
              <a:rPr lang="en-US" altLang="en-US"/>
              <a:t>     ___________________</a:t>
            </a:r>
          </a:p>
          <a:p>
            <a:r>
              <a:rPr lang="en-US" altLang="en-US"/>
              <a:t>     ___________________</a:t>
            </a:r>
          </a:p>
        </p:txBody>
      </p:sp>
      <p:sp>
        <p:nvSpPr>
          <p:cNvPr id="27708" name="Text Box 60"/>
          <p:cNvSpPr txBox="1">
            <a:spLocks noChangeArrowheads="1"/>
          </p:cNvSpPr>
          <p:nvPr/>
        </p:nvSpPr>
        <p:spPr bwMode="auto">
          <a:xfrm>
            <a:off x="304800" y="2498725"/>
            <a:ext cx="4654550" cy="3968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stealing electrons </a:t>
            </a:r>
            <a:r>
              <a:rPr lang="en-US" altLang="en-US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from</a:t>
            </a:r>
            <a:r>
              <a:rPr lang="en-US" altLang="en-US" u="sng" dirty="0">
                <a:solidFill>
                  <a:srgbClr val="0000FF"/>
                </a:solidFill>
                <a:latin typeface="Comic Sans MS" panose="030F0702030302020204" pitchFamily="66" charset="0"/>
              </a:rPr>
              <a:t> other atom(s)</a:t>
            </a:r>
          </a:p>
        </p:txBody>
      </p:sp>
      <p:sp>
        <p:nvSpPr>
          <p:cNvPr id="27709" name="Text Box 61"/>
          <p:cNvSpPr txBox="1">
            <a:spLocks noChangeArrowheads="1"/>
          </p:cNvSpPr>
          <p:nvPr/>
        </p:nvSpPr>
        <p:spPr bwMode="auto">
          <a:xfrm>
            <a:off x="271463" y="2879725"/>
            <a:ext cx="5003800" cy="3968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losing (giving) electrons </a:t>
            </a:r>
            <a:r>
              <a:rPr lang="en-US" altLang="en-US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to</a:t>
            </a:r>
            <a:r>
              <a:rPr lang="en-US" altLang="en-US" u="sng" dirty="0">
                <a:solidFill>
                  <a:srgbClr val="0000FF"/>
                </a:solidFill>
                <a:latin typeface="Comic Sans MS" panose="030F0702030302020204" pitchFamily="66" charset="0"/>
              </a:rPr>
              <a:t> other atom(s)</a:t>
            </a:r>
          </a:p>
        </p:txBody>
      </p:sp>
      <p:sp>
        <p:nvSpPr>
          <p:cNvPr id="27710" name="Text Box 62"/>
          <p:cNvSpPr txBox="1">
            <a:spLocks noChangeArrowheads="1"/>
          </p:cNvSpPr>
          <p:nvPr/>
        </p:nvSpPr>
        <p:spPr bwMode="auto">
          <a:xfrm>
            <a:off x="271463" y="3260725"/>
            <a:ext cx="4522787" cy="3968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sharing electrons </a:t>
            </a:r>
            <a:r>
              <a:rPr lang="en-US" altLang="en-US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with</a:t>
            </a:r>
            <a:r>
              <a:rPr lang="en-US" altLang="en-US" u="sng" dirty="0">
                <a:solidFill>
                  <a:srgbClr val="0000FF"/>
                </a:solidFill>
                <a:latin typeface="Comic Sans MS" panose="030F0702030302020204" pitchFamily="66" charset="0"/>
              </a:rPr>
              <a:t> other atom(s)</a:t>
            </a:r>
          </a:p>
        </p:txBody>
      </p:sp>
      <p:sp>
        <p:nvSpPr>
          <p:cNvPr id="27715" name="Text Box 67"/>
          <p:cNvSpPr txBox="1">
            <a:spLocks noChangeArrowheads="1"/>
          </p:cNvSpPr>
          <p:nvPr/>
        </p:nvSpPr>
        <p:spPr bwMode="auto">
          <a:xfrm>
            <a:off x="623888" y="3816350"/>
            <a:ext cx="4481512" cy="7016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and that accounts for the formation</a:t>
            </a:r>
          </a:p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of bonds between atoms</a:t>
            </a:r>
          </a:p>
        </p:txBody>
      </p:sp>
      <p:sp>
        <p:nvSpPr>
          <p:cNvPr id="27717" name="Freeform 69"/>
          <p:cNvSpPr>
            <a:spLocks/>
          </p:cNvSpPr>
          <p:nvPr/>
        </p:nvSpPr>
        <p:spPr bwMode="auto">
          <a:xfrm>
            <a:off x="0" y="3200400"/>
            <a:ext cx="508000" cy="990600"/>
          </a:xfrm>
          <a:custGeom>
            <a:avLst/>
            <a:gdLst>
              <a:gd name="T0" fmla="*/ 128 w 320"/>
              <a:gd name="T1" fmla="*/ 0 h 624"/>
              <a:gd name="T2" fmla="*/ 32 w 320"/>
              <a:gd name="T3" fmla="*/ 192 h 624"/>
              <a:gd name="T4" fmla="*/ 320 w 320"/>
              <a:gd name="T5" fmla="*/ 62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0" h="624">
                <a:moveTo>
                  <a:pt x="128" y="0"/>
                </a:moveTo>
                <a:cubicBezTo>
                  <a:pt x="64" y="44"/>
                  <a:pt x="0" y="88"/>
                  <a:pt x="32" y="192"/>
                </a:cubicBezTo>
                <a:cubicBezTo>
                  <a:pt x="64" y="296"/>
                  <a:pt x="192" y="460"/>
                  <a:pt x="320" y="624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20"/>
          <p:cNvSpPr txBox="1">
            <a:spLocks noChangeArrowheads="1"/>
          </p:cNvSpPr>
          <p:nvPr/>
        </p:nvSpPr>
        <p:spPr bwMode="auto">
          <a:xfrm rot="1462135">
            <a:off x="6100440" y="1465811"/>
            <a:ext cx="898003" cy="584775"/>
          </a:xfrm>
          <a:prstGeom prst="rect">
            <a:avLst/>
          </a:prstGeom>
          <a:solidFill>
            <a:schemeClr val="bg1">
              <a:alpha val="86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 dirty="0" smtClean="0">
                <a:solidFill>
                  <a:srgbClr val="00CC00"/>
                </a:solidFill>
              </a:rPr>
              <a:t>e</a:t>
            </a:r>
            <a:r>
              <a:rPr lang="en-US" altLang="en-US" sz="3200" baseline="30000" dirty="0" smtClean="0">
                <a:solidFill>
                  <a:srgbClr val="00CC00"/>
                </a:solidFill>
              </a:rPr>
              <a:t>- </a:t>
            </a:r>
            <a:r>
              <a:rPr lang="en-US" altLang="en-US" sz="3200" i="1" dirty="0" smtClean="0">
                <a:solidFill>
                  <a:srgbClr val="00CC00"/>
                </a:solidFill>
              </a:rPr>
              <a:t>e</a:t>
            </a:r>
            <a:r>
              <a:rPr lang="en-US" altLang="en-US" sz="3200" baseline="30000" dirty="0" smtClean="0">
                <a:solidFill>
                  <a:srgbClr val="00CC00"/>
                </a:solidFill>
              </a:rPr>
              <a:t>-</a:t>
            </a:r>
            <a:endParaRPr lang="en-US" altLang="en-US" sz="3200" baseline="30000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7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7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08" grpId="0" animBg="1"/>
      <p:bldP spid="27709" grpId="0" animBg="1"/>
      <p:bldP spid="27710" grpId="0" animBg="1"/>
      <p:bldP spid="27715" grpId="0" animBg="1"/>
      <p:bldP spid="277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25" name="Group 41"/>
          <p:cNvGrpSpPr>
            <a:grpSpLocks/>
          </p:cNvGrpSpPr>
          <p:nvPr/>
        </p:nvGrpSpPr>
        <p:grpSpPr bwMode="auto">
          <a:xfrm>
            <a:off x="3733800" y="2268538"/>
            <a:ext cx="4648200" cy="4589462"/>
            <a:chOff x="1392" y="1392"/>
            <a:chExt cx="2928" cy="2891"/>
          </a:xfrm>
        </p:grpSpPr>
        <p:sp>
          <p:nvSpPr>
            <p:cNvPr id="16426" name="Oval 42"/>
            <p:cNvSpPr>
              <a:spLocks noChangeArrowheads="1"/>
            </p:cNvSpPr>
            <p:nvPr/>
          </p:nvSpPr>
          <p:spPr bwMode="auto">
            <a:xfrm>
              <a:off x="1392" y="1392"/>
              <a:ext cx="2928" cy="28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7" name="Oval 43"/>
            <p:cNvSpPr>
              <a:spLocks noChangeArrowheads="1"/>
            </p:cNvSpPr>
            <p:nvPr/>
          </p:nvSpPr>
          <p:spPr bwMode="auto">
            <a:xfrm>
              <a:off x="1848" y="1842"/>
              <a:ext cx="201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8" name="Oval 44"/>
            <p:cNvSpPr>
              <a:spLocks noChangeArrowheads="1"/>
            </p:cNvSpPr>
            <p:nvPr/>
          </p:nvSpPr>
          <p:spPr bwMode="auto">
            <a:xfrm>
              <a:off x="2279" y="2268"/>
              <a:ext cx="1154" cy="1139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432" name="Rectangle 48"/>
          <p:cNvSpPr>
            <a:spLocks noChangeArrowheads="1"/>
          </p:cNvSpPr>
          <p:nvPr/>
        </p:nvSpPr>
        <p:spPr bwMode="auto">
          <a:xfrm>
            <a:off x="5562600" y="26670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3" name="Rectangle 49"/>
          <p:cNvSpPr>
            <a:spLocks noChangeArrowheads="1"/>
          </p:cNvSpPr>
          <p:nvPr/>
        </p:nvSpPr>
        <p:spPr bwMode="auto">
          <a:xfrm>
            <a:off x="5524500" y="57912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4" name="Rectangle 50"/>
          <p:cNvSpPr>
            <a:spLocks noChangeArrowheads="1"/>
          </p:cNvSpPr>
          <p:nvPr/>
        </p:nvSpPr>
        <p:spPr bwMode="auto">
          <a:xfrm rot="-2325799">
            <a:off x="7200900" y="57150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5" name="Rectangle 51"/>
          <p:cNvSpPr>
            <a:spLocks noChangeArrowheads="1"/>
          </p:cNvSpPr>
          <p:nvPr/>
        </p:nvSpPr>
        <p:spPr bwMode="auto">
          <a:xfrm rot="-2325799">
            <a:off x="4000500" y="25146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6" name="Rectangle 52"/>
          <p:cNvSpPr>
            <a:spLocks noChangeArrowheads="1"/>
          </p:cNvSpPr>
          <p:nvPr/>
        </p:nvSpPr>
        <p:spPr bwMode="auto">
          <a:xfrm rot="-7725799">
            <a:off x="7162800" y="26289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7" name="Rectangle 53"/>
          <p:cNvSpPr>
            <a:spLocks noChangeArrowheads="1"/>
          </p:cNvSpPr>
          <p:nvPr/>
        </p:nvSpPr>
        <p:spPr bwMode="auto">
          <a:xfrm rot="-7725799">
            <a:off x="3733800" y="56007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8" name="Rectangle 54"/>
          <p:cNvSpPr>
            <a:spLocks noChangeArrowheads="1"/>
          </p:cNvSpPr>
          <p:nvPr/>
        </p:nvSpPr>
        <p:spPr bwMode="auto">
          <a:xfrm rot="-5400000">
            <a:off x="7086600" y="41529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39" name="Rectangle 55"/>
          <p:cNvSpPr>
            <a:spLocks noChangeArrowheads="1"/>
          </p:cNvSpPr>
          <p:nvPr/>
        </p:nvSpPr>
        <p:spPr bwMode="auto">
          <a:xfrm rot="-5400000">
            <a:off x="4038600" y="41529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40" name="Oval 56"/>
          <p:cNvSpPr>
            <a:spLocks noChangeArrowheads="1"/>
          </p:cNvSpPr>
          <p:nvPr/>
        </p:nvSpPr>
        <p:spPr bwMode="auto">
          <a:xfrm>
            <a:off x="5829300" y="4267200"/>
            <a:ext cx="457200" cy="4572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41" name="Text Box 57"/>
          <p:cNvSpPr txBox="1">
            <a:spLocks noChangeArrowheads="1"/>
          </p:cNvSpPr>
          <p:nvPr/>
        </p:nvSpPr>
        <p:spPr bwMode="auto">
          <a:xfrm>
            <a:off x="5559425" y="5791200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6442" name="Text Box 58"/>
          <p:cNvSpPr txBox="1">
            <a:spLocks noChangeArrowheads="1"/>
          </p:cNvSpPr>
          <p:nvPr/>
        </p:nvSpPr>
        <p:spPr bwMode="auto">
          <a:xfrm>
            <a:off x="6057900" y="2667000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6443" name="Text Box 59"/>
          <p:cNvSpPr txBox="1">
            <a:spLocks noChangeArrowheads="1"/>
          </p:cNvSpPr>
          <p:nvPr/>
        </p:nvSpPr>
        <p:spPr bwMode="auto">
          <a:xfrm>
            <a:off x="4264025" y="3916363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6444" name="Text Box 60"/>
          <p:cNvSpPr txBox="1">
            <a:spLocks noChangeArrowheads="1"/>
          </p:cNvSpPr>
          <p:nvPr/>
        </p:nvSpPr>
        <p:spPr bwMode="auto">
          <a:xfrm>
            <a:off x="7353300" y="3962400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6447" name="Text Box 63"/>
          <p:cNvSpPr txBox="1">
            <a:spLocks noChangeArrowheads="1"/>
          </p:cNvSpPr>
          <p:nvPr/>
        </p:nvSpPr>
        <p:spPr bwMode="auto">
          <a:xfrm>
            <a:off x="4267200" y="4373563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6448" name="Text Box 64"/>
          <p:cNvSpPr txBox="1">
            <a:spLocks noChangeArrowheads="1"/>
          </p:cNvSpPr>
          <p:nvPr/>
        </p:nvSpPr>
        <p:spPr bwMode="auto">
          <a:xfrm>
            <a:off x="7350125" y="4373563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6449" name="Text Box 65"/>
          <p:cNvSpPr txBox="1">
            <a:spLocks noChangeArrowheads="1"/>
          </p:cNvSpPr>
          <p:nvPr/>
        </p:nvSpPr>
        <p:spPr bwMode="auto">
          <a:xfrm>
            <a:off x="365125" y="2830513"/>
            <a:ext cx="3292475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Outer shell:</a:t>
            </a:r>
          </a:p>
          <a:p>
            <a:r>
              <a:rPr lang="en-US" altLang="en-US"/>
              <a:t>______________________</a:t>
            </a:r>
          </a:p>
          <a:p>
            <a:r>
              <a:rPr lang="en-US" altLang="en-US"/>
              <a:t>______________________</a:t>
            </a:r>
          </a:p>
          <a:p>
            <a:endParaRPr lang="en-US" altLang="en-US"/>
          </a:p>
          <a:p>
            <a:r>
              <a:rPr lang="en-US" altLang="en-US"/>
              <a:t>Outer shell electrons:</a:t>
            </a:r>
          </a:p>
          <a:p>
            <a:r>
              <a:rPr lang="en-US" altLang="en-US"/>
              <a:t>______________________</a:t>
            </a:r>
          </a:p>
          <a:p>
            <a:r>
              <a:rPr lang="en-US" altLang="en-US"/>
              <a:t>______________________</a:t>
            </a:r>
          </a:p>
          <a:p>
            <a:endParaRPr lang="en-US" altLang="en-US"/>
          </a:p>
          <a:p>
            <a:r>
              <a:rPr lang="en-US" altLang="en-US"/>
              <a:t>Inner shell(s):</a:t>
            </a:r>
          </a:p>
          <a:p>
            <a:r>
              <a:rPr lang="en-US" altLang="en-US"/>
              <a:t>______________________</a:t>
            </a:r>
          </a:p>
          <a:p>
            <a:r>
              <a:rPr lang="en-US" altLang="en-US"/>
              <a:t>______________________</a:t>
            </a:r>
          </a:p>
        </p:txBody>
      </p:sp>
      <p:sp>
        <p:nvSpPr>
          <p:cNvPr id="16450" name="Text Box 66"/>
          <p:cNvSpPr txBox="1">
            <a:spLocks noChangeArrowheads="1"/>
          </p:cNvSpPr>
          <p:nvPr/>
        </p:nvSpPr>
        <p:spPr bwMode="auto">
          <a:xfrm>
            <a:off x="441325" y="3141663"/>
            <a:ext cx="31003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the outermost shell that</a:t>
            </a:r>
          </a:p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has any electrons in it</a:t>
            </a:r>
          </a:p>
        </p:txBody>
      </p:sp>
      <p:sp>
        <p:nvSpPr>
          <p:cNvPr id="16451" name="Text Box 67"/>
          <p:cNvSpPr txBox="1">
            <a:spLocks noChangeArrowheads="1"/>
          </p:cNvSpPr>
          <p:nvPr/>
        </p:nvSpPr>
        <p:spPr bwMode="auto">
          <a:xfrm>
            <a:off x="517525" y="5568950"/>
            <a:ext cx="3055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all the shells except the</a:t>
            </a:r>
          </a:p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outer shell</a:t>
            </a:r>
          </a:p>
        </p:txBody>
      </p:sp>
      <p:sp>
        <p:nvSpPr>
          <p:cNvPr id="16452" name="Text Box 68"/>
          <p:cNvSpPr txBox="1">
            <a:spLocks noChangeArrowheads="1"/>
          </p:cNvSpPr>
          <p:nvPr/>
        </p:nvSpPr>
        <p:spPr bwMode="auto">
          <a:xfrm>
            <a:off x="517525" y="4360863"/>
            <a:ext cx="26146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the electrons in the </a:t>
            </a:r>
          </a:p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outer shell</a:t>
            </a:r>
          </a:p>
        </p:txBody>
      </p:sp>
      <p:sp>
        <p:nvSpPr>
          <p:cNvPr id="16453" name="Text Box 69"/>
          <p:cNvSpPr txBox="1">
            <a:spLocks noChangeArrowheads="1"/>
          </p:cNvSpPr>
          <p:nvPr/>
        </p:nvSpPr>
        <p:spPr bwMode="auto">
          <a:xfrm>
            <a:off x="2651125" y="974725"/>
            <a:ext cx="52784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Outer shell ? _________</a:t>
            </a:r>
          </a:p>
          <a:p>
            <a:r>
              <a:rPr lang="en-US" altLang="en-US"/>
              <a:t>How many outer shell electrons ? _________</a:t>
            </a:r>
          </a:p>
          <a:p>
            <a:r>
              <a:rPr lang="en-US" altLang="en-US"/>
              <a:t>How many inner shell electrons ? _________</a:t>
            </a:r>
          </a:p>
        </p:txBody>
      </p:sp>
      <p:sp>
        <p:nvSpPr>
          <p:cNvPr id="16454" name="Text Box 70"/>
          <p:cNvSpPr txBox="1">
            <a:spLocks noChangeArrowheads="1"/>
          </p:cNvSpPr>
          <p:nvPr/>
        </p:nvSpPr>
        <p:spPr bwMode="auto">
          <a:xfrm>
            <a:off x="4479925" y="9207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2400" baseline="30000">
                <a:solidFill>
                  <a:srgbClr val="0000FF"/>
                </a:solidFill>
                <a:latin typeface="Comic Sans MS" panose="030F0702030302020204" pitchFamily="66" charset="0"/>
              </a:rPr>
              <a:t>nd</a:t>
            </a:r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455" name="Text Box 71"/>
          <p:cNvSpPr txBox="1">
            <a:spLocks noChangeArrowheads="1"/>
          </p:cNvSpPr>
          <p:nvPr/>
        </p:nvSpPr>
        <p:spPr bwMode="auto">
          <a:xfrm>
            <a:off x="6842125" y="123825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6456" name="Text Box 72"/>
          <p:cNvSpPr txBox="1">
            <a:spLocks noChangeArrowheads="1"/>
          </p:cNvSpPr>
          <p:nvPr/>
        </p:nvSpPr>
        <p:spPr bwMode="auto">
          <a:xfrm>
            <a:off x="6918325" y="1558925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6457" name="Freeform 73"/>
          <p:cNvSpPr>
            <a:spLocks/>
          </p:cNvSpPr>
          <p:nvPr/>
        </p:nvSpPr>
        <p:spPr bwMode="auto">
          <a:xfrm>
            <a:off x="5257800" y="152400"/>
            <a:ext cx="3111500" cy="3009900"/>
          </a:xfrm>
          <a:custGeom>
            <a:avLst/>
            <a:gdLst>
              <a:gd name="T0" fmla="*/ 0 w 1960"/>
              <a:gd name="T1" fmla="*/ 600 h 1896"/>
              <a:gd name="T2" fmla="*/ 1776 w 1960"/>
              <a:gd name="T3" fmla="*/ 216 h 1896"/>
              <a:gd name="T4" fmla="*/ 1104 w 1960"/>
              <a:gd name="T5" fmla="*/ 1896 h 1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60" h="1896">
                <a:moveTo>
                  <a:pt x="0" y="600"/>
                </a:moveTo>
                <a:cubicBezTo>
                  <a:pt x="796" y="300"/>
                  <a:pt x="1592" y="0"/>
                  <a:pt x="1776" y="216"/>
                </a:cubicBezTo>
                <a:cubicBezTo>
                  <a:pt x="1960" y="432"/>
                  <a:pt x="1532" y="1164"/>
                  <a:pt x="1104" y="189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81"/>
          <p:cNvSpPr txBox="1">
            <a:spLocks noChangeArrowheads="1"/>
          </p:cNvSpPr>
          <p:nvPr/>
        </p:nvSpPr>
        <p:spPr bwMode="auto">
          <a:xfrm rot="1491816">
            <a:off x="5905500" y="3535363"/>
            <a:ext cx="900025" cy="584775"/>
          </a:xfrm>
          <a:prstGeom prst="rect">
            <a:avLst/>
          </a:prstGeom>
          <a:solidFill>
            <a:schemeClr val="bg1">
              <a:alpha val="86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i="1" dirty="0" smtClean="0">
                <a:solidFill>
                  <a:srgbClr val="00CC00"/>
                </a:solidFill>
              </a:rPr>
              <a:t>e</a:t>
            </a:r>
            <a:r>
              <a:rPr lang="en-US" altLang="en-US" sz="3200" baseline="30000" dirty="0" smtClean="0">
                <a:solidFill>
                  <a:srgbClr val="00CC00"/>
                </a:solidFill>
              </a:rPr>
              <a:t>- </a:t>
            </a:r>
            <a:r>
              <a:rPr lang="en-US" altLang="en-US" sz="3200" i="1" dirty="0" smtClean="0">
                <a:solidFill>
                  <a:srgbClr val="00CC00"/>
                </a:solidFill>
              </a:rPr>
              <a:t>e</a:t>
            </a:r>
            <a:r>
              <a:rPr lang="en-US" altLang="en-US" sz="3200" baseline="30000" dirty="0" smtClean="0">
                <a:solidFill>
                  <a:srgbClr val="00CC00"/>
                </a:solidFill>
              </a:rPr>
              <a:t>-</a:t>
            </a:r>
            <a:endParaRPr lang="en-US" altLang="en-US" sz="3200" baseline="30000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64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64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6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6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64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64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6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6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6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6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6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6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54" grpId="0"/>
      <p:bldP spid="16454" grpId="1"/>
      <p:bldP spid="16455" grpId="0"/>
      <p:bldP spid="1645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62000" y="685800"/>
            <a:ext cx="63373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so….</a:t>
            </a:r>
          </a:p>
          <a:p>
            <a:r>
              <a:rPr lang="en-US" altLang="en-US"/>
              <a:t>if the outer shell is FULL _______________________</a:t>
            </a:r>
          </a:p>
          <a:p>
            <a:r>
              <a:rPr lang="en-US" altLang="en-US"/>
              <a:t>	____________________________________</a:t>
            </a:r>
          </a:p>
          <a:p>
            <a:endParaRPr lang="en-US" altLang="en-US"/>
          </a:p>
          <a:p>
            <a:r>
              <a:rPr lang="en-US" altLang="en-US"/>
              <a:t>if the outer shell is NOT full, _____________________</a:t>
            </a:r>
          </a:p>
          <a:p>
            <a:r>
              <a:rPr lang="en-US" altLang="en-US"/>
              <a:t>	_____________________________________</a:t>
            </a:r>
          </a:p>
          <a:p>
            <a:r>
              <a:rPr lang="en-US" altLang="en-US"/>
              <a:t>	_____________________________________</a:t>
            </a:r>
          </a:p>
          <a:p>
            <a:r>
              <a:rPr lang="en-US" altLang="en-US"/>
              <a:t>	_____________________________________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6200" y="4127500"/>
            <a:ext cx="8947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before we get to how the bonds form,</a:t>
            </a:r>
          </a:p>
          <a:p>
            <a:r>
              <a:rPr lang="en-US" altLang="en-US" sz="2400"/>
              <a:t>	need to work more with valence electrons for single atoms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733800" y="996950"/>
            <a:ext cx="2078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nothing happens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746500" y="1301750"/>
            <a:ext cx="3906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the atom is “happy” all by itself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114800" y="1911350"/>
            <a:ext cx="4972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the atom will steal, lose, share electrons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4054475" y="2216150"/>
            <a:ext cx="247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WITH other atoms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2133600" y="2520950"/>
            <a:ext cx="5586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and that accounts for the formation of bonds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2651125" y="2825750"/>
            <a:ext cx="20272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and new “stuff”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286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28678" grpId="0"/>
      <p:bldP spid="28679" grpId="0"/>
      <p:bldP spid="28680" grpId="0"/>
      <p:bldP spid="28681" grpId="0"/>
      <p:bldP spid="28682" grpId="0"/>
      <p:bldP spid="286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99" name="Group 23"/>
          <p:cNvGraphicFramePr>
            <a:graphicFrameLocks noGrp="1"/>
          </p:cNvGraphicFramePr>
          <p:nvPr/>
        </p:nvGraphicFramePr>
        <p:xfrm>
          <a:off x="1447800" y="4992688"/>
          <a:ext cx="5892800" cy="1331913"/>
        </p:xfrm>
        <a:graphic>
          <a:graphicData uri="http://schemas.openxmlformats.org/drawingml/2006/table">
            <a:tbl>
              <a:tblPr/>
              <a:tblGrid>
                <a:gridCol w="2387600"/>
                <a:gridCol w="1143000"/>
                <a:gridCol w="1143000"/>
                <a:gridCol w="1219200"/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Electron Shell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1st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2nd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3rd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Maximum number of electrons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30" name="Text Box 54"/>
          <p:cNvSpPr txBox="1">
            <a:spLocks noChangeArrowheads="1"/>
          </p:cNvSpPr>
          <p:nvPr/>
        </p:nvSpPr>
        <p:spPr bwMode="auto">
          <a:xfrm>
            <a:off x="4162425" y="55165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4631" name="Text Box 55"/>
          <p:cNvSpPr txBox="1">
            <a:spLocks noChangeArrowheads="1"/>
          </p:cNvSpPr>
          <p:nvPr/>
        </p:nvSpPr>
        <p:spPr bwMode="auto">
          <a:xfrm>
            <a:off x="5305425" y="55165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6524625" y="55165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8</a:t>
            </a:r>
          </a:p>
        </p:txBody>
      </p:sp>
      <p:grpSp>
        <p:nvGrpSpPr>
          <p:cNvPr id="24633" name="Group 57"/>
          <p:cNvGrpSpPr>
            <a:grpSpLocks/>
          </p:cNvGrpSpPr>
          <p:nvPr/>
        </p:nvGrpSpPr>
        <p:grpSpPr bwMode="auto">
          <a:xfrm>
            <a:off x="304800" y="152400"/>
            <a:ext cx="4648200" cy="4589463"/>
            <a:chOff x="1392" y="1392"/>
            <a:chExt cx="2928" cy="2891"/>
          </a:xfrm>
        </p:grpSpPr>
        <p:sp>
          <p:nvSpPr>
            <p:cNvPr id="24634" name="Oval 58"/>
            <p:cNvSpPr>
              <a:spLocks noChangeArrowheads="1"/>
            </p:cNvSpPr>
            <p:nvPr/>
          </p:nvSpPr>
          <p:spPr bwMode="auto">
            <a:xfrm>
              <a:off x="1392" y="1392"/>
              <a:ext cx="2928" cy="28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5" name="Oval 59"/>
            <p:cNvSpPr>
              <a:spLocks noChangeArrowheads="1"/>
            </p:cNvSpPr>
            <p:nvPr/>
          </p:nvSpPr>
          <p:spPr bwMode="auto">
            <a:xfrm>
              <a:off x="1848" y="1842"/>
              <a:ext cx="201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36" name="Oval 60"/>
            <p:cNvSpPr>
              <a:spLocks noChangeArrowheads="1"/>
            </p:cNvSpPr>
            <p:nvPr/>
          </p:nvSpPr>
          <p:spPr bwMode="auto">
            <a:xfrm>
              <a:off x="2279" y="2268"/>
              <a:ext cx="1154" cy="1139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37" name="Rectangle 61"/>
          <p:cNvSpPr>
            <a:spLocks noChangeArrowheads="1"/>
          </p:cNvSpPr>
          <p:nvPr/>
        </p:nvSpPr>
        <p:spPr bwMode="auto">
          <a:xfrm>
            <a:off x="2133600" y="550863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8" name="Rectangle 62"/>
          <p:cNvSpPr>
            <a:spLocks noChangeArrowheads="1"/>
          </p:cNvSpPr>
          <p:nvPr/>
        </p:nvSpPr>
        <p:spPr bwMode="auto">
          <a:xfrm>
            <a:off x="2095500" y="3675063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9" name="Rectangle 63"/>
          <p:cNvSpPr>
            <a:spLocks noChangeArrowheads="1"/>
          </p:cNvSpPr>
          <p:nvPr/>
        </p:nvSpPr>
        <p:spPr bwMode="auto">
          <a:xfrm rot="-2325799">
            <a:off x="3771900" y="3598863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0" name="Rectangle 64"/>
          <p:cNvSpPr>
            <a:spLocks noChangeArrowheads="1"/>
          </p:cNvSpPr>
          <p:nvPr/>
        </p:nvSpPr>
        <p:spPr bwMode="auto">
          <a:xfrm rot="-2325799">
            <a:off x="571500" y="398463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1" name="Rectangle 65"/>
          <p:cNvSpPr>
            <a:spLocks noChangeArrowheads="1"/>
          </p:cNvSpPr>
          <p:nvPr/>
        </p:nvSpPr>
        <p:spPr bwMode="auto">
          <a:xfrm rot="-7725799">
            <a:off x="3733800" y="512763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2" name="Rectangle 66"/>
          <p:cNvSpPr>
            <a:spLocks noChangeArrowheads="1"/>
          </p:cNvSpPr>
          <p:nvPr/>
        </p:nvSpPr>
        <p:spPr bwMode="auto">
          <a:xfrm rot="-7725799">
            <a:off x="304800" y="3484563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3" name="Rectangle 67"/>
          <p:cNvSpPr>
            <a:spLocks noChangeArrowheads="1"/>
          </p:cNvSpPr>
          <p:nvPr/>
        </p:nvSpPr>
        <p:spPr bwMode="auto">
          <a:xfrm rot="-5400000">
            <a:off x="3657600" y="2036763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4" name="Rectangle 68"/>
          <p:cNvSpPr>
            <a:spLocks noChangeArrowheads="1"/>
          </p:cNvSpPr>
          <p:nvPr/>
        </p:nvSpPr>
        <p:spPr bwMode="auto">
          <a:xfrm rot="-5400000">
            <a:off x="609600" y="2036763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5" name="Oval 69"/>
          <p:cNvSpPr>
            <a:spLocks noChangeArrowheads="1"/>
          </p:cNvSpPr>
          <p:nvPr/>
        </p:nvSpPr>
        <p:spPr bwMode="auto">
          <a:xfrm>
            <a:off x="2400300" y="2151063"/>
            <a:ext cx="457200" cy="4572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6" name="Text Box 70"/>
          <p:cNvSpPr txBox="1">
            <a:spLocks noChangeArrowheads="1"/>
          </p:cNvSpPr>
          <p:nvPr/>
        </p:nvSpPr>
        <p:spPr bwMode="auto">
          <a:xfrm>
            <a:off x="2130425" y="3675063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4647" name="Text Box 71"/>
          <p:cNvSpPr txBox="1">
            <a:spLocks noChangeArrowheads="1"/>
          </p:cNvSpPr>
          <p:nvPr/>
        </p:nvSpPr>
        <p:spPr bwMode="auto">
          <a:xfrm>
            <a:off x="2628900" y="550863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4649" name="Text Box 73"/>
          <p:cNvSpPr txBox="1">
            <a:spLocks noChangeArrowheads="1"/>
          </p:cNvSpPr>
          <p:nvPr/>
        </p:nvSpPr>
        <p:spPr bwMode="auto">
          <a:xfrm>
            <a:off x="3924300" y="1846263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4652" name="Text Box 76"/>
          <p:cNvSpPr txBox="1">
            <a:spLocks noChangeArrowheads="1"/>
          </p:cNvSpPr>
          <p:nvPr/>
        </p:nvSpPr>
        <p:spPr bwMode="auto">
          <a:xfrm>
            <a:off x="838200" y="2257425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4654" name="Text Box 78"/>
          <p:cNvSpPr txBox="1">
            <a:spLocks noChangeArrowheads="1"/>
          </p:cNvSpPr>
          <p:nvPr/>
        </p:nvSpPr>
        <p:spPr bwMode="auto">
          <a:xfrm>
            <a:off x="2625725" y="3657600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4655" name="Text Box 79"/>
          <p:cNvSpPr txBox="1">
            <a:spLocks noChangeArrowheads="1"/>
          </p:cNvSpPr>
          <p:nvPr/>
        </p:nvSpPr>
        <p:spPr bwMode="auto">
          <a:xfrm>
            <a:off x="2133600" y="563563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4666" name="Text Box 90"/>
          <p:cNvSpPr txBox="1">
            <a:spLocks noChangeArrowheads="1"/>
          </p:cNvSpPr>
          <p:nvPr/>
        </p:nvSpPr>
        <p:spPr bwMode="auto">
          <a:xfrm>
            <a:off x="4927600" y="620713"/>
            <a:ext cx="398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outer shell __________</a:t>
            </a:r>
          </a:p>
          <a:p>
            <a:r>
              <a:rPr lang="en-US" altLang="en-US"/>
              <a:t>     # valence electrons ____</a:t>
            </a:r>
          </a:p>
          <a:p>
            <a:r>
              <a:rPr lang="en-US" altLang="en-US"/>
              <a:t>     needs to gain ____ to get FOS</a:t>
            </a:r>
          </a:p>
          <a:p>
            <a:r>
              <a:rPr lang="en-US" altLang="en-US"/>
              <a:t>     needs to lose ____ to get FOS</a:t>
            </a:r>
          </a:p>
        </p:txBody>
      </p:sp>
      <p:sp>
        <p:nvSpPr>
          <p:cNvPr id="24667" name="Text Box 91"/>
          <p:cNvSpPr txBox="1">
            <a:spLocks noChangeArrowheads="1"/>
          </p:cNvSpPr>
          <p:nvPr/>
        </p:nvSpPr>
        <p:spPr bwMode="auto">
          <a:xfrm>
            <a:off x="5851525" y="2220913"/>
            <a:ext cx="2514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which is fewest ?</a:t>
            </a:r>
          </a:p>
          <a:p>
            <a:r>
              <a:rPr lang="en-US" altLang="en-US"/>
              <a:t>______________</a:t>
            </a:r>
          </a:p>
          <a:p>
            <a:endParaRPr lang="en-US" altLang="en-US"/>
          </a:p>
          <a:p>
            <a:r>
              <a:rPr lang="en-US" altLang="en-US"/>
              <a:t>therefore,</a:t>
            </a:r>
          </a:p>
          <a:p>
            <a:r>
              <a:rPr lang="en-US" altLang="en-US"/>
              <a:t>which is more likely?</a:t>
            </a:r>
          </a:p>
          <a:p>
            <a:r>
              <a:rPr lang="en-US" altLang="en-US"/>
              <a:t>________________</a:t>
            </a:r>
          </a:p>
        </p:txBody>
      </p:sp>
      <p:sp>
        <p:nvSpPr>
          <p:cNvPr id="24668" name="Text Box 92"/>
          <p:cNvSpPr txBox="1">
            <a:spLocks noChangeArrowheads="1"/>
          </p:cNvSpPr>
          <p:nvPr/>
        </p:nvSpPr>
        <p:spPr bwMode="auto">
          <a:xfrm>
            <a:off x="5867400" y="2532063"/>
            <a:ext cx="241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gaining 2 electrons</a:t>
            </a:r>
          </a:p>
        </p:txBody>
      </p:sp>
      <p:sp>
        <p:nvSpPr>
          <p:cNvPr id="24669" name="Text Box 93"/>
          <p:cNvSpPr txBox="1">
            <a:spLocks noChangeArrowheads="1"/>
          </p:cNvSpPr>
          <p:nvPr/>
        </p:nvSpPr>
        <p:spPr bwMode="auto">
          <a:xfrm>
            <a:off x="5867400" y="3733800"/>
            <a:ext cx="241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gaining 2 electrons</a:t>
            </a:r>
          </a:p>
        </p:txBody>
      </p:sp>
      <p:sp>
        <p:nvSpPr>
          <p:cNvPr id="24670" name="Freeform 94"/>
          <p:cNvSpPr>
            <a:spLocks/>
          </p:cNvSpPr>
          <p:nvPr/>
        </p:nvSpPr>
        <p:spPr bwMode="auto">
          <a:xfrm>
            <a:off x="4953000" y="1752600"/>
            <a:ext cx="863600" cy="901700"/>
          </a:xfrm>
          <a:custGeom>
            <a:avLst/>
            <a:gdLst>
              <a:gd name="T0" fmla="*/ 544 w 544"/>
              <a:gd name="T1" fmla="*/ 528 h 568"/>
              <a:gd name="T2" fmla="*/ 64 w 544"/>
              <a:gd name="T3" fmla="*/ 480 h 568"/>
              <a:gd name="T4" fmla="*/ 160 w 544"/>
              <a:gd name="T5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4" h="568">
                <a:moveTo>
                  <a:pt x="544" y="528"/>
                </a:moveTo>
                <a:cubicBezTo>
                  <a:pt x="336" y="548"/>
                  <a:pt x="128" y="568"/>
                  <a:pt x="64" y="480"/>
                </a:cubicBezTo>
                <a:cubicBezTo>
                  <a:pt x="0" y="392"/>
                  <a:pt x="80" y="196"/>
                  <a:pt x="16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1" name="Text Box 95"/>
          <p:cNvSpPr txBox="1">
            <a:spLocks noChangeArrowheads="1"/>
          </p:cNvSpPr>
          <p:nvPr/>
        </p:nvSpPr>
        <p:spPr bwMode="auto">
          <a:xfrm>
            <a:off x="6384925" y="627063"/>
            <a:ext cx="522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baseline="30000">
                <a:solidFill>
                  <a:srgbClr val="0000FF"/>
                </a:solidFill>
                <a:latin typeface="Comic Sans MS" panose="030F0702030302020204" pitchFamily="66" charset="0"/>
              </a:rPr>
              <a:t>nd</a:t>
            </a:r>
          </a:p>
        </p:txBody>
      </p:sp>
      <p:sp>
        <p:nvSpPr>
          <p:cNvPr id="24672" name="Text Box 96"/>
          <p:cNvSpPr txBox="1">
            <a:spLocks noChangeArrowheads="1"/>
          </p:cNvSpPr>
          <p:nvPr/>
        </p:nvSpPr>
        <p:spPr bwMode="auto">
          <a:xfrm>
            <a:off x="7680325" y="931863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4673" name="Text Box 97"/>
          <p:cNvSpPr txBox="1">
            <a:spLocks noChangeArrowheads="1"/>
          </p:cNvSpPr>
          <p:nvPr/>
        </p:nvSpPr>
        <p:spPr bwMode="auto">
          <a:xfrm>
            <a:off x="6994525" y="1236663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24674" name="Text Box 98"/>
          <p:cNvSpPr txBox="1">
            <a:spLocks noChangeArrowheads="1"/>
          </p:cNvSpPr>
          <p:nvPr/>
        </p:nvSpPr>
        <p:spPr bwMode="auto">
          <a:xfrm>
            <a:off x="6994525" y="1541463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36" name="Text Box 20"/>
          <p:cNvSpPr txBox="1">
            <a:spLocks noChangeArrowheads="1"/>
          </p:cNvSpPr>
          <p:nvPr/>
        </p:nvSpPr>
        <p:spPr bwMode="auto">
          <a:xfrm rot="1462135">
            <a:off x="2442840" y="1465811"/>
            <a:ext cx="898003" cy="584775"/>
          </a:xfrm>
          <a:prstGeom prst="rect">
            <a:avLst/>
          </a:prstGeom>
          <a:solidFill>
            <a:schemeClr val="bg1">
              <a:alpha val="86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 dirty="0" smtClean="0">
                <a:solidFill>
                  <a:srgbClr val="00CC00"/>
                </a:solidFill>
              </a:rPr>
              <a:t>e</a:t>
            </a:r>
            <a:r>
              <a:rPr lang="en-US" altLang="en-US" sz="3200" baseline="30000" dirty="0" smtClean="0">
                <a:solidFill>
                  <a:srgbClr val="00CC00"/>
                </a:solidFill>
              </a:rPr>
              <a:t>- </a:t>
            </a:r>
            <a:r>
              <a:rPr lang="en-US" altLang="en-US" sz="3200" i="1" dirty="0" smtClean="0">
                <a:solidFill>
                  <a:srgbClr val="00CC00"/>
                </a:solidFill>
              </a:rPr>
              <a:t>e</a:t>
            </a:r>
            <a:r>
              <a:rPr lang="en-US" altLang="en-US" sz="3200" baseline="30000" dirty="0" smtClean="0">
                <a:solidFill>
                  <a:srgbClr val="00CC00"/>
                </a:solidFill>
              </a:rPr>
              <a:t>-</a:t>
            </a:r>
            <a:endParaRPr lang="en-US" altLang="en-US" sz="3200" baseline="30000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46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46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6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4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4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46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46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6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4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4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4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24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246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246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6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24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24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68" grpId="0"/>
      <p:bldP spid="24669" grpId="0"/>
      <p:bldP spid="24670" grpId="0" animBg="1"/>
      <p:bldP spid="24671" grpId="0"/>
      <p:bldP spid="24672" grpId="0"/>
      <p:bldP spid="24673" grpId="0"/>
      <p:bldP spid="246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Group 2"/>
          <p:cNvGraphicFramePr>
            <a:graphicFrameLocks noGrp="1"/>
          </p:cNvGraphicFramePr>
          <p:nvPr/>
        </p:nvGraphicFramePr>
        <p:xfrm>
          <a:off x="1447800" y="4992688"/>
          <a:ext cx="5892800" cy="1331913"/>
        </p:xfrm>
        <a:graphic>
          <a:graphicData uri="http://schemas.openxmlformats.org/drawingml/2006/table">
            <a:tbl>
              <a:tblPr/>
              <a:tblGrid>
                <a:gridCol w="2387600"/>
                <a:gridCol w="1143000"/>
                <a:gridCol w="1143000"/>
                <a:gridCol w="1219200"/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Electron Shell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1st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2nd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3rd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Maximum number of electrons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53" name="Text Box 33"/>
          <p:cNvSpPr txBox="1">
            <a:spLocks noChangeArrowheads="1"/>
          </p:cNvSpPr>
          <p:nvPr/>
        </p:nvSpPr>
        <p:spPr bwMode="auto">
          <a:xfrm>
            <a:off x="4162425" y="55165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30754" name="Text Box 34"/>
          <p:cNvSpPr txBox="1">
            <a:spLocks noChangeArrowheads="1"/>
          </p:cNvSpPr>
          <p:nvPr/>
        </p:nvSpPr>
        <p:spPr bwMode="auto">
          <a:xfrm>
            <a:off x="5305425" y="55165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30755" name="Text Box 35"/>
          <p:cNvSpPr txBox="1">
            <a:spLocks noChangeArrowheads="1"/>
          </p:cNvSpPr>
          <p:nvPr/>
        </p:nvSpPr>
        <p:spPr bwMode="auto">
          <a:xfrm>
            <a:off x="6524625" y="55165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8</a:t>
            </a:r>
          </a:p>
        </p:txBody>
      </p:sp>
      <p:grpSp>
        <p:nvGrpSpPr>
          <p:cNvPr id="30756" name="Group 36"/>
          <p:cNvGrpSpPr>
            <a:grpSpLocks/>
          </p:cNvGrpSpPr>
          <p:nvPr/>
        </p:nvGrpSpPr>
        <p:grpSpPr bwMode="auto">
          <a:xfrm>
            <a:off x="304800" y="152400"/>
            <a:ext cx="4648200" cy="4589463"/>
            <a:chOff x="1392" y="1392"/>
            <a:chExt cx="2928" cy="2891"/>
          </a:xfrm>
        </p:grpSpPr>
        <p:sp>
          <p:nvSpPr>
            <p:cNvPr id="30757" name="Oval 37"/>
            <p:cNvSpPr>
              <a:spLocks noChangeArrowheads="1"/>
            </p:cNvSpPr>
            <p:nvPr/>
          </p:nvSpPr>
          <p:spPr bwMode="auto">
            <a:xfrm>
              <a:off x="1392" y="1392"/>
              <a:ext cx="2928" cy="28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8" name="Oval 38"/>
            <p:cNvSpPr>
              <a:spLocks noChangeArrowheads="1"/>
            </p:cNvSpPr>
            <p:nvPr/>
          </p:nvSpPr>
          <p:spPr bwMode="auto">
            <a:xfrm>
              <a:off x="1848" y="1842"/>
              <a:ext cx="201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9" name="Oval 39"/>
            <p:cNvSpPr>
              <a:spLocks noChangeArrowheads="1"/>
            </p:cNvSpPr>
            <p:nvPr/>
          </p:nvSpPr>
          <p:spPr bwMode="auto">
            <a:xfrm>
              <a:off x="2279" y="2268"/>
              <a:ext cx="1154" cy="1139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60" name="Rectangle 40"/>
          <p:cNvSpPr>
            <a:spLocks noChangeArrowheads="1"/>
          </p:cNvSpPr>
          <p:nvPr/>
        </p:nvSpPr>
        <p:spPr bwMode="auto">
          <a:xfrm>
            <a:off x="2133600" y="550863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1" name="Rectangle 41"/>
          <p:cNvSpPr>
            <a:spLocks noChangeArrowheads="1"/>
          </p:cNvSpPr>
          <p:nvPr/>
        </p:nvSpPr>
        <p:spPr bwMode="auto">
          <a:xfrm>
            <a:off x="2095500" y="3675063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2" name="Rectangle 42"/>
          <p:cNvSpPr>
            <a:spLocks noChangeArrowheads="1"/>
          </p:cNvSpPr>
          <p:nvPr/>
        </p:nvSpPr>
        <p:spPr bwMode="auto">
          <a:xfrm rot="-2325799">
            <a:off x="3771900" y="3598863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3" name="Rectangle 43"/>
          <p:cNvSpPr>
            <a:spLocks noChangeArrowheads="1"/>
          </p:cNvSpPr>
          <p:nvPr/>
        </p:nvSpPr>
        <p:spPr bwMode="auto">
          <a:xfrm rot="-2325799">
            <a:off x="571500" y="398463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4" name="Rectangle 44"/>
          <p:cNvSpPr>
            <a:spLocks noChangeArrowheads="1"/>
          </p:cNvSpPr>
          <p:nvPr/>
        </p:nvSpPr>
        <p:spPr bwMode="auto">
          <a:xfrm rot="-7725799">
            <a:off x="3733800" y="512763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5" name="Rectangle 45"/>
          <p:cNvSpPr>
            <a:spLocks noChangeArrowheads="1"/>
          </p:cNvSpPr>
          <p:nvPr/>
        </p:nvSpPr>
        <p:spPr bwMode="auto">
          <a:xfrm rot="-7725799">
            <a:off x="304800" y="3484563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6" name="Rectangle 46"/>
          <p:cNvSpPr>
            <a:spLocks noChangeArrowheads="1"/>
          </p:cNvSpPr>
          <p:nvPr/>
        </p:nvSpPr>
        <p:spPr bwMode="auto">
          <a:xfrm rot="-5400000">
            <a:off x="3657600" y="2036763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7" name="Rectangle 47"/>
          <p:cNvSpPr>
            <a:spLocks noChangeArrowheads="1"/>
          </p:cNvSpPr>
          <p:nvPr/>
        </p:nvSpPr>
        <p:spPr bwMode="auto">
          <a:xfrm rot="-5400000">
            <a:off x="609600" y="2036763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8" name="Oval 48"/>
          <p:cNvSpPr>
            <a:spLocks noChangeArrowheads="1"/>
          </p:cNvSpPr>
          <p:nvPr/>
        </p:nvSpPr>
        <p:spPr bwMode="auto">
          <a:xfrm>
            <a:off x="2400300" y="2151063"/>
            <a:ext cx="457200" cy="4572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9" name="Text Box 49"/>
          <p:cNvSpPr txBox="1">
            <a:spLocks noChangeArrowheads="1"/>
          </p:cNvSpPr>
          <p:nvPr/>
        </p:nvSpPr>
        <p:spPr bwMode="auto">
          <a:xfrm>
            <a:off x="2130425" y="3675063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30770" name="Text Box 50"/>
          <p:cNvSpPr txBox="1">
            <a:spLocks noChangeArrowheads="1"/>
          </p:cNvSpPr>
          <p:nvPr/>
        </p:nvSpPr>
        <p:spPr bwMode="auto">
          <a:xfrm>
            <a:off x="2628900" y="550863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30771" name="Text Box 51"/>
          <p:cNvSpPr txBox="1">
            <a:spLocks noChangeArrowheads="1"/>
          </p:cNvSpPr>
          <p:nvPr/>
        </p:nvSpPr>
        <p:spPr bwMode="auto">
          <a:xfrm>
            <a:off x="835025" y="1800225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30772" name="Text Box 52"/>
          <p:cNvSpPr txBox="1">
            <a:spLocks noChangeArrowheads="1"/>
          </p:cNvSpPr>
          <p:nvPr/>
        </p:nvSpPr>
        <p:spPr bwMode="auto">
          <a:xfrm>
            <a:off x="3924300" y="1846263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30775" name="Text Box 55"/>
          <p:cNvSpPr txBox="1">
            <a:spLocks noChangeArrowheads="1"/>
          </p:cNvSpPr>
          <p:nvPr/>
        </p:nvSpPr>
        <p:spPr bwMode="auto">
          <a:xfrm>
            <a:off x="838200" y="2257425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30776" name="Text Box 56"/>
          <p:cNvSpPr txBox="1">
            <a:spLocks noChangeArrowheads="1"/>
          </p:cNvSpPr>
          <p:nvPr/>
        </p:nvSpPr>
        <p:spPr bwMode="auto">
          <a:xfrm>
            <a:off x="3921125" y="2257425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30777" name="Text Box 57"/>
          <p:cNvSpPr txBox="1">
            <a:spLocks noChangeArrowheads="1"/>
          </p:cNvSpPr>
          <p:nvPr/>
        </p:nvSpPr>
        <p:spPr bwMode="auto">
          <a:xfrm>
            <a:off x="2625725" y="3657600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30778" name="Text Box 58"/>
          <p:cNvSpPr txBox="1">
            <a:spLocks noChangeArrowheads="1"/>
          </p:cNvSpPr>
          <p:nvPr/>
        </p:nvSpPr>
        <p:spPr bwMode="auto">
          <a:xfrm>
            <a:off x="2133600" y="563563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30783" name="Text Box 63"/>
          <p:cNvSpPr txBox="1">
            <a:spLocks noChangeArrowheads="1"/>
          </p:cNvSpPr>
          <p:nvPr/>
        </p:nvSpPr>
        <p:spPr bwMode="auto">
          <a:xfrm>
            <a:off x="990600" y="228600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30787" name="Text Box 67"/>
          <p:cNvSpPr txBox="1">
            <a:spLocks noChangeArrowheads="1"/>
          </p:cNvSpPr>
          <p:nvPr/>
        </p:nvSpPr>
        <p:spPr bwMode="auto">
          <a:xfrm>
            <a:off x="4927600" y="620713"/>
            <a:ext cx="398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outer shell __________</a:t>
            </a:r>
          </a:p>
          <a:p>
            <a:r>
              <a:rPr lang="en-US" altLang="en-US"/>
              <a:t>     # valence electrons ____</a:t>
            </a:r>
          </a:p>
          <a:p>
            <a:r>
              <a:rPr lang="en-US" altLang="en-US"/>
              <a:t>     needs to gain ____ to get FOS</a:t>
            </a:r>
          </a:p>
          <a:p>
            <a:r>
              <a:rPr lang="en-US" altLang="en-US"/>
              <a:t>     needs to lose ____ to get FOS</a:t>
            </a:r>
          </a:p>
        </p:txBody>
      </p:sp>
      <p:sp>
        <p:nvSpPr>
          <p:cNvPr id="30788" name="Text Box 68"/>
          <p:cNvSpPr txBox="1">
            <a:spLocks noChangeArrowheads="1"/>
          </p:cNvSpPr>
          <p:nvPr/>
        </p:nvSpPr>
        <p:spPr bwMode="auto">
          <a:xfrm>
            <a:off x="5851525" y="2220913"/>
            <a:ext cx="2514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which is fewest ?</a:t>
            </a:r>
          </a:p>
          <a:p>
            <a:r>
              <a:rPr lang="en-US" altLang="en-US"/>
              <a:t>______________</a:t>
            </a:r>
          </a:p>
          <a:p>
            <a:endParaRPr lang="en-US" altLang="en-US"/>
          </a:p>
          <a:p>
            <a:r>
              <a:rPr lang="en-US" altLang="en-US"/>
              <a:t>therefore,</a:t>
            </a:r>
          </a:p>
          <a:p>
            <a:r>
              <a:rPr lang="en-US" altLang="en-US"/>
              <a:t>which is more likely?</a:t>
            </a:r>
          </a:p>
          <a:p>
            <a:r>
              <a:rPr lang="en-US" altLang="en-US"/>
              <a:t>________________</a:t>
            </a:r>
          </a:p>
        </p:txBody>
      </p:sp>
      <p:sp>
        <p:nvSpPr>
          <p:cNvPr id="30789" name="Text Box 69"/>
          <p:cNvSpPr txBox="1">
            <a:spLocks noChangeArrowheads="1"/>
          </p:cNvSpPr>
          <p:nvPr/>
        </p:nvSpPr>
        <p:spPr bwMode="auto">
          <a:xfrm>
            <a:off x="5867400" y="2532063"/>
            <a:ext cx="2228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losing 1 electrons</a:t>
            </a:r>
          </a:p>
        </p:txBody>
      </p:sp>
      <p:sp>
        <p:nvSpPr>
          <p:cNvPr id="30790" name="Text Box 70"/>
          <p:cNvSpPr txBox="1">
            <a:spLocks noChangeArrowheads="1"/>
          </p:cNvSpPr>
          <p:nvPr/>
        </p:nvSpPr>
        <p:spPr bwMode="auto">
          <a:xfrm>
            <a:off x="5867400" y="3733800"/>
            <a:ext cx="2228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losing 1 electrons</a:t>
            </a:r>
          </a:p>
        </p:txBody>
      </p:sp>
      <p:sp>
        <p:nvSpPr>
          <p:cNvPr id="30791" name="Freeform 71"/>
          <p:cNvSpPr>
            <a:spLocks/>
          </p:cNvSpPr>
          <p:nvPr/>
        </p:nvSpPr>
        <p:spPr bwMode="auto">
          <a:xfrm>
            <a:off x="5029200" y="1752600"/>
            <a:ext cx="863600" cy="901700"/>
          </a:xfrm>
          <a:custGeom>
            <a:avLst/>
            <a:gdLst>
              <a:gd name="T0" fmla="*/ 544 w 544"/>
              <a:gd name="T1" fmla="*/ 528 h 568"/>
              <a:gd name="T2" fmla="*/ 64 w 544"/>
              <a:gd name="T3" fmla="*/ 480 h 568"/>
              <a:gd name="T4" fmla="*/ 160 w 544"/>
              <a:gd name="T5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4" h="568">
                <a:moveTo>
                  <a:pt x="544" y="528"/>
                </a:moveTo>
                <a:cubicBezTo>
                  <a:pt x="336" y="548"/>
                  <a:pt x="128" y="568"/>
                  <a:pt x="64" y="480"/>
                </a:cubicBezTo>
                <a:cubicBezTo>
                  <a:pt x="0" y="392"/>
                  <a:pt x="80" y="196"/>
                  <a:pt x="16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2" name="Text Box 72"/>
          <p:cNvSpPr txBox="1">
            <a:spLocks noChangeArrowheads="1"/>
          </p:cNvSpPr>
          <p:nvPr/>
        </p:nvSpPr>
        <p:spPr bwMode="auto">
          <a:xfrm>
            <a:off x="6384925" y="627063"/>
            <a:ext cx="515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baseline="30000">
                <a:solidFill>
                  <a:srgbClr val="0000FF"/>
                </a:solidFill>
                <a:latin typeface="Comic Sans MS" panose="030F0702030302020204" pitchFamily="66" charset="0"/>
              </a:rPr>
              <a:t>rd</a:t>
            </a:r>
          </a:p>
        </p:txBody>
      </p:sp>
      <p:sp>
        <p:nvSpPr>
          <p:cNvPr id="30793" name="Text Box 73"/>
          <p:cNvSpPr txBox="1">
            <a:spLocks noChangeArrowheads="1"/>
          </p:cNvSpPr>
          <p:nvPr/>
        </p:nvSpPr>
        <p:spPr bwMode="auto">
          <a:xfrm>
            <a:off x="7680325" y="931863"/>
            <a:ext cx="29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0794" name="Text Box 74"/>
          <p:cNvSpPr txBox="1">
            <a:spLocks noChangeArrowheads="1"/>
          </p:cNvSpPr>
          <p:nvPr/>
        </p:nvSpPr>
        <p:spPr bwMode="auto">
          <a:xfrm>
            <a:off x="6994525" y="1236663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30795" name="Text Box 75"/>
          <p:cNvSpPr txBox="1">
            <a:spLocks noChangeArrowheads="1"/>
          </p:cNvSpPr>
          <p:nvPr/>
        </p:nvSpPr>
        <p:spPr bwMode="auto">
          <a:xfrm>
            <a:off x="7010400" y="1524000"/>
            <a:ext cx="29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 rot="1462135">
            <a:off x="2519040" y="1378414"/>
            <a:ext cx="898003" cy="584775"/>
          </a:xfrm>
          <a:prstGeom prst="rect">
            <a:avLst/>
          </a:prstGeom>
          <a:solidFill>
            <a:schemeClr val="bg1">
              <a:alpha val="86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 dirty="0" smtClean="0">
                <a:solidFill>
                  <a:srgbClr val="00CC00"/>
                </a:solidFill>
              </a:rPr>
              <a:t>e</a:t>
            </a:r>
            <a:r>
              <a:rPr lang="en-US" altLang="en-US" sz="3200" baseline="30000" dirty="0" smtClean="0">
                <a:solidFill>
                  <a:srgbClr val="00CC00"/>
                </a:solidFill>
              </a:rPr>
              <a:t>- </a:t>
            </a:r>
            <a:r>
              <a:rPr lang="en-US" altLang="en-US" sz="3200" i="1" dirty="0" smtClean="0">
                <a:solidFill>
                  <a:srgbClr val="00CC00"/>
                </a:solidFill>
              </a:rPr>
              <a:t>e</a:t>
            </a:r>
            <a:r>
              <a:rPr lang="en-US" altLang="en-US" sz="3200" baseline="30000" dirty="0" smtClean="0">
                <a:solidFill>
                  <a:srgbClr val="00CC00"/>
                </a:solidFill>
              </a:rPr>
              <a:t>-</a:t>
            </a:r>
            <a:endParaRPr lang="en-US" altLang="en-US" sz="3200" baseline="30000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07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07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0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0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307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307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0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0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307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307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0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0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0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30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307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307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30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30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9" grpId="0"/>
      <p:bldP spid="30790" grpId="0"/>
      <p:bldP spid="30791" grpId="0" animBg="1"/>
      <p:bldP spid="30792" grpId="0"/>
      <p:bldP spid="30793" grpId="0"/>
      <p:bldP spid="30794" grpId="0"/>
      <p:bldP spid="3079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Group 2"/>
          <p:cNvGraphicFramePr>
            <a:graphicFrameLocks noGrp="1"/>
          </p:cNvGraphicFramePr>
          <p:nvPr/>
        </p:nvGraphicFramePr>
        <p:xfrm>
          <a:off x="1447800" y="4992688"/>
          <a:ext cx="5892800" cy="1331913"/>
        </p:xfrm>
        <a:graphic>
          <a:graphicData uri="http://schemas.openxmlformats.org/drawingml/2006/table">
            <a:tbl>
              <a:tblPr/>
              <a:tblGrid>
                <a:gridCol w="2387600"/>
                <a:gridCol w="1143000"/>
                <a:gridCol w="1143000"/>
                <a:gridCol w="1219200"/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Electron Shell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1st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2nd	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3rd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- 22"/>
                          <a:cs typeface="Arial" panose="020B0604020202020204" pitchFamily="34" charset="0"/>
                        </a:rPr>
                        <a:t>Maximum number of electrons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29" name="Text Box 33"/>
          <p:cNvSpPr txBox="1">
            <a:spLocks noChangeArrowheads="1"/>
          </p:cNvSpPr>
          <p:nvPr/>
        </p:nvSpPr>
        <p:spPr bwMode="auto">
          <a:xfrm>
            <a:off x="4162425" y="55165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9730" name="Text Box 34"/>
          <p:cNvSpPr txBox="1">
            <a:spLocks noChangeArrowheads="1"/>
          </p:cNvSpPr>
          <p:nvPr/>
        </p:nvSpPr>
        <p:spPr bwMode="auto">
          <a:xfrm>
            <a:off x="5305425" y="55165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8</a:t>
            </a:r>
          </a:p>
        </p:txBody>
      </p:sp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6524625" y="55165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>
                <a:solidFill>
                  <a:srgbClr val="0000FF"/>
                </a:solidFill>
              </a:rPr>
              <a:t>8</a:t>
            </a:r>
          </a:p>
        </p:txBody>
      </p:sp>
      <p:grpSp>
        <p:nvGrpSpPr>
          <p:cNvPr id="29732" name="Group 36"/>
          <p:cNvGrpSpPr>
            <a:grpSpLocks/>
          </p:cNvGrpSpPr>
          <p:nvPr/>
        </p:nvGrpSpPr>
        <p:grpSpPr bwMode="auto">
          <a:xfrm>
            <a:off x="304800" y="152400"/>
            <a:ext cx="4648200" cy="4589463"/>
            <a:chOff x="1392" y="1392"/>
            <a:chExt cx="2928" cy="2891"/>
          </a:xfrm>
        </p:grpSpPr>
        <p:sp>
          <p:nvSpPr>
            <p:cNvPr id="29733" name="Oval 37"/>
            <p:cNvSpPr>
              <a:spLocks noChangeArrowheads="1"/>
            </p:cNvSpPr>
            <p:nvPr/>
          </p:nvSpPr>
          <p:spPr bwMode="auto">
            <a:xfrm>
              <a:off x="1392" y="1392"/>
              <a:ext cx="2928" cy="28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Oval 38"/>
            <p:cNvSpPr>
              <a:spLocks noChangeArrowheads="1"/>
            </p:cNvSpPr>
            <p:nvPr/>
          </p:nvSpPr>
          <p:spPr bwMode="auto">
            <a:xfrm>
              <a:off x="1848" y="1842"/>
              <a:ext cx="201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5" name="Oval 39"/>
            <p:cNvSpPr>
              <a:spLocks noChangeArrowheads="1"/>
            </p:cNvSpPr>
            <p:nvPr/>
          </p:nvSpPr>
          <p:spPr bwMode="auto">
            <a:xfrm>
              <a:off x="2279" y="2268"/>
              <a:ext cx="1154" cy="1139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36" name="Rectangle 40"/>
          <p:cNvSpPr>
            <a:spLocks noChangeArrowheads="1"/>
          </p:cNvSpPr>
          <p:nvPr/>
        </p:nvSpPr>
        <p:spPr bwMode="auto">
          <a:xfrm>
            <a:off x="2133600" y="550863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7" name="Rectangle 41"/>
          <p:cNvSpPr>
            <a:spLocks noChangeArrowheads="1"/>
          </p:cNvSpPr>
          <p:nvPr/>
        </p:nvSpPr>
        <p:spPr bwMode="auto">
          <a:xfrm>
            <a:off x="2095500" y="3675063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8" name="Rectangle 42"/>
          <p:cNvSpPr>
            <a:spLocks noChangeArrowheads="1"/>
          </p:cNvSpPr>
          <p:nvPr/>
        </p:nvSpPr>
        <p:spPr bwMode="auto">
          <a:xfrm rot="-2325799">
            <a:off x="3771900" y="3598863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9" name="Rectangle 43"/>
          <p:cNvSpPr>
            <a:spLocks noChangeArrowheads="1"/>
          </p:cNvSpPr>
          <p:nvPr/>
        </p:nvSpPr>
        <p:spPr bwMode="auto">
          <a:xfrm rot="-2325799">
            <a:off x="571500" y="398463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0" name="Rectangle 44"/>
          <p:cNvSpPr>
            <a:spLocks noChangeArrowheads="1"/>
          </p:cNvSpPr>
          <p:nvPr/>
        </p:nvSpPr>
        <p:spPr bwMode="auto">
          <a:xfrm rot="-7725799">
            <a:off x="3733800" y="512763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1" name="Rectangle 45"/>
          <p:cNvSpPr>
            <a:spLocks noChangeArrowheads="1"/>
          </p:cNvSpPr>
          <p:nvPr/>
        </p:nvSpPr>
        <p:spPr bwMode="auto">
          <a:xfrm rot="-7725799">
            <a:off x="304800" y="3484563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2" name="Rectangle 46"/>
          <p:cNvSpPr>
            <a:spLocks noChangeArrowheads="1"/>
          </p:cNvSpPr>
          <p:nvPr/>
        </p:nvSpPr>
        <p:spPr bwMode="auto">
          <a:xfrm rot="-5400000">
            <a:off x="3657600" y="2036763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3" name="Rectangle 47"/>
          <p:cNvSpPr>
            <a:spLocks noChangeArrowheads="1"/>
          </p:cNvSpPr>
          <p:nvPr/>
        </p:nvSpPr>
        <p:spPr bwMode="auto">
          <a:xfrm rot="-5400000">
            <a:off x="609600" y="2036763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4" name="Oval 48"/>
          <p:cNvSpPr>
            <a:spLocks noChangeArrowheads="1"/>
          </p:cNvSpPr>
          <p:nvPr/>
        </p:nvSpPr>
        <p:spPr bwMode="auto">
          <a:xfrm>
            <a:off x="2400300" y="2151063"/>
            <a:ext cx="457200" cy="4572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5" name="Text Box 49"/>
          <p:cNvSpPr txBox="1">
            <a:spLocks noChangeArrowheads="1"/>
          </p:cNvSpPr>
          <p:nvPr/>
        </p:nvSpPr>
        <p:spPr bwMode="auto">
          <a:xfrm>
            <a:off x="2130425" y="3675063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9746" name="Text Box 50"/>
          <p:cNvSpPr txBox="1">
            <a:spLocks noChangeArrowheads="1"/>
          </p:cNvSpPr>
          <p:nvPr/>
        </p:nvSpPr>
        <p:spPr bwMode="auto">
          <a:xfrm>
            <a:off x="2628900" y="550863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9747" name="Text Box 51"/>
          <p:cNvSpPr txBox="1">
            <a:spLocks noChangeArrowheads="1"/>
          </p:cNvSpPr>
          <p:nvPr/>
        </p:nvSpPr>
        <p:spPr bwMode="auto">
          <a:xfrm>
            <a:off x="835025" y="1800225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9748" name="Text Box 52"/>
          <p:cNvSpPr txBox="1">
            <a:spLocks noChangeArrowheads="1"/>
          </p:cNvSpPr>
          <p:nvPr/>
        </p:nvSpPr>
        <p:spPr bwMode="auto">
          <a:xfrm>
            <a:off x="3924300" y="1846263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9751" name="Text Box 55"/>
          <p:cNvSpPr txBox="1">
            <a:spLocks noChangeArrowheads="1"/>
          </p:cNvSpPr>
          <p:nvPr/>
        </p:nvSpPr>
        <p:spPr bwMode="auto">
          <a:xfrm>
            <a:off x="838200" y="2257425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9752" name="Text Box 56"/>
          <p:cNvSpPr txBox="1">
            <a:spLocks noChangeArrowheads="1"/>
          </p:cNvSpPr>
          <p:nvPr/>
        </p:nvSpPr>
        <p:spPr bwMode="auto">
          <a:xfrm>
            <a:off x="3921125" y="2257425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9753" name="Text Box 57"/>
          <p:cNvSpPr txBox="1">
            <a:spLocks noChangeArrowheads="1"/>
          </p:cNvSpPr>
          <p:nvPr/>
        </p:nvSpPr>
        <p:spPr bwMode="auto">
          <a:xfrm>
            <a:off x="2625725" y="3657600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9754" name="Text Box 58"/>
          <p:cNvSpPr txBox="1">
            <a:spLocks noChangeArrowheads="1"/>
          </p:cNvSpPr>
          <p:nvPr/>
        </p:nvSpPr>
        <p:spPr bwMode="auto">
          <a:xfrm>
            <a:off x="2133600" y="563563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9755" name="Text Box 59"/>
          <p:cNvSpPr txBox="1">
            <a:spLocks noChangeArrowheads="1"/>
          </p:cNvSpPr>
          <p:nvPr/>
        </p:nvSpPr>
        <p:spPr bwMode="auto">
          <a:xfrm>
            <a:off x="4191000" y="3429000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9757" name="Text Box 61"/>
          <p:cNvSpPr txBox="1">
            <a:spLocks noChangeArrowheads="1"/>
          </p:cNvSpPr>
          <p:nvPr/>
        </p:nvSpPr>
        <p:spPr bwMode="auto">
          <a:xfrm>
            <a:off x="3810000" y="334963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9760" name="Text Box 64"/>
          <p:cNvSpPr txBox="1">
            <a:spLocks noChangeArrowheads="1"/>
          </p:cNvSpPr>
          <p:nvPr/>
        </p:nvSpPr>
        <p:spPr bwMode="auto">
          <a:xfrm>
            <a:off x="644525" y="457200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9761" name="Text Box 65"/>
          <p:cNvSpPr txBox="1">
            <a:spLocks noChangeArrowheads="1"/>
          </p:cNvSpPr>
          <p:nvPr/>
        </p:nvSpPr>
        <p:spPr bwMode="auto">
          <a:xfrm>
            <a:off x="384175" y="3276600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29763" name="Text Box 67"/>
          <p:cNvSpPr txBox="1">
            <a:spLocks noChangeArrowheads="1"/>
          </p:cNvSpPr>
          <p:nvPr/>
        </p:nvSpPr>
        <p:spPr bwMode="auto">
          <a:xfrm>
            <a:off x="4927600" y="620713"/>
            <a:ext cx="398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outer shell __________</a:t>
            </a:r>
          </a:p>
          <a:p>
            <a:r>
              <a:rPr lang="en-US" altLang="en-US"/>
              <a:t>     # valence electrons ____</a:t>
            </a:r>
          </a:p>
          <a:p>
            <a:r>
              <a:rPr lang="en-US" altLang="en-US"/>
              <a:t>     needs to gain ____ to get FOS</a:t>
            </a:r>
          </a:p>
          <a:p>
            <a:r>
              <a:rPr lang="en-US" altLang="en-US"/>
              <a:t>     needs to lose ____ to get FOS</a:t>
            </a:r>
          </a:p>
        </p:txBody>
      </p:sp>
      <p:sp>
        <p:nvSpPr>
          <p:cNvPr id="29764" name="Text Box 68"/>
          <p:cNvSpPr txBox="1">
            <a:spLocks noChangeArrowheads="1"/>
          </p:cNvSpPr>
          <p:nvPr/>
        </p:nvSpPr>
        <p:spPr bwMode="auto">
          <a:xfrm>
            <a:off x="5851525" y="2220913"/>
            <a:ext cx="2514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which is fewest ?</a:t>
            </a:r>
          </a:p>
          <a:p>
            <a:r>
              <a:rPr lang="en-US" altLang="en-US"/>
              <a:t>______________</a:t>
            </a:r>
          </a:p>
          <a:p>
            <a:endParaRPr lang="en-US" altLang="en-US"/>
          </a:p>
          <a:p>
            <a:r>
              <a:rPr lang="en-US" altLang="en-US"/>
              <a:t>therefore,</a:t>
            </a:r>
          </a:p>
          <a:p>
            <a:r>
              <a:rPr lang="en-US" altLang="en-US"/>
              <a:t>which is more likely?</a:t>
            </a:r>
          </a:p>
          <a:p>
            <a:r>
              <a:rPr lang="en-US" altLang="en-US"/>
              <a:t>________________</a:t>
            </a:r>
          </a:p>
        </p:txBody>
      </p:sp>
      <p:sp>
        <p:nvSpPr>
          <p:cNvPr id="29765" name="Text Box 69"/>
          <p:cNvSpPr txBox="1">
            <a:spLocks noChangeArrowheads="1"/>
          </p:cNvSpPr>
          <p:nvPr/>
        </p:nvSpPr>
        <p:spPr bwMode="auto">
          <a:xfrm>
            <a:off x="5867400" y="2532063"/>
            <a:ext cx="1055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neither</a:t>
            </a:r>
          </a:p>
        </p:txBody>
      </p:sp>
      <p:sp>
        <p:nvSpPr>
          <p:cNvPr id="29766" name="Text Box 70"/>
          <p:cNvSpPr txBox="1">
            <a:spLocks noChangeArrowheads="1"/>
          </p:cNvSpPr>
          <p:nvPr/>
        </p:nvSpPr>
        <p:spPr bwMode="auto">
          <a:xfrm>
            <a:off x="5867400" y="3733800"/>
            <a:ext cx="1055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neither</a:t>
            </a:r>
          </a:p>
        </p:txBody>
      </p:sp>
      <p:sp>
        <p:nvSpPr>
          <p:cNvPr id="29767" name="Freeform 71"/>
          <p:cNvSpPr>
            <a:spLocks/>
          </p:cNvSpPr>
          <p:nvPr/>
        </p:nvSpPr>
        <p:spPr bwMode="auto">
          <a:xfrm>
            <a:off x="5029200" y="1752600"/>
            <a:ext cx="863600" cy="901700"/>
          </a:xfrm>
          <a:custGeom>
            <a:avLst/>
            <a:gdLst>
              <a:gd name="T0" fmla="*/ 544 w 544"/>
              <a:gd name="T1" fmla="*/ 528 h 568"/>
              <a:gd name="T2" fmla="*/ 64 w 544"/>
              <a:gd name="T3" fmla="*/ 480 h 568"/>
              <a:gd name="T4" fmla="*/ 160 w 544"/>
              <a:gd name="T5" fmla="*/ 0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4" h="568">
                <a:moveTo>
                  <a:pt x="544" y="528"/>
                </a:moveTo>
                <a:cubicBezTo>
                  <a:pt x="336" y="548"/>
                  <a:pt x="128" y="568"/>
                  <a:pt x="64" y="480"/>
                </a:cubicBezTo>
                <a:cubicBezTo>
                  <a:pt x="0" y="392"/>
                  <a:pt x="80" y="196"/>
                  <a:pt x="160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68" name="Text Box 72"/>
          <p:cNvSpPr txBox="1">
            <a:spLocks noChangeArrowheads="1"/>
          </p:cNvSpPr>
          <p:nvPr/>
        </p:nvSpPr>
        <p:spPr bwMode="auto">
          <a:xfrm>
            <a:off x="6384925" y="627063"/>
            <a:ext cx="515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3</a:t>
            </a:r>
            <a:r>
              <a:rPr lang="en-US" altLang="en-US" baseline="30000">
                <a:solidFill>
                  <a:srgbClr val="0000FF"/>
                </a:solidFill>
                <a:latin typeface="Comic Sans MS" panose="030F0702030302020204" pitchFamily="66" charset="0"/>
              </a:rPr>
              <a:t>rd</a:t>
            </a:r>
          </a:p>
        </p:txBody>
      </p:sp>
      <p:sp>
        <p:nvSpPr>
          <p:cNvPr id="29769" name="Text Box 73"/>
          <p:cNvSpPr txBox="1">
            <a:spLocks noChangeArrowheads="1"/>
          </p:cNvSpPr>
          <p:nvPr/>
        </p:nvSpPr>
        <p:spPr bwMode="auto">
          <a:xfrm>
            <a:off x="7680325" y="931863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9770" name="Text Box 74"/>
          <p:cNvSpPr txBox="1">
            <a:spLocks noChangeArrowheads="1"/>
          </p:cNvSpPr>
          <p:nvPr/>
        </p:nvSpPr>
        <p:spPr bwMode="auto">
          <a:xfrm>
            <a:off x="6994525" y="1236663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9771" name="Text Box 75"/>
          <p:cNvSpPr txBox="1">
            <a:spLocks noChangeArrowheads="1"/>
          </p:cNvSpPr>
          <p:nvPr/>
        </p:nvSpPr>
        <p:spPr bwMode="auto">
          <a:xfrm>
            <a:off x="6994525" y="1541463"/>
            <a:ext cx="33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auto">
          <a:xfrm rot="1462135">
            <a:off x="2595240" y="1378414"/>
            <a:ext cx="898003" cy="584775"/>
          </a:xfrm>
          <a:prstGeom prst="rect">
            <a:avLst/>
          </a:prstGeom>
          <a:solidFill>
            <a:schemeClr val="bg1">
              <a:alpha val="86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 dirty="0" smtClean="0">
                <a:solidFill>
                  <a:srgbClr val="00CC00"/>
                </a:solidFill>
              </a:rPr>
              <a:t>e</a:t>
            </a:r>
            <a:r>
              <a:rPr lang="en-US" altLang="en-US" sz="3200" baseline="30000" dirty="0" smtClean="0">
                <a:solidFill>
                  <a:srgbClr val="00CC00"/>
                </a:solidFill>
              </a:rPr>
              <a:t>- </a:t>
            </a:r>
            <a:r>
              <a:rPr lang="en-US" altLang="en-US" sz="3200" i="1" dirty="0" smtClean="0">
                <a:solidFill>
                  <a:srgbClr val="00CC00"/>
                </a:solidFill>
              </a:rPr>
              <a:t>e</a:t>
            </a:r>
            <a:r>
              <a:rPr lang="en-US" altLang="en-US" sz="3200" baseline="30000" dirty="0" smtClean="0">
                <a:solidFill>
                  <a:srgbClr val="00CC00"/>
                </a:solidFill>
              </a:rPr>
              <a:t>-</a:t>
            </a:r>
            <a:endParaRPr lang="en-US" altLang="en-US" sz="3200" baseline="30000" dirty="0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97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97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9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9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97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97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9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9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97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97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9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9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297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297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29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9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29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297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297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29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29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65" grpId="0"/>
      <p:bldP spid="29766" grpId="0"/>
      <p:bldP spid="29767" grpId="0" animBg="1"/>
      <p:bldP spid="29768" grpId="0"/>
      <p:bldP spid="29769" grpId="0"/>
      <p:bldP spid="29770" grpId="0"/>
      <p:bldP spid="297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per_tab_ClassifyPar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2942" r="4546" b="23529"/>
          <a:stretch>
            <a:fillRect/>
          </a:stretch>
        </p:blipFill>
        <p:spPr bwMode="auto">
          <a:xfrm>
            <a:off x="-76200" y="0"/>
            <a:ext cx="9296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 rot="-5400000">
            <a:off x="-955675" y="2297113"/>
            <a:ext cx="2743200" cy="406400"/>
          </a:xfrm>
          <a:prstGeom prst="rect">
            <a:avLst/>
          </a:prstGeom>
          <a:solidFill>
            <a:srgbClr val="FF0000">
              <a:alpha val="71001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99"/>
                </a:solidFill>
              </a:rPr>
              <a:t>   1 valence electron    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 rot="-5400000">
            <a:off x="-511175" y="2325688"/>
            <a:ext cx="2800350" cy="406400"/>
          </a:xfrm>
          <a:prstGeom prst="rect">
            <a:avLst/>
          </a:prstGeom>
          <a:solidFill>
            <a:srgbClr val="FF6600">
              <a:alpha val="77000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99"/>
                </a:solidFill>
              </a:rPr>
              <a:t>   2 valence electrons   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 rot="-5400000">
            <a:off x="5771357" y="1583501"/>
            <a:ext cx="1309686" cy="400110"/>
          </a:xfrm>
          <a:prstGeom prst="rect">
            <a:avLst/>
          </a:prstGeom>
          <a:solidFill>
            <a:srgbClr val="FFFF00">
              <a:alpha val="77000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rgbClr val="000099"/>
                </a:solidFill>
              </a:rPr>
              <a:t>   3 </a:t>
            </a:r>
            <a:r>
              <a:rPr lang="en-US" altLang="en-US" dirty="0" err="1" smtClean="0">
                <a:solidFill>
                  <a:srgbClr val="000099"/>
                </a:solidFill>
              </a:rPr>
              <a:t>val</a:t>
            </a:r>
            <a:r>
              <a:rPr lang="en-US" altLang="en-US" dirty="0" smtClean="0">
                <a:solidFill>
                  <a:srgbClr val="000099"/>
                </a:solidFill>
              </a:rPr>
              <a:t> e</a:t>
            </a:r>
            <a:r>
              <a:rPr lang="en-US" altLang="en-US" baseline="30000" dirty="0" smtClean="0">
                <a:solidFill>
                  <a:srgbClr val="000099"/>
                </a:solidFill>
              </a:rPr>
              <a:t>-   </a:t>
            </a:r>
            <a:endParaRPr lang="en-US" altLang="en-US" baseline="30000" dirty="0">
              <a:solidFill>
                <a:srgbClr val="000099"/>
              </a:solidFill>
            </a:endParaRP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 rot="-5400000">
            <a:off x="6246925" y="1576358"/>
            <a:ext cx="1295400" cy="400110"/>
          </a:xfrm>
          <a:prstGeom prst="rect">
            <a:avLst/>
          </a:prstGeom>
          <a:solidFill>
            <a:srgbClr val="339966">
              <a:alpha val="77000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rgbClr val="000099"/>
                </a:solidFill>
              </a:rPr>
              <a:t>   4 </a:t>
            </a:r>
            <a:r>
              <a:rPr lang="en-US" altLang="en-US" dirty="0" err="1" smtClean="0">
                <a:solidFill>
                  <a:srgbClr val="000099"/>
                </a:solidFill>
              </a:rPr>
              <a:t>val</a:t>
            </a:r>
            <a:r>
              <a:rPr lang="en-US" altLang="en-US" dirty="0" smtClean="0">
                <a:solidFill>
                  <a:srgbClr val="000099"/>
                </a:solidFill>
              </a:rPr>
              <a:t> </a:t>
            </a:r>
            <a:r>
              <a:rPr lang="en-US" altLang="en-US" dirty="0">
                <a:solidFill>
                  <a:srgbClr val="000099"/>
                </a:solidFill>
              </a:rPr>
              <a:t>e</a:t>
            </a:r>
            <a:r>
              <a:rPr lang="en-US" altLang="en-US" baseline="30000" dirty="0">
                <a:solidFill>
                  <a:srgbClr val="000099"/>
                </a:solidFill>
              </a:rPr>
              <a:t>-</a:t>
            </a:r>
            <a:r>
              <a:rPr lang="en-US" altLang="en-US" dirty="0" smtClean="0">
                <a:solidFill>
                  <a:srgbClr val="000099"/>
                </a:solidFill>
              </a:rPr>
              <a:t>   </a:t>
            </a:r>
            <a:endParaRPr lang="en-US" altLang="en-US" dirty="0">
              <a:solidFill>
                <a:srgbClr val="000099"/>
              </a:solidFill>
            </a:endParaRP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 rot="-5400000">
            <a:off x="6575289" y="1721117"/>
            <a:ext cx="1584917" cy="400110"/>
          </a:xfrm>
          <a:prstGeom prst="rect">
            <a:avLst/>
          </a:prstGeom>
          <a:solidFill>
            <a:srgbClr val="0000FF">
              <a:alpha val="77000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rgbClr val="000099"/>
                </a:solidFill>
              </a:rPr>
              <a:t>   5 </a:t>
            </a:r>
            <a:r>
              <a:rPr lang="en-US" altLang="en-US" dirty="0" smtClean="0">
                <a:solidFill>
                  <a:srgbClr val="000099"/>
                </a:solidFill>
              </a:rPr>
              <a:t> </a:t>
            </a:r>
            <a:r>
              <a:rPr lang="en-US" altLang="en-US" dirty="0" err="1" smtClean="0">
                <a:solidFill>
                  <a:srgbClr val="000099"/>
                </a:solidFill>
              </a:rPr>
              <a:t>val</a:t>
            </a:r>
            <a:r>
              <a:rPr lang="en-US" altLang="en-US" dirty="0" smtClean="0">
                <a:solidFill>
                  <a:srgbClr val="000099"/>
                </a:solidFill>
              </a:rPr>
              <a:t> </a:t>
            </a:r>
            <a:r>
              <a:rPr lang="en-US" altLang="en-US" dirty="0">
                <a:solidFill>
                  <a:srgbClr val="000099"/>
                </a:solidFill>
              </a:rPr>
              <a:t>e</a:t>
            </a:r>
            <a:r>
              <a:rPr lang="en-US" altLang="en-US" baseline="30000" dirty="0">
                <a:solidFill>
                  <a:srgbClr val="000099"/>
                </a:solidFill>
              </a:rPr>
              <a:t>- </a:t>
            </a:r>
            <a:endParaRPr lang="en-US" altLang="en-US" dirty="0">
              <a:solidFill>
                <a:srgbClr val="000099"/>
              </a:solidFill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 rot="-5400000">
            <a:off x="6795204" y="1956541"/>
            <a:ext cx="2055766" cy="400110"/>
          </a:xfrm>
          <a:prstGeom prst="rect">
            <a:avLst/>
          </a:prstGeom>
          <a:solidFill>
            <a:srgbClr val="9933FF">
              <a:alpha val="77000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rgbClr val="000099"/>
                </a:solidFill>
              </a:rPr>
              <a:t>   6 </a:t>
            </a:r>
            <a:r>
              <a:rPr lang="en-US" altLang="en-US" dirty="0" err="1" smtClean="0">
                <a:solidFill>
                  <a:srgbClr val="000099"/>
                </a:solidFill>
              </a:rPr>
              <a:t>val</a:t>
            </a:r>
            <a:r>
              <a:rPr lang="en-US" altLang="en-US" dirty="0" smtClean="0">
                <a:solidFill>
                  <a:srgbClr val="000099"/>
                </a:solidFill>
              </a:rPr>
              <a:t> </a:t>
            </a:r>
            <a:r>
              <a:rPr lang="en-US" altLang="en-US" dirty="0">
                <a:solidFill>
                  <a:srgbClr val="000099"/>
                </a:solidFill>
              </a:rPr>
              <a:t>e</a:t>
            </a:r>
            <a:r>
              <a:rPr lang="en-US" altLang="en-US" baseline="30000" dirty="0">
                <a:solidFill>
                  <a:srgbClr val="000099"/>
                </a:solidFill>
              </a:rPr>
              <a:t>-</a:t>
            </a:r>
            <a:r>
              <a:rPr lang="en-US" altLang="en-US" dirty="0" smtClean="0">
                <a:solidFill>
                  <a:srgbClr val="000099"/>
                </a:solidFill>
              </a:rPr>
              <a:t>   </a:t>
            </a:r>
            <a:endParaRPr lang="en-US" altLang="en-US" dirty="0">
              <a:solidFill>
                <a:srgbClr val="000099"/>
              </a:solidFill>
            </a:endParaRP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 rot="-5400000">
            <a:off x="7028656" y="2228057"/>
            <a:ext cx="2605087" cy="406400"/>
          </a:xfrm>
          <a:prstGeom prst="rect">
            <a:avLst/>
          </a:prstGeom>
          <a:solidFill>
            <a:srgbClr val="CC0099">
              <a:alpha val="77000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>
                <a:solidFill>
                  <a:srgbClr val="000099"/>
                </a:solidFill>
              </a:rPr>
              <a:t>   7 valence electrons   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 rot="-5400000">
            <a:off x="7413625" y="2325688"/>
            <a:ext cx="2800350" cy="406400"/>
          </a:xfrm>
          <a:prstGeom prst="rect">
            <a:avLst/>
          </a:prstGeom>
          <a:solidFill>
            <a:srgbClr val="00FF00">
              <a:alpha val="77000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rgbClr val="000099"/>
                </a:solidFill>
              </a:rPr>
              <a:t>   8 valence electrons   </a:t>
            </a:r>
          </a:p>
        </p:txBody>
      </p: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1752600" y="990600"/>
            <a:ext cx="3925888" cy="457200"/>
          </a:xfrm>
          <a:prstGeom prst="rect">
            <a:avLst/>
          </a:prstGeom>
          <a:solidFill>
            <a:srgbClr val="FFFF99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/>
              <a:t>one key property / pattern</a:t>
            </a:r>
          </a:p>
        </p:txBody>
      </p:sp>
      <p:sp>
        <p:nvSpPr>
          <p:cNvPr id="40978" name="Text Box 18"/>
          <p:cNvSpPr txBox="1">
            <a:spLocks noChangeArrowheads="1"/>
          </p:cNvSpPr>
          <p:nvPr/>
        </p:nvSpPr>
        <p:spPr bwMode="auto">
          <a:xfrm>
            <a:off x="6457950" y="246063"/>
            <a:ext cx="1263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Comic Sans MS" panose="030F0702030302020204" pitchFamily="66" charset="0"/>
              </a:rPr>
              <a:t>hmmm……</a:t>
            </a:r>
          </a:p>
        </p:txBody>
      </p:sp>
      <p:sp>
        <p:nvSpPr>
          <p:cNvPr id="40979" name="Freeform 19"/>
          <p:cNvSpPr>
            <a:spLocks/>
          </p:cNvSpPr>
          <p:nvPr/>
        </p:nvSpPr>
        <p:spPr bwMode="auto">
          <a:xfrm>
            <a:off x="7620000" y="127000"/>
            <a:ext cx="990600" cy="406400"/>
          </a:xfrm>
          <a:custGeom>
            <a:avLst/>
            <a:gdLst>
              <a:gd name="T0" fmla="*/ 0 w 624"/>
              <a:gd name="T1" fmla="*/ 160 h 256"/>
              <a:gd name="T2" fmla="*/ 432 w 624"/>
              <a:gd name="T3" fmla="*/ 16 h 256"/>
              <a:gd name="T4" fmla="*/ 624 w 624"/>
              <a:gd name="T5" fmla="*/ 256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4" h="256">
                <a:moveTo>
                  <a:pt x="0" y="160"/>
                </a:moveTo>
                <a:cubicBezTo>
                  <a:pt x="164" y="80"/>
                  <a:pt x="328" y="0"/>
                  <a:pt x="432" y="16"/>
                </a:cubicBezTo>
                <a:cubicBezTo>
                  <a:pt x="536" y="32"/>
                  <a:pt x="580" y="144"/>
                  <a:pt x="624" y="25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 rot="-766479">
            <a:off x="1346966" y="4842302"/>
            <a:ext cx="6394507" cy="830997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CC3399"/>
                </a:solidFill>
              </a:rPr>
              <a:t>ok… let’s look a little more at the </a:t>
            </a:r>
            <a:r>
              <a:rPr lang="en-US" altLang="en-US" sz="2400" b="1" dirty="0" smtClean="0">
                <a:solidFill>
                  <a:srgbClr val="CC3399"/>
                </a:solidFill>
              </a:rPr>
              <a:t>elements</a:t>
            </a:r>
          </a:p>
          <a:p>
            <a:pPr algn="ctr"/>
            <a:r>
              <a:rPr lang="en-US" altLang="en-US" sz="2400" b="1" dirty="0" smtClean="0">
                <a:solidFill>
                  <a:srgbClr val="CC3399"/>
                </a:solidFill>
              </a:rPr>
              <a:t>SPARKY</a:t>
            </a:r>
            <a:endParaRPr lang="en-US" altLang="en-US" sz="2400" b="1" dirty="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0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" t="6666" r="6138" b="18889"/>
          <a:stretch/>
        </p:blipFill>
        <p:spPr>
          <a:xfrm>
            <a:off x="76200" y="152400"/>
            <a:ext cx="9067800" cy="5867400"/>
          </a:xfrm>
          <a:prstGeom prst="rect">
            <a:avLst/>
          </a:prstGeom>
        </p:spPr>
      </p:pic>
      <p:sp>
        <p:nvSpPr>
          <p:cNvPr id="41989" name="Oval 5"/>
          <p:cNvSpPr>
            <a:spLocks noChangeArrowheads="1"/>
          </p:cNvSpPr>
          <p:nvPr/>
        </p:nvSpPr>
        <p:spPr bwMode="auto">
          <a:xfrm>
            <a:off x="-58738" y="838200"/>
            <a:ext cx="914401" cy="914400"/>
          </a:xfrm>
          <a:prstGeom prst="ellipse">
            <a:avLst/>
          </a:prstGeom>
          <a:noFill/>
          <a:ln w="25400">
            <a:solidFill>
              <a:srgbClr val="CC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 rot="-1070953">
            <a:off x="838200" y="696913"/>
            <a:ext cx="1312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rgbClr val="CC3399"/>
                </a:solidFill>
              </a:rPr>
              <a:t>in a class </a:t>
            </a:r>
          </a:p>
          <a:p>
            <a:pPr algn="ctr"/>
            <a:r>
              <a:rPr lang="en-US" altLang="en-US">
                <a:solidFill>
                  <a:srgbClr val="CC3399"/>
                </a:solidFill>
              </a:rPr>
              <a:t>of its own</a:t>
            </a:r>
          </a:p>
        </p:txBody>
      </p:sp>
      <p:sp>
        <p:nvSpPr>
          <p:cNvPr id="41991" name="Freeform 7"/>
          <p:cNvSpPr>
            <a:spLocks/>
          </p:cNvSpPr>
          <p:nvPr/>
        </p:nvSpPr>
        <p:spPr bwMode="auto">
          <a:xfrm>
            <a:off x="5638800" y="1066800"/>
            <a:ext cx="3352800" cy="3429000"/>
          </a:xfrm>
          <a:custGeom>
            <a:avLst/>
            <a:gdLst>
              <a:gd name="T0" fmla="*/ 0 w 2112"/>
              <a:gd name="T1" fmla="*/ 0 h 2160"/>
              <a:gd name="T2" fmla="*/ 192 w 2112"/>
              <a:gd name="T3" fmla="*/ 336 h 2160"/>
              <a:gd name="T4" fmla="*/ 528 w 2112"/>
              <a:gd name="T5" fmla="*/ 528 h 2160"/>
              <a:gd name="T6" fmla="*/ 768 w 2112"/>
              <a:gd name="T7" fmla="*/ 960 h 2160"/>
              <a:gd name="T8" fmla="*/ 1152 w 2112"/>
              <a:gd name="T9" fmla="*/ 1056 h 2160"/>
              <a:gd name="T10" fmla="*/ 1392 w 2112"/>
              <a:gd name="T11" fmla="*/ 1536 h 2160"/>
              <a:gd name="T12" fmla="*/ 1968 w 2112"/>
              <a:gd name="T13" fmla="*/ 1776 h 2160"/>
              <a:gd name="T14" fmla="*/ 2112 w 2112"/>
              <a:gd name="T15" fmla="*/ 216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112" h="2160">
                <a:moveTo>
                  <a:pt x="0" y="0"/>
                </a:moveTo>
                <a:cubicBezTo>
                  <a:pt x="52" y="124"/>
                  <a:pt x="104" y="248"/>
                  <a:pt x="192" y="336"/>
                </a:cubicBezTo>
                <a:cubicBezTo>
                  <a:pt x="280" y="424"/>
                  <a:pt x="432" y="424"/>
                  <a:pt x="528" y="528"/>
                </a:cubicBezTo>
                <a:cubicBezTo>
                  <a:pt x="624" y="632"/>
                  <a:pt x="664" y="872"/>
                  <a:pt x="768" y="960"/>
                </a:cubicBezTo>
                <a:cubicBezTo>
                  <a:pt x="872" y="1048"/>
                  <a:pt x="1048" y="960"/>
                  <a:pt x="1152" y="1056"/>
                </a:cubicBezTo>
                <a:cubicBezTo>
                  <a:pt x="1256" y="1152"/>
                  <a:pt x="1256" y="1416"/>
                  <a:pt x="1392" y="1536"/>
                </a:cubicBezTo>
                <a:cubicBezTo>
                  <a:pt x="1528" y="1656"/>
                  <a:pt x="1848" y="1672"/>
                  <a:pt x="1968" y="1776"/>
                </a:cubicBezTo>
                <a:cubicBezTo>
                  <a:pt x="2088" y="1880"/>
                  <a:pt x="2100" y="2020"/>
                  <a:pt x="2112" y="2160"/>
                </a:cubicBezTo>
              </a:path>
            </a:pathLst>
          </a:custGeom>
          <a:noFill/>
          <a:ln w="635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0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animBg="1"/>
      <p:bldP spid="41990" grpId="0"/>
      <p:bldP spid="4199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per_tab_ClassifyPart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2942" r="4546" b="23529"/>
          <a:stretch>
            <a:fillRect/>
          </a:stretch>
        </p:blipFill>
        <p:spPr bwMode="auto">
          <a:xfrm>
            <a:off x="-76200" y="1143000"/>
            <a:ext cx="9296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 rot="-5400000">
            <a:off x="-955675" y="3622675"/>
            <a:ext cx="2743200" cy="406400"/>
          </a:xfrm>
          <a:prstGeom prst="rect">
            <a:avLst/>
          </a:prstGeom>
          <a:solidFill>
            <a:srgbClr val="FF0000">
              <a:alpha val="71001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99"/>
                </a:solidFill>
              </a:rPr>
              <a:t>   1 valence electron    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 rot="-5400000">
            <a:off x="-511175" y="3622675"/>
            <a:ext cx="2800350" cy="406400"/>
          </a:xfrm>
          <a:prstGeom prst="rect">
            <a:avLst/>
          </a:prstGeom>
          <a:solidFill>
            <a:srgbClr val="FF6600">
              <a:alpha val="77000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99"/>
                </a:solidFill>
              </a:rPr>
              <a:t>   2 valence electrons   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 rot="-5400000">
            <a:off x="7413625" y="3621088"/>
            <a:ext cx="2800350" cy="406400"/>
          </a:xfrm>
          <a:prstGeom prst="rect">
            <a:avLst/>
          </a:prstGeom>
          <a:solidFill>
            <a:srgbClr val="00FF00">
              <a:alpha val="77000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99"/>
                </a:solidFill>
              </a:rPr>
              <a:t>   8 valence electrons   </a:t>
            </a:r>
          </a:p>
        </p:txBody>
      </p:sp>
      <p:sp>
        <p:nvSpPr>
          <p:cNvPr id="43025" name="AutoShape 17"/>
          <p:cNvSpPr>
            <a:spLocks/>
          </p:cNvSpPr>
          <p:nvPr/>
        </p:nvSpPr>
        <p:spPr bwMode="auto">
          <a:xfrm>
            <a:off x="6019800" y="914400"/>
            <a:ext cx="1371600" cy="609600"/>
          </a:xfrm>
          <a:prstGeom prst="accentCallout2">
            <a:avLst>
              <a:gd name="adj1" fmla="val 18750"/>
              <a:gd name="adj2" fmla="val 105556"/>
              <a:gd name="adj3" fmla="val 18750"/>
              <a:gd name="adj4" fmla="val 117014"/>
              <a:gd name="adj5" fmla="val 240106"/>
              <a:gd name="adj6" fmla="val 128935"/>
            </a:avLst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gain 2 electrons</a:t>
            </a:r>
          </a:p>
        </p:txBody>
      </p:sp>
      <p:sp>
        <p:nvSpPr>
          <p:cNvPr id="43026" name="AutoShape 18"/>
          <p:cNvSpPr>
            <a:spLocks/>
          </p:cNvSpPr>
          <p:nvPr/>
        </p:nvSpPr>
        <p:spPr bwMode="auto">
          <a:xfrm>
            <a:off x="6705600" y="228600"/>
            <a:ext cx="1143000" cy="609600"/>
          </a:xfrm>
          <a:prstGeom prst="accentCallout2">
            <a:avLst>
              <a:gd name="adj1" fmla="val 18750"/>
              <a:gd name="adj2" fmla="val 106667"/>
              <a:gd name="adj3" fmla="val 18750"/>
              <a:gd name="adj4" fmla="val 122917"/>
              <a:gd name="adj5" fmla="val 375000"/>
              <a:gd name="adj6" fmla="val 140000"/>
            </a:avLst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gain 1 electron</a:t>
            </a:r>
          </a:p>
        </p:txBody>
      </p:sp>
      <p:sp>
        <p:nvSpPr>
          <p:cNvPr id="43027" name="AutoShape 19"/>
          <p:cNvSpPr>
            <a:spLocks/>
          </p:cNvSpPr>
          <p:nvPr/>
        </p:nvSpPr>
        <p:spPr bwMode="auto">
          <a:xfrm>
            <a:off x="5181600" y="1600200"/>
            <a:ext cx="1371600" cy="609600"/>
          </a:xfrm>
          <a:prstGeom prst="accentCallout2">
            <a:avLst>
              <a:gd name="adj1" fmla="val 18750"/>
              <a:gd name="adj2" fmla="val 105556"/>
              <a:gd name="adj3" fmla="val 18750"/>
              <a:gd name="adj4" fmla="val 132870"/>
              <a:gd name="adj5" fmla="val 150000"/>
              <a:gd name="adj6" fmla="val 161111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gain 3 electrons</a:t>
            </a:r>
          </a:p>
        </p:txBody>
      </p:sp>
      <p:sp>
        <p:nvSpPr>
          <p:cNvPr id="43028" name="AutoShape 20"/>
          <p:cNvSpPr>
            <a:spLocks/>
          </p:cNvSpPr>
          <p:nvPr/>
        </p:nvSpPr>
        <p:spPr bwMode="auto">
          <a:xfrm>
            <a:off x="4267200" y="2667000"/>
            <a:ext cx="1371600" cy="609600"/>
          </a:xfrm>
          <a:prstGeom prst="accentCallout2">
            <a:avLst>
              <a:gd name="adj1" fmla="val 18750"/>
              <a:gd name="adj2" fmla="val 105556"/>
              <a:gd name="adj3" fmla="val 18750"/>
              <a:gd name="adj4" fmla="val 124537"/>
              <a:gd name="adj5" fmla="val -12500"/>
              <a:gd name="adj6" fmla="val 14444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lose 3 electrons</a:t>
            </a:r>
          </a:p>
        </p:txBody>
      </p:sp>
      <p:sp>
        <p:nvSpPr>
          <p:cNvPr id="43029" name="AutoShape 21"/>
          <p:cNvSpPr>
            <a:spLocks/>
          </p:cNvSpPr>
          <p:nvPr/>
        </p:nvSpPr>
        <p:spPr bwMode="auto">
          <a:xfrm>
            <a:off x="609600" y="990600"/>
            <a:ext cx="1447800" cy="609600"/>
          </a:xfrm>
          <a:prstGeom prst="accentCallout2">
            <a:avLst>
              <a:gd name="adj1" fmla="val 18750"/>
              <a:gd name="adj2" fmla="val -5264"/>
              <a:gd name="adj3" fmla="val 18750"/>
              <a:gd name="adj4" fmla="val -12940"/>
              <a:gd name="adj5" fmla="val 237500"/>
              <a:gd name="adj6" fmla="val -2105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lose 1 electron</a:t>
            </a:r>
          </a:p>
        </p:txBody>
      </p:sp>
      <p:sp>
        <p:nvSpPr>
          <p:cNvPr id="43030" name="AutoShape 22"/>
          <p:cNvSpPr>
            <a:spLocks/>
          </p:cNvSpPr>
          <p:nvPr/>
        </p:nvSpPr>
        <p:spPr bwMode="auto">
          <a:xfrm>
            <a:off x="1295400" y="1676400"/>
            <a:ext cx="1371600" cy="609600"/>
          </a:xfrm>
          <a:prstGeom prst="accentCallout2">
            <a:avLst>
              <a:gd name="adj1" fmla="val 18750"/>
              <a:gd name="adj2" fmla="val -5556"/>
              <a:gd name="adj3" fmla="val 18750"/>
              <a:gd name="adj4" fmla="val -13889"/>
              <a:gd name="adj5" fmla="val 137500"/>
              <a:gd name="adj6" fmla="val -2222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lose 2 electrons</a:t>
            </a: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 rot="-5400000">
            <a:off x="8138319" y="1005681"/>
            <a:ext cx="1341438" cy="39687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ALL SET!!</a:t>
            </a:r>
          </a:p>
        </p:txBody>
      </p:sp>
      <p:sp>
        <p:nvSpPr>
          <p:cNvPr id="43034" name="Line 26"/>
          <p:cNvSpPr>
            <a:spLocks noChangeShapeType="1"/>
          </p:cNvSpPr>
          <p:nvPr/>
        </p:nvSpPr>
        <p:spPr bwMode="auto">
          <a:xfrm>
            <a:off x="8763000" y="182880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35" name="AutoShape 27"/>
          <p:cNvSpPr>
            <a:spLocks/>
          </p:cNvSpPr>
          <p:nvPr/>
        </p:nvSpPr>
        <p:spPr bwMode="auto">
          <a:xfrm>
            <a:off x="762000" y="381000"/>
            <a:ext cx="1447800" cy="609600"/>
          </a:xfrm>
          <a:prstGeom prst="accentCallout2">
            <a:avLst>
              <a:gd name="adj1" fmla="val 18750"/>
              <a:gd name="adj2" fmla="val -5264"/>
              <a:gd name="adj3" fmla="val 18750"/>
              <a:gd name="adj4" fmla="val -13926"/>
              <a:gd name="adj5" fmla="val 352343"/>
              <a:gd name="adj6" fmla="val -2313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gain 7 electron</a:t>
            </a:r>
          </a:p>
        </p:txBody>
      </p:sp>
      <p:sp>
        <p:nvSpPr>
          <p:cNvPr id="43036" name="AutoShape 28"/>
          <p:cNvSpPr>
            <a:spLocks/>
          </p:cNvSpPr>
          <p:nvPr/>
        </p:nvSpPr>
        <p:spPr bwMode="auto">
          <a:xfrm>
            <a:off x="1752600" y="1066800"/>
            <a:ext cx="1371600" cy="609600"/>
          </a:xfrm>
          <a:prstGeom prst="accentCallout2">
            <a:avLst>
              <a:gd name="adj1" fmla="val 18750"/>
              <a:gd name="adj2" fmla="val -5556"/>
              <a:gd name="adj3" fmla="val 18750"/>
              <a:gd name="adj4" fmla="val -29398"/>
              <a:gd name="adj5" fmla="val 265106"/>
              <a:gd name="adj6" fmla="val -53241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gain 6 electrons</a:t>
            </a:r>
          </a:p>
        </p:txBody>
      </p:sp>
      <p:sp>
        <p:nvSpPr>
          <p:cNvPr id="43037" name="AutoShape 29"/>
          <p:cNvSpPr>
            <a:spLocks/>
          </p:cNvSpPr>
          <p:nvPr/>
        </p:nvSpPr>
        <p:spPr bwMode="auto">
          <a:xfrm>
            <a:off x="4038600" y="2057400"/>
            <a:ext cx="1371600" cy="609600"/>
          </a:xfrm>
          <a:prstGeom prst="accentCallout2">
            <a:avLst>
              <a:gd name="adj1" fmla="val 18750"/>
              <a:gd name="adj2" fmla="val 105556"/>
              <a:gd name="adj3" fmla="val 18750"/>
              <a:gd name="adj4" fmla="val 135417"/>
              <a:gd name="adj5" fmla="val 77606"/>
              <a:gd name="adj6" fmla="val 16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gain 5 electrons</a:t>
            </a:r>
          </a:p>
        </p:txBody>
      </p:sp>
      <p:sp>
        <p:nvSpPr>
          <p:cNvPr id="43038" name="AutoShape 30"/>
          <p:cNvSpPr>
            <a:spLocks/>
          </p:cNvSpPr>
          <p:nvPr/>
        </p:nvSpPr>
        <p:spPr bwMode="auto">
          <a:xfrm>
            <a:off x="4876800" y="990600"/>
            <a:ext cx="1371600" cy="609600"/>
          </a:xfrm>
          <a:prstGeom prst="accentCallout2">
            <a:avLst>
              <a:gd name="adj1" fmla="val 18750"/>
              <a:gd name="adj2" fmla="val 105556"/>
              <a:gd name="adj3" fmla="val 18750"/>
              <a:gd name="adj4" fmla="val 141667"/>
              <a:gd name="adj5" fmla="val 259898"/>
              <a:gd name="adj6" fmla="val 178935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lose 5 electrons</a:t>
            </a:r>
          </a:p>
        </p:txBody>
      </p:sp>
      <p:sp>
        <p:nvSpPr>
          <p:cNvPr id="43039" name="AutoShape 31"/>
          <p:cNvSpPr>
            <a:spLocks/>
          </p:cNvSpPr>
          <p:nvPr/>
        </p:nvSpPr>
        <p:spPr bwMode="auto">
          <a:xfrm>
            <a:off x="5410200" y="304800"/>
            <a:ext cx="1371600" cy="609600"/>
          </a:xfrm>
          <a:prstGeom prst="accentCallout2">
            <a:avLst>
              <a:gd name="adj1" fmla="val 18750"/>
              <a:gd name="adj2" fmla="val 105556"/>
              <a:gd name="adj3" fmla="val 18750"/>
              <a:gd name="adj4" fmla="val 144213"/>
              <a:gd name="adj5" fmla="val 365106"/>
              <a:gd name="adj6" fmla="val 184491"/>
            </a:avLst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lose 6 electrons</a:t>
            </a:r>
          </a:p>
        </p:txBody>
      </p:sp>
      <p:sp>
        <p:nvSpPr>
          <p:cNvPr id="43040" name="AutoShape 32"/>
          <p:cNvSpPr>
            <a:spLocks/>
          </p:cNvSpPr>
          <p:nvPr/>
        </p:nvSpPr>
        <p:spPr bwMode="auto">
          <a:xfrm>
            <a:off x="5562600" y="76200"/>
            <a:ext cx="1143000" cy="609600"/>
          </a:xfrm>
          <a:prstGeom prst="accentCallout2">
            <a:avLst>
              <a:gd name="adj1" fmla="val 18750"/>
              <a:gd name="adj2" fmla="val 106667"/>
              <a:gd name="adj3" fmla="val 18750"/>
              <a:gd name="adj4" fmla="val 169028"/>
              <a:gd name="adj5" fmla="val 397657"/>
              <a:gd name="adj6" fmla="val 234722"/>
            </a:avLst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lose 7 electron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 rot="-5400000">
            <a:off x="5771357" y="2878900"/>
            <a:ext cx="1309686" cy="400110"/>
          </a:xfrm>
          <a:prstGeom prst="rect">
            <a:avLst/>
          </a:prstGeom>
          <a:solidFill>
            <a:srgbClr val="FFFF00">
              <a:alpha val="77000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rgbClr val="000099"/>
                </a:solidFill>
              </a:rPr>
              <a:t>   3 </a:t>
            </a:r>
            <a:r>
              <a:rPr lang="en-US" altLang="en-US" dirty="0" err="1" smtClean="0">
                <a:solidFill>
                  <a:srgbClr val="000099"/>
                </a:solidFill>
              </a:rPr>
              <a:t>val</a:t>
            </a:r>
            <a:r>
              <a:rPr lang="en-US" altLang="en-US" dirty="0" smtClean="0">
                <a:solidFill>
                  <a:srgbClr val="000099"/>
                </a:solidFill>
              </a:rPr>
              <a:t> e</a:t>
            </a:r>
            <a:r>
              <a:rPr lang="en-US" altLang="en-US" baseline="30000" dirty="0" smtClean="0">
                <a:solidFill>
                  <a:srgbClr val="000099"/>
                </a:solidFill>
              </a:rPr>
              <a:t>-   </a:t>
            </a:r>
            <a:endParaRPr lang="en-US" altLang="en-US" baseline="30000" dirty="0">
              <a:solidFill>
                <a:srgbClr val="000099"/>
              </a:solidFill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 rot="-5400000">
            <a:off x="6246925" y="2871757"/>
            <a:ext cx="1295400" cy="400110"/>
          </a:xfrm>
          <a:prstGeom prst="rect">
            <a:avLst/>
          </a:prstGeom>
          <a:solidFill>
            <a:srgbClr val="339966">
              <a:alpha val="77000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rgbClr val="000099"/>
                </a:solidFill>
              </a:rPr>
              <a:t>   4 </a:t>
            </a:r>
            <a:r>
              <a:rPr lang="en-US" altLang="en-US" dirty="0" err="1" smtClean="0">
                <a:solidFill>
                  <a:srgbClr val="000099"/>
                </a:solidFill>
              </a:rPr>
              <a:t>val</a:t>
            </a:r>
            <a:r>
              <a:rPr lang="en-US" altLang="en-US" dirty="0" smtClean="0">
                <a:solidFill>
                  <a:srgbClr val="000099"/>
                </a:solidFill>
              </a:rPr>
              <a:t> </a:t>
            </a:r>
            <a:r>
              <a:rPr lang="en-US" altLang="en-US" dirty="0">
                <a:solidFill>
                  <a:srgbClr val="000099"/>
                </a:solidFill>
              </a:rPr>
              <a:t>e</a:t>
            </a:r>
            <a:r>
              <a:rPr lang="en-US" altLang="en-US" baseline="30000" dirty="0">
                <a:solidFill>
                  <a:srgbClr val="000099"/>
                </a:solidFill>
              </a:rPr>
              <a:t>-</a:t>
            </a:r>
            <a:r>
              <a:rPr lang="en-US" altLang="en-US" dirty="0" smtClean="0">
                <a:solidFill>
                  <a:srgbClr val="000099"/>
                </a:solidFill>
              </a:rPr>
              <a:t>   </a:t>
            </a:r>
            <a:endParaRPr lang="en-US" altLang="en-US" dirty="0">
              <a:solidFill>
                <a:srgbClr val="000099"/>
              </a:solidFill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 rot="-5400000">
            <a:off x="6575289" y="3016516"/>
            <a:ext cx="1584917" cy="400110"/>
          </a:xfrm>
          <a:prstGeom prst="rect">
            <a:avLst/>
          </a:prstGeom>
          <a:solidFill>
            <a:srgbClr val="0000FF">
              <a:alpha val="77000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rgbClr val="000099"/>
                </a:solidFill>
              </a:rPr>
              <a:t>   5 </a:t>
            </a:r>
            <a:r>
              <a:rPr lang="en-US" altLang="en-US" dirty="0" smtClean="0">
                <a:solidFill>
                  <a:srgbClr val="000099"/>
                </a:solidFill>
              </a:rPr>
              <a:t> </a:t>
            </a:r>
            <a:r>
              <a:rPr lang="en-US" altLang="en-US" dirty="0" err="1" smtClean="0">
                <a:solidFill>
                  <a:srgbClr val="000099"/>
                </a:solidFill>
              </a:rPr>
              <a:t>val</a:t>
            </a:r>
            <a:r>
              <a:rPr lang="en-US" altLang="en-US" dirty="0" smtClean="0">
                <a:solidFill>
                  <a:srgbClr val="000099"/>
                </a:solidFill>
              </a:rPr>
              <a:t> </a:t>
            </a:r>
            <a:r>
              <a:rPr lang="en-US" altLang="en-US" dirty="0">
                <a:solidFill>
                  <a:srgbClr val="000099"/>
                </a:solidFill>
              </a:rPr>
              <a:t>e</a:t>
            </a:r>
            <a:r>
              <a:rPr lang="en-US" altLang="en-US" baseline="30000" dirty="0">
                <a:solidFill>
                  <a:srgbClr val="000099"/>
                </a:solidFill>
              </a:rPr>
              <a:t>- </a:t>
            </a:r>
            <a:endParaRPr lang="en-US" altLang="en-US" dirty="0">
              <a:solidFill>
                <a:srgbClr val="000099"/>
              </a:solidFill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 rot="-5400000">
            <a:off x="6795204" y="3251940"/>
            <a:ext cx="2055766" cy="400110"/>
          </a:xfrm>
          <a:prstGeom prst="rect">
            <a:avLst/>
          </a:prstGeom>
          <a:solidFill>
            <a:srgbClr val="9933FF">
              <a:alpha val="77000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rgbClr val="000099"/>
                </a:solidFill>
              </a:rPr>
              <a:t>   6 </a:t>
            </a:r>
            <a:r>
              <a:rPr lang="en-US" altLang="en-US" dirty="0" err="1" smtClean="0">
                <a:solidFill>
                  <a:srgbClr val="000099"/>
                </a:solidFill>
              </a:rPr>
              <a:t>val</a:t>
            </a:r>
            <a:r>
              <a:rPr lang="en-US" altLang="en-US" dirty="0" smtClean="0">
                <a:solidFill>
                  <a:srgbClr val="000099"/>
                </a:solidFill>
              </a:rPr>
              <a:t> </a:t>
            </a:r>
            <a:r>
              <a:rPr lang="en-US" altLang="en-US" dirty="0">
                <a:solidFill>
                  <a:srgbClr val="000099"/>
                </a:solidFill>
              </a:rPr>
              <a:t>e</a:t>
            </a:r>
            <a:r>
              <a:rPr lang="en-US" altLang="en-US" baseline="30000" dirty="0">
                <a:solidFill>
                  <a:srgbClr val="000099"/>
                </a:solidFill>
              </a:rPr>
              <a:t>-</a:t>
            </a:r>
            <a:r>
              <a:rPr lang="en-US" altLang="en-US" dirty="0" smtClean="0">
                <a:solidFill>
                  <a:srgbClr val="000099"/>
                </a:solidFill>
              </a:rPr>
              <a:t>   </a:t>
            </a:r>
            <a:endParaRPr lang="en-US" altLang="en-US" dirty="0">
              <a:solidFill>
                <a:srgbClr val="000099"/>
              </a:solidFill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 rot="-5400000">
            <a:off x="7028656" y="3523456"/>
            <a:ext cx="2605087" cy="406400"/>
          </a:xfrm>
          <a:prstGeom prst="rect">
            <a:avLst/>
          </a:prstGeom>
          <a:solidFill>
            <a:srgbClr val="CC0099">
              <a:alpha val="77000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>
                <a:solidFill>
                  <a:srgbClr val="000099"/>
                </a:solidFill>
              </a:rPr>
              <a:t>   7 valence electrons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3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0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5" grpId="0" animBg="1"/>
      <p:bldP spid="43026" grpId="0" animBg="1"/>
      <p:bldP spid="43027" grpId="0" animBg="1"/>
      <p:bldP spid="43028" grpId="0" animBg="1"/>
      <p:bldP spid="43029" grpId="0" animBg="1"/>
      <p:bldP spid="43030" grpId="0" animBg="1"/>
      <p:bldP spid="43033" grpId="0" animBg="1"/>
      <p:bldP spid="43034" grpId="0" animBg="1"/>
      <p:bldP spid="43035" grpId="0" animBg="1"/>
      <p:bldP spid="43035" grpId="1" animBg="1"/>
      <p:bldP spid="43036" grpId="0" animBg="1"/>
      <p:bldP spid="43036" grpId="1" animBg="1"/>
      <p:bldP spid="43037" grpId="0" animBg="1"/>
      <p:bldP spid="43037" grpId="1" animBg="1"/>
      <p:bldP spid="43038" grpId="0" animBg="1"/>
      <p:bldP spid="43038" grpId="1" animBg="1"/>
      <p:bldP spid="43039" grpId="0" animBg="1"/>
      <p:bldP spid="43039" grpId="1" animBg="1"/>
      <p:bldP spid="43040" grpId="0" animBg="1"/>
      <p:bldP spid="4304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per_tab_ClassifyPar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2942" r="4546" b="23529"/>
          <a:stretch>
            <a:fillRect/>
          </a:stretch>
        </p:blipFill>
        <p:spPr bwMode="auto">
          <a:xfrm>
            <a:off x="-76200" y="1143000"/>
            <a:ext cx="9296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 rot="-5400000">
            <a:off x="-955675" y="3622675"/>
            <a:ext cx="2743200" cy="406400"/>
          </a:xfrm>
          <a:prstGeom prst="rect">
            <a:avLst/>
          </a:prstGeom>
          <a:solidFill>
            <a:srgbClr val="FF0000">
              <a:alpha val="71001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99"/>
                </a:solidFill>
              </a:rPr>
              <a:t>   1 valence electron    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 rot="-5400000">
            <a:off x="-511175" y="3622675"/>
            <a:ext cx="2800350" cy="406400"/>
          </a:xfrm>
          <a:prstGeom prst="rect">
            <a:avLst/>
          </a:prstGeom>
          <a:solidFill>
            <a:srgbClr val="FF6600">
              <a:alpha val="77000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99"/>
                </a:solidFill>
              </a:rPr>
              <a:t>   2 valence electrons   </a:t>
            </a:r>
          </a:p>
        </p:txBody>
      </p:sp>
      <p:sp>
        <p:nvSpPr>
          <p:cNvPr id="43018" name="Text Box 10"/>
          <p:cNvSpPr txBox="1">
            <a:spLocks noChangeArrowheads="1"/>
          </p:cNvSpPr>
          <p:nvPr/>
        </p:nvSpPr>
        <p:spPr bwMode="auto">
          <a:xfrm rot="-5400000">
            <a:off x="7413625" y="3621088"/>
            <a:ext cx="2800350" cy="406400"/>
          </a:xfrm>
          <a:prstGeom prst="rect">
            <a:avLst/>
          </a:prstGeom>
          <a:solidFill>
            <a:srgbClr val="00FF00">
              <a:alpha val="77000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99"/>
                </a:solidFill>
              </a:rPr>
              <a:t>   8 valence electrons   </a:t>
            </a:r>
          </a:p>
        </p:txBody>
      </p:sp>
      <p:sp>
        <p:nvSpPr>
          <p:cNvPr id="43025" name="AutoShape 17"/>
          <p:cNvSpPr>
            <a:spLocks/>
          </p:cNvSpPr>
          <p:nvPr/>
        </p:nvSpPr>
        <p:spPr bwMode="auto">
          <a:xfrm>
            <a:off x="6019800" y="914400"/>
            <a:ext cx="1371600" cy="609600"/>
          </a:xfrm>
          <a:prstGeom prst="accentCallout2">
            <a:avLst>
              <a:gd name="adj1" fmla="val 18750"/>
              <a:gd name="adj2" fmla="val 105556"/>
              <a:gd name="adj3" fmla="val 18750"/>
              <a:gd name="adj4" fmla="val 117014"/>
              <a:gd name="adj5" fmla="val 240106"/>
              <a:gd name="adj6" fmla="val 128935"/>
            </a:avLst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gain 2 electrons</a:t>
            </a:r>
          </a:p>
        </p:txBody>
      </p:sp>
      <p:sp>
        <p:nvSpPr>
          <p:cNvPr id="43026" name="AutoShape 18"/>
          <p:cNvSpPr>
            <a:spLocks/>
          </p:cNvSpPr>
          <p:nvPr/>
        </p:nvSpPr>
        <p:spPr bwMode="auto">
          <a:xfrm>
            <a:off x="6705600" y="228600"/>
            <a:ext cx="1143000" cy="609600"/>
          </a:xfrm>
          <a:prstGeom prst="accentCallout2">
            <a:avLst>
              <a:gd name="adj1" fmla="val 18750"/>
              <a:gd name="adj2" fmla="val 106667"/>
              <a:gd name="adj3" fmla="val 18750"/>
              <a:gd name="adj4" fmla="val 122917"/>
              <a:gd name="adj5" fmla="val 375000"/>
              <a:gd name="adj6" fmla="val 140000"/>
            </a:avLst>
          </a:prstGeom>
          <a:solidFill>
            <a:srgbClr val="CC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gain 1 electron</a:t>
            </a:r>
          </a:p>
        </p:txBody>
      </p:sp>
      <p:sp>
        <p:nvSpPr>
          <p:cNvPr id="43027" name="AutoShape 19"/>
          <p:cNvSpPr>
            <a:spLocks/>
          </p:cNvSpPr>
          <p:nvPr/>
        </p:nvSpPr>
        <p:spPr bwMode="auto">
          <a:xfrm>
            <a:off x="5181600" y="1600200"/>
            <a:ext cx="1371600" cy="609600"/>
          </a:xfrm>
          <a:prstGeom prst="accentCallout2">
            <a:avLst>
              <a:gd name="adj1" fmla="val 18750"/>
              <a:gd name="adj2" fmla="val 105556"/>
              <a:gd name="adj3" fmla="val 18750"/>
              <a:gd name="adj4" fmla="val 132870"/>
              <a:gd name="adj5" fmla="val 150000"/>
              <a:gd name="adj6" fmla="val 161111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gain 3 electrons</a:t>
            </a:r>
          </a:p>
        </p:txBody>
      </p:sp>
      <p:sp>
        <p:nvSpPr>
          <p:cNvPr id="43028" name="AutoShape 20"/>
          <p:cNvSpPr>
            <a:spLocks/>
          </p:cNvSpPr>
          <p:nvPr/>
        </p:nvSpPr>
        <p:spPr bwMode="auto">
          <a:xfrm>
            <a:off x="4267200" y="2667000"/>
            <a:ext cx="1371600" cy="609600"/>
          </a:xfrm>
          <a:prstGeom prst="accentCallout2">
            <a:avLst>
              <a:gd name="adj1" fmla="val 18750"/>
              <a:gd name="adj2" fmla="val 105556"/>
              <a:gd name="adj3" fmla="val 18750"/>
              <a:gd name="adj4" fmla="val 124537"/>
              <a:gd name="adj5" fmla="val -12500"/>
              <a:gd name="adj6" fmla="val 14444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lose 3 electrons</a:t>
            </a:r>
          </a:p>
        </p:txBody>
      </p:sp>
      <p:sp>
        <p:nvSpPr>
          <p:cNvPr id="43029" name="AutoShape 21"/>
          <p:cNvSpPr>
            <a:spLocks/>
          </p:cNvSpPr>
          <p:nvPr/>
        </p:nvSpPr>
        <p:spPr bwMode="auto">
          <a:xfrm>
            <a:off x="609600" y="990600"/>
            <a:ext cx="1447800" cy="609600"/>
          </a:xfrm>
          <a:prstGeom prst="accentCallout2">
            <a:avLst>
              <a:gd name="adj1" fmla="val 18750"/>
              <a:gd name="adj2" fmla="val -5264"/>
              <a:gd name="adj3" fmla="val 18750"/>
              <a:gd name="adj4" fmla="val -12940"/>
              <a:gd name="adj5" fmla="val 237500"/>
              <a:gd name="adj6" fmla="val -2105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lose 1 electron</a:t>
            </a:r>
          </a:p>
        </p:txBody>
      </p:sp>
      <p:sp>
        <p:nvSpPr>
          <p:cNvPr id="43030" name="AutoShape 22"/>
          <p:cNvSpPr>
            <a:spLocks/>
          </p:cNvSpPr>
          <p:nvPr/>
        </p:nvSpPr>
        <p:spPr bwMode="auto">
          <a:xfrm>
            <a:off x="1295400" y="1676400"/>
            <a:ext cx="1371600" cy="609600"/>
          </a:xfrm>
          <a:prstGeom prst="accentCallout2">
            <a:avLst>
              <a:gd name="adj1" fmla="val 18750"/>
              <a:gd name="adj2" fmla="val -5556"/>
              <a:gd name="adj3" fmla="val 18750"/>
              <a:gd name="adj4" fmla="val -13889"/>
              <a:gd name="adj5" fmla="val 137500"/>
              <a:gd name="adj6" fmla="val -2222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lose 2 electrons</a:t>
            </a: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 rot="-5400000">
            <a:off x="8138319" y="1005681"/>
            <a:ext cx="1341438" cy="39687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ALL SET!!</a:t>
            </a:r>
          </a:p>
        </p:txBody>
      </p:sp>
      <p:sp>
        <p:nvSpPr>
          <p:cNvPr id="43034" name="Line 26"/>
          <p:cNvSpPr>
            <a:spLocks noChangeShapeType="1"/>
          </p:cNvSpPr>
          <p:nvPr/>
        </p:nvSpPr>
        <p:spPr bwMode="auto">
          <a:xfrm>
            <a:off x="8763000" y="182880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 rot="-5400000">
            <a:off x="5771357" y="2878900"/>
            <a:ext cx="1309686" cy="400110"/>
          </a:xfrm>
          <a:prstGeom prst="rect">
            <a:avLst/>
          </a:prstGeom>
          <a:solidFill>
            <a:srgbClr val="FFFF00">
              <a:alpha val="77000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rgbClr val="000099"/>
                </a:solidFill>
              </a:rPr>
              <a:t>   3 </a:t>
            </a:r>
            <a:r>
              <a:rPr lang="en-US" altLang="en-US" dirty="0" err="1" smtClean="0">
                <a:solidFill>
                  <a:srgbClr val="000099"/>
                </a:solidFill>
              </a:rPr>
              <a:t>val</a:t>
            </a:r>
            <a:r>
              <a:rPr lang="en-US" altLang="en-US" dirty="0" smtClean="0">
                <a:solidFill>
                  <a:srgbClr val="000099"/>
                </a:solidFill>
              </a:rPr>
              <a:t> e</a:t>
            </a:r>
            <a:r>
              <a:rPr lang="en-US" altLang="en-US" baseline="30000" dirty="0" smtClean="0">
                <a:solidFill>
                  <a:srgbClr val="000099"/>
                </a:solidFill>
              </a:rPr>
              <a:t>-   </a:t>
            </a:r>
            <a:endParaRPr lang="en-US" altLang="en-US" baseline="30000" dirty="0">
              <a:solidFill>
                <a:srgbClr val="000099"/>
              </a:solidFill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 rot="-5400000">
            <a:off x="6246925" y="2871757"/>
            <a:ext cx="1295400" cy="400110"/>
          </a:xfrm>
          <a:prstGeom prst="rect">
            <a:avLst/>
          </a:prstGeom>
          <a:solidFill>
            <a:srgbClr val="339966">
              <a:alpha val="77000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rgbClr val="000099"/>
                </a:solidFill>
              </a:rPr>
              <a:t>   4 </a:t>
            </a:r>
            <a:r>
              <a:rPr lang="en-US" altLang="en-US" dirty="0" err="1" smtClean="0">
                <a:solidFill>
                  <a:srgbClr val="000099"/>
                </a:solidFill>
              </a:rPr>
              <a:t>val</a:t>
            </a:r>
            <a:r>
              <a:rPr lang="en-US" altLang="en-US" dirty="0" smtClean="0">
                <a:solidFill>
                  <a:srgbClr val="000099"/>
                </a:solidFill>
              </a:rPr>
              <a:t> </a:t>
            </a:r>
            <a:r>
              <a:rPr lang="en-US" altLang="en-US" dirty="0">
                <a:solidFill>
                  <a:srgbClr val="000099"/>
                </a:solidFill>
              </a:rPr>
              <a:t>e</a:t>
            </a:r>
            <a:r>
              <a:rPr lang="en-US" altLang="en-US" baseline="30000" dirty="0">
                <a:solidFill>
                  <a:srgbClr val="000099"/>
                </a:solidFill>
              </a:rPr>
              <a:t>-</a:t>
            </a:r>
            <a:r>
              <a:rPr lang="en-US" altLang="en-US" dirty="0" smtClean="0">
                <a:solidFill>
                  <a:srgbClr val="000099"/>
                </a:solidFill>
              </a:rPr>
              <a:t>   </a:t>
            </a:r>
            <a:endParaRPr lang="en-US" altLang="en-US" dirty="0">
              <a:solidFill>
                <a:srgbClr val="000099"/>
              </a:solidFill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 rot="-5400000">
            <a:off x="6575289" y="3016516"/>
            <a:ext cx="1584917" cy="400110"/>
          </a:xfrm>
          <a:prstGeom prst="rect">
            <a:avLst/>
          </a:prstGeom>
          <a:solidFill>
            <a:srgbClr val="0000FF">
              <a:alpha val="77000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rgbClr val="000099"/>
                </a:solidFill>
              </a:rPr>
              <a:t>   5 </a:t>
            </a:r>
            <a:r>
              <a:rPr lang="en-US" altLang="en-US" dirty="0" smtClean="0">
                <a:solidFill>
                  <a:srgbClr val="000099"/>
                </a:solidFill>
              </a:rPr>
              <a:t> </a:t>
            </a:r>
            <a:r>
              <a:rPr lang="en-US" altLang="en-US" dirty="0" err="1" smtClean="0">
                <a:solidFill>
                  <a:srgbClr val="000099"/>
                </a:solidFill>
              </a:rPr>
              <a:t>val</a:t>
            </a:r>
            <a:r>
              <a:rPr lang="en-US" altLang="en-US" dirty="0" smtClean="0">
                <a:solidFill>
                  <a:srgbClr val="000099"/>
                </a:solidFill>
              </a:rPr>
              <a:t> </a:t>
            </a:r>
            <a:r>
              <a:rPr lang="en-US" altLang="en-US" dirty="0">
                <a:solidFill>
                  <a:srgbClr val="000099"/>
                </a:solidFill>
              </a:rPr>
              <a:t>e</a:t>
            </a:r>
            <a:r>
              <a:rPr lang="en-US" altLang="en-US" baseline="30000" dirty="0">
                <a:solidFill>
                  <a:srgbClr val="000099"/>
                </a:solidFill>
              </a:rPr>
              <a:t>- </a:t>
            </a:r>
            <a:endParaRPr lang="en-US" altLang="en-US" dirty="0">
              <a:solidFill>
                <a:srgbClr val="000099"/>
              </a:solidFill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 rot="-5400000">
            <a:off x="6795204" y="3251940"/>
            <a:ext cx="2055766" cy="400110"/>
          </a:xfrm>
          <a:prstGeom prst="rect">
            <a:avLst/>
          </a:prstGeom>
          <a:solidFill>
            <a:srgbClr val="9933FF">
              <a:alpha val="77000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dirty="0">
                <a:solidFill>
                  <a:srgbClr val="000099"/>
                </a:solidFill>
              </a:rPr>
              <a:t>   6 </a:t>
            </a:r>
            <a:r>
              <a:rPr lang="en-US" altLang="en-US" dirty="0" err="1" smtClean="0">
                <a:solidFill>
                  <a:srgbClr val="000099"/>
                </a:solidFill>
              </a:rPr>
              <a:t>val</a:t>
            </a:r>
            <a:r>
              <a:rPr lang="en-US" altLang="en-US" dirty="0" smtClean="0">
                <a:solidFill>
                  <a:srgbClr val="000099"/>
                </a:solidFill>
              </a:rPr>
              <a:t> </a:t>
            </a:r>
            <a:r>
              <a:rPr lang="en-US" altLang="en-US" dirty="0">
                <a:solidFill>
                  <a:srgbClr val="000099"/>
                </a:solidFill>
              </a:rPr>
              <a:t>e</a:t>
            </a:r>
            <a:r>
              <a:rPr lang="en-US" altLang="en-US" baseline="30000" dirty="0">
                <a:solidFill>
                  <a:srgbClr val="000099"/>
                </a:solidFill>
              </a:rPr>
              <a:t>-</a:t>
            </a:r>
            <a:r>
              <a:rPr lang="en-US" altLang="en-US" dirty="0" smtClean="0">
                <a:solidFill>
                  <a:srgbClr val="000099"/>
                </a:solidFill>
              </a:rPr>
              <a:t>   </a:t>
            </a:r>
            <a:endParaRPr lang="en-US" altLang="en-US" dirty="0">
              <a:solidFill>
                <a:srgbClr val="000099"/>
              </a:solidFill>
            </a:endParaRPr>
          </a:p>
        </p:txBody>
      </p:sp>
      <p:sp>
        <p:nvSpPr>
          <p:cNvPr id="29" name="Text Box 11"/>
          <p:cNvSpPr txBox="1">
            <a:spLocks noChangeArrowheads="1"/>
          </p:cNvSpPr>
          <p:nvPr/>
        </p:nvSpPr>
        <p:spPr bwMode="auto">
          <a:xfrm rot="-5400000">
            <a:off x="7028656" y="3523456"/>
            <a:ext cx="2605087" cy="406400"/>
          </a:xfrm>
          <a:prstGeom prst="rect">
            <a:avLst/>
          </a:prstGeom>
          <a:solidFill>
            <a:srgbClr val="CC0099">
              <a:alpha val="77000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>
                <a:solidFill>
                  <a:srgbClr val="000099"/>
                </a:solidFill>
              </a:rPr>
              <a:t>   7 valence electrons  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867400" y="2286000"/>
            <a:ext cx="3505200" cy="327660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78792" y="2312963"/>
            <a:ext cx="203292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Metals:</a:t>
            </a:r>
          </a:p>
          <a:p>
            <a:pPr algn="ctr"/>
            <a:r>
              <a:rPr lang="en-US" sz="2400" dirty="0" smtClean="0"/>
              <a:t>atoms lose e-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4321126" y="844062"/>
            <a:ext cx="3505200" cy="3276600"/>
          </a:xfrm>
          <a:prstGeom prst="line">
            <a:avLst/>
          </a:prstGeom>
          <a:ln w="1016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022455" y="221029"/>
            <a:ext cx="205056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Non-Metals:</a:t>
            </a:r>
          </a:p>
          <a:p>
            <a:pPr algn="ctr"/>
            <a:r>
              <a:rPr lang="en-US" sz="2400" dirty="0" smtClean="0"/>
              <a:t>atoms gain e-</a:t>
            </a:r>
          </a:p>
        </p:txBody>
      </p:sp>
    </p:spTree>
    <p:extLst>
      <p:ext uri="{BB962C8B-B14F-4D97-AF65-F5344CB8AC3E}">
        <p14:creationId xmlns:p14="http://schemas.microsoft.com/office/powerpoint/2010/main" val="47477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per_tab_metalnonmetalloi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5882" r="4546" b="18628"/>
          <a:stretch>
            <a:fillRect/>
          </a:stretch>
        </p:blipFill>
        <p:spPr bwMode="auto">
          <a:xfrm>
            <a:off x="0" y="685800"/>
            <a:ext cx="9144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5" name="Oval 3"/>
          <p:cNvSpPr>
            <a:spLocks noChangeArrowheads="1"/>
          </p:cNvSpPr>
          <p:nvPr/>
        </p:nvSpPr>
        <p:spPr bwMode="auto">
          <a:xfrm>
            <a:off x="-76200" y="1447800"/>
            <a:ext cx="914400" cy="914400"/>
          </a:xfrm>
          <a:prstGeom prst="ellipse">
            <a:avLst/>
          </a:prstGeom>
          <a:noFill/>
          <a:ln w="25400">
            <a:solidFill>
              <a:srgbClr val="CC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 rot="-1070953">
            <a:off x="820738" y="1336675"/>
            <a:ext cx="1312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>
                <a:solidFill>
                  <a:srgbClr val="CC3399"/>
                </a:solidFill>
              </a:rPr>
              <a:t>in a class </a:t>
            </a:r>
          </a:p>
          <a:p>
            <a:pPr algn="ctr"/>
            <a:r>
              <a:rPr lang="en-US" altLang="en-US">
                <a:solidFill>
                  <a:srgbClr val="CC3399"/>
                </a:solidFill>
              </a:rPr>
              <a:t>of its own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 rot="-5400000">
            <a:off x="7337425" y="3121025"/>
            <a:ext cx="2800350" cy="406400"/>
          </a:xfrm>
          <a:prstGeom prst="rect">
            <a:avLst/>
          </a:prstGeom>
          <a:solidFill>
            <a:srgbClr val="00FF00">
              <a:alpha val="77000"/>
            </a:srgbClr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99"/>
                </a:solidFill>
              </a:rPr>
              <a:t>   8 valence electrons   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 rot="-5400000">
            <a:off x="8062119" y="505619"/>
            <a:ext cx="1341437" cy="39687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ALL SET!!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8686800" y="1328738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2362200" y="2743200"/>
            <a:ext cx="3149600" cy="4572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 atoms lose electrons </a:t>
            </a:r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 flipH="1">
            <a:off x="1447800" y="2855913"/>
            <a:ext cx="2438400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4876800" y="1143000"/>
            <a:ext cx="1752600" cy="762000"/>
          </a:xfrm>
          <a:prstGeom prst="rect">
            <a:avLst/>
          </a:prstGeom>
          <a:solidFill>
            <a:srgbClr val="EBEBFF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3886200" y="1676400"/>
            <a:ext cx="3167063" cy="4572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 atoms gain electrons </a:t>
            </a:r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>
            <a:off x="5334000" y="1752600"/>
            <a:ext cx="243840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 rot="20178831">
            <a:off x="2594002" y="3933341"/>
            <a:ext cx="3081293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Phusi</a:t>
            </a:r>
            <a:r>
              <a:rPr lang="en-US" sz="2800" dirty="0" smtClean="0"/>
              <a:t> 2 Practice 5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animBg="1"/>
      <p:bldP spid="44039" grpId="0" animBg="1"/>
      <p:bldP spid="44040" grpId="0" animBg="1"/>
      <p:bldP spid="44041" grpId="0" animBg="1"/>
      <p:bldP spid="44042" grpId="0" animBg="1"/>
      <p:bldP spid="44043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3733800" y="1430338"/>
            <a:ext cx="4648200" cy="4589462"/>
            <a:chOff x="1392" y="1392"/>
            <a:chExt cx="2928" cy="2891"/>
          </a:xfrm>
        </p:grpSpPr>
        <p:sp>
          <p:nvSpPr>
            <p:cNvPr id="17411" name="Oval 3"/>
            <p:cNvSpPr>
              <a:spLocks noChangeArrowheads="1"/>
            </p:cNvSpPr>
            <p:nvPr/>
          </p:nvSpPr>
          <p:spPr bwMode="auto">
            <a:xfrm>
              <a:off x="1392" y="1392"/>
              <a:ext cx="2928" cy="28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2" name="Oval 4"/>
            <p:cNvSpPr>
              <a:spLocks noChangeArrowheads="1"/>
            </p:cNvSpPr>
            <p:nvPr/>
          </p:nvSpPr>
          <p:spPr bwMode="auto">
            <a:xfrm>
              <a:off x="1848" y="1842"/>
              <a:ext cx="2016" cy="1991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3" name="Oval 5"/>
            <p:cNvSpPr>
              <a:spLocks noChangeArrowheads="1"/>
            </p:cNvSpPr>
            <p:nvPr/>
          </p:nvSpPr>
          <p:spPr bwMode="auto">
            <a:xfrm>
              <a:off x="2279" y="2268"/>
              <a:ext cx="1154" cy="1139"/>
            </a:xfrm>
            <a:prstGeom prst="ellipse">
              <a:avLst/>
            </a:prstGeom>
            <a:solidFill>
              <a:schemeClr val="accent1">
                <a:alpha val="999"/>
              </a:schemeClr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562600" y="18288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5524500" y="49530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 rot="-2325799">
            <a:off x="7200900" y="48768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 rot="-2325799">
            <a:off x="4000500" y="16764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 rot="-7725799">
            <a:off x="7162800" y="17907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 rot="-7725799">
            <a:off x="3733800" y="47625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 rot="-5400000">
            <a:off x="7086600" y="33147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 rot="-5400000">
            <a:off x="4038600" y="3314700"/>
            <a:ext cx="990600" cy="609600"/>
          </a:xfrm>
          <a:prstGeom prst="rect">
            <a:avLst/>
          </a:prstGeom>
          <a:solidFill>
            <a:schemeClr val="bg1">
              <a:alpha val="8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2" name="Oval 14"/>
          <p:cNvSpPr>
            <a:spLocks noChangeArrowheads="1"/>
          </p:cNvSpPr>
          <p:nvPr/>
        </p:nvSpPr>
        <p:spPr bwMode="auto">
          <a:xfrm>
            <a:off x="5829300" y="3429000"/>
            <a:ext cx="457200" cy="4572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5559425" y="4953000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6057900" y="1828800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4264025" y="3078163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7353300" y="3124200"/>
            <a:ext cx="49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4267200" y="3535363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7350125" y="3535363"/>
            <a:ext cx="498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i="1">
                <a:solidFill>
                  <a:srgbClr val="00CC00"/>
                </a:solidFill>
              </a:rPr>
              <a:t>e</a:t>
            </a:r>
            <a:r>
              <a:rPr lang="en-US" altLang="en-US" sz="3200" baseline="30000">
                <a:solidFill>
                  <a:srgbClr val="00CC00"/>
                </a:solidFill>
              </a:rPr>
              <a:t>-</a:t>
            </a: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2651125" y="136525"/>
            <a:ext cx="52784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Outer shell ? _________</a:t>
            </a:r>
          </a:p>
          <a:p>
            <a:r>
              <a:rPr lang="en-US" altLang="en-US"/>
              <a:t>How many outer shell electrons ? _________</a:t>
            </a:r>
          </a:p>
          <a:p>
            <a:r>
              <a:rPr lang="en-US" altLang="en-US"/>
              <a:t>How many inner shell electrons ? _________</a:t>
            </a: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4479925" y="825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</a:rPr>
              <a:t>2</a:t>
            </a:r>
            <a:r>
              <a:rPr lang="en-US" altLang="en-US" sz="2400" baseline="30000">
                <a:solidFill>
                  <a:srgbClr val="0000FF"/>
                </a:solidFill>
                <a:latin typeface="Comic Sans MS" panose="030F0702030302020204" pitchFamily="66" charset="0"/>
              </a:rPr>
              <a:t>nd</a:t>
            </a:r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6842125" y="400050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6918325" y="720725"/>
            <a:ext cx="369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7439" name="Freeform 31"/>
          <p:cNvSpPr>
            <a:spLocks/>
          </p:cNvSpPr>
          <p:nvPr/>
        </p:nvSpPr>
        <p:spPr bwMode="auto">
          <a:xfrm>
            <a:off x="5257800" y="-685800"/>
            <a:ext cx="3111500" cy="3009900"/>
          </a:xfrm>
          <a:custGeom>
            <a:avLst/>
            <a:gdLst>
              <a:gd name="T0" fmla="*/ 0 w 1960"/>
              <a:gd name="T1" fmla="*/ 600 h 1896"/>
              <a:gd name="T2" fmla="*/ 1776 w 1960"/>
              <a:gd name="T3" fmla="*/ 216 h 1896"/>
              <a:gd name="T4" fmla="*/ 1104 w 1960"/>
              <a:gd name="T5" fmla="*/ 1896 h 1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60" h="1896">
                <a:moveTo>
                  <a:pt x="0" y="600"/>
                </a:moveTo>
                <a:cubicBezTo>
                  <a:pt x="796" y="300"/>
                  <a:pt x="1592" y="0"/>
                  <a:pt x="1776" y="216"/>
                </a:cubicBezTo>
                <a:cubicBezTo>
                  <a:pt x="1960" y="432"/>
                  <a:pt x="1532" y="1164"/>
                  <a:pt x="1104" y="189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0" name="Text Box 32"/>
          <p:cNvSpPr txBox="1">
            <a:spLocks noChangeArrowheads="1"/>
          </p:cNvSpPr>
          <p:nvPr/>
        </p:nvSpPr>
        <p:spPr bwMode="auto">
          <a:xfrm>
            <a:off x="76200" y="1828800"/>
            <a:ext cx="3575050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The outershell electrons </a:t>
            </a:r>
          </a:p>
          <a:p>
            <a:r>
              <a:rPr lang="en-US" altLang="en-US"/>
              <a:t>are also called:</a:t>
            </a:r>
          </a:p>
          <a:p>
            <a:r>
              <a:rPr lang="en-US" altLang="en-US"/>
              <a:t>____________________</a:t>
            </a:r>
          </a:p>
          <a:p>
            <a:endParaRPr lang="en-US" altLang="en-US"/>
          </a:p>
          <a:p>
            <a:r>
              <a:rPr lang="en-US" altLang="en-US"/>
              <a:t>they are the electrons that are</a:t>
            </a:r>
          </a:p>
          <a:p>
            <a:r>
              <a:rPr lang="en-US" altLang="en-US"/>
              <a:t>________________________</a:t>
            </a:r>
          </a:p>
          <a:p>
            <a:r>
              <a:rPr lang="en-US" altLang="en-US"/>
              <a:t>________________________</a:t>
            </a:r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212725" y="2455863"/>
            <a:ext cx="2238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valence electrons</a:t>
            </a: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212725" y="3370263"/>
            <a:ext cx="297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available for bonding to</a:t>
            </a:r>
          </a:p>
          <a:p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other atoms</a:t>
            </a:r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742950" y="3313113"/>
            <a:ext cx="156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3300"/>
                </a:solidFill>
                <a:latin typeface="Comic Sans MS" panose="030F0702030302020204" pitchFamily="66" charset="0"/>
              </a:rPr>
              <a:t>a</a:t>
            </a:r>
            <a:r>
              <a:rPr lang="en-US" altLang="en-US" sz="2400">
                <a:solidFill>
                  <a:srgbClr val="FF3300"/>
                </a:solidFill>
                <a:latin typeface="Comic Sans MS" panose="030F0702030302020204" pitchFamily="66" charset="0"/>
              </a:rPr>
              <a:t>VAIL</a:t>
            </a:r>
            <a:r>
              <a:rPr lang="en-US" altLang="en-US">
                <a:solidFill>
                  <a:srgbClr val="FF3300"/>
                </a:solidFill>
                <a:latin typeface="Comic Sans MS" panose="030F0702030302020204" pitchFamily="66" charset="0"/>
              </a:rPr>
              <a:t>able</a:t>
            </a:r>
          </a:p>
        </p:txBody>
      </p:sp>
      <p:sp>
        <p:nvSpPr>
          <p:cNvPr id="34" name="Text Box 81"/>
          <p:cNvSpPr txBox="1">
            <a:spLocks noChangeArrowheads="1"/>
          </p:cNvSpPr>
          <p:nvPr/>
        </p:nvSpPr>
        <p:spPr bwMode="auto">
          <a:xfrm rot="1491816">
            <a:off x="5992796" y="2742105"/>
            <a:ext cx="900025" cy="584775"/>
          </a:xfrm>
          <a:prstGeom prst="rect">
            <a:avLst/>
          </a:prstGeom>
          <a:solidFill>
            <a:schemeClr val="bg1">
              <a:alpha val="86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i="1" dirty="0" smtClean="0">
                <a:solidFill>
                  <a:srgbClr val="00CC00"/>
                </a:solidFill>
              </a:rPr>
              <a:t>e</a:t>
            </a:r>
            <a:r>
              <a:rPr lang="en-US" altLang="en-US" sz="3200" baseline="30000" dirty="0" smtClean="0">
                <a:solidFill>
                  <a:srgbClr val="00CC00"/>
                </a:solidFill>
              </a:rPr>
              <a:t>- </a:t>
            </a:r>
            <a:r>
              <a:rPr lang="en-US" altLang="en-US" sz="3200" i="1" dirty="0" smtClean="0">
                <a:solidFill>
                  <a:srgbClr val="00CC00"/>
                </a:solidFill>
              </a:rPr>
              <a:t>e</a:t>
            </a:r>
            <a:r>
              <a:rPr lang="en-US" altLang="en-US" sz="3200" baseline="30000" dirty="0" smtClean="0">
                <a:solidFill>
                  <a:srgbClr val="00CC00"/>
                </a:solidFill>
              </a:rPr>
              <a:t>-</a:t>
            </a:r>
            <a:endParaRPr lang="en-US" altLang="en-US" sz="3200" baseline="30000" dirty="0">
              <a:solidFill>
                <a:srgbClr val="00CC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5715000" y="3464640"/>
              <a:ext cx="360" cy="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99160" y="3401280"/>
                <a:ext cx="32040" cy="1274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/>
          <p:cNvSpPr txBox="1"/>
          <p:nvPr/>
        </p:nvSpPr>
        <p:spPr>
          <a:xfrm>
            <a:off x="1593786" y="4191579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highlight them..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74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1" grpId="1"/>
      <p:bldP spid="17442" grpId="1"/>
      <p:bldP spid="17445" grpId="1"/>
      <p:bldP spid="1744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366838" y="203200"/>
            <a:ext cx="6418262" cy="223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/>
              <a:t>PRACTICE </a:t>
            </a:r>
            <a:r>
              <a:rPr lang="en-US" altLang="en-US" dirty="0" err="1" smtClean="0"/>
              <a:t>Phusi</a:t>
            </a:r>
            <a:r>
              <a:rPr lang="en-US" altLang="en-US" dirty="0" smtClean="0"/>
              <a:t> 2 </a:t>
            </a:r>
            <a:r>
              <a:rPr lang="en-US" altLang="en-US" dirty="0"/>
              <a:t>Practice1</a:t>
            </a:r>
          </a:p>
          <a:p>
            <a:pPr algn="ctr"/>
            <a:r>
              <a:rPr lang="en-US" altLang="en-US" dirty="0"/>
              <a:t>(can </a:t>
            </a:r>
            <a:r>
              <a:rPr lang="en-US" altLang="en-US"/>
              <a:t>use </a:t>
            </a:r>
            <a:r>
              <a:rPr lang="en-US" altLang="en-US" dirty="0"/>
              <a:t>P</a:t>
            </a:r>
            <a:r>
              <a:rPr lang="en-US" altLang="en-US" smtClean="0"/>
              <a:t>1P1, P1P2, P1P4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r>
              <a:rPr lang="en-US" altLang="en-US" dirty="0"/>
              <a:t>for each example….</a:t>
            </a:r>
          </a:p>
          <a:p>
            <a:pPr algn="ctr"/>
            <a:r>
              <a:rPr lang="en-US" altLang="en-US" dirty="0">
                <a:solidFill>
                  <a:srgbClr val="0000FF"/>
                </a:solidFill>
              </a:rPr>
              <a:t>highlight the valence electrons in some highlight-y color</a:t>
            </a:r>
          </a:p>
          <a:p>
            <a:pPr algn="ctr"/>
            <a:r>
              <a:rPr lang="en-US" altLang="en-US" dirty="0">
                <a:solidFill>
                  <a:srgbClr val="0000FF"/>
                </a:solidFill>
              </a:rPr>
              <a:t>write ‘# valence electrons ______’</a:t>
            </a:r>
          </a:p>
          <a:p>
            <a:pPr algn="ctr"/>
            <a:r>
              <a:rPr lang="en-US" altLang="en-US" dirty="0">
                <a:solidFill>
                  <a:srgbClr val="0000FF"/>
                </a:solidFill>
              </a:rPr>
              <a:t>and fill in the blank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371600" y="3048000"/>
            <a:ext cx="6411913" cy="345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dirty="0"/>
              <a:t>PRACTICE </a:t>
            </a:r>
            <a:r>
              <a:rPr lang="en-US" altLang="en-US" dirty="0" smtClean="0"/>
              <a:t>Hydro 2 </a:t>
            </a:r>
            <a:r>
              <a:rPr lang="en-US" altLang="en-US" dirty="0"/>
              <a:t>Practice2</a:t>
            </a:r>
          </a:p>
          <a:p>
            <a:pPr algn="ctr"/>
            <a:r>
              <a:rPr lang="en-US" altLang="en-US" dirty="0"/>
              <a:t>Valence Electrons and the Periodic Table</a:t>
            </a:r>
          </a:p>
          <a:p>
            <a:pPr algn="ctr"/>
            <a:endParaRPr lang="en-US" altLang="en-US" dirty="0"/>
          </a:p>
          <a:p>
            <a:pPr algn="ctr"/>
            <a:r>
              <a:rPr lang="en-US" altLang="en-US" dirty="0"/>
              <a:t>with your partner(s)….</a:t>
            </a:r>
          </a:p>
          <a:p>
            <a:pPr algn="ctr"/>
            <a:r>
              <a:rPr lang="en-US" altLang="en-US" dirty="0">
                <a:solidFill>
                  <a:srgbClr val="0000FF"/>
                </a:solidFill>
              </a:rPr>
              <a:t>sort / organize the elements (represented by the cards)</a:t>
            </a:r>
          </a:p>
          <a:p>
            <a:pPr algn="ctr"/>
            <a:r>
              <a:rPr lang="en-US" altLang="en-US" dirty="0">
                <a:solidFill>
                  <a:srgbClr val="0000FF"/>
                </a:solidFill>
              </a:rPr>
              <a:t>according to the properties listed on the cards</a:t>
            </a:r>
          </a:p>
          <a:p>
            <a:pPr algn="ctr"/>
            <a:r>
              <a:rPr lang="en-US" altLang="en-US" dirty="0">
                <a:solidFill>
                  <a:srgbClr val="0000FF"/>
                </a:solidFill>
              </a:rPr>
              <a:t>…</a:t>
            </a:r>
          </a:p>
          <a:p>
            <a:pPr algn="ctr"/>
            <a:r>
              <a:rPr lang="en-US" altLang="en-US" dirty="0">
                <a:solidFill>
                  <a:srgbClr val="0000FF"/>
                </a:solidFill>
              </a:rPr>
              <a:t>you are looking for </a:t>
            </a:r>
            <a:r>
              <a:rPr lang="en-US" altLang="en-US" b="1" u="sng" dirty="0">
                <a:solidFill>
                  <a:srgbClr val="0000FF"/>
                </a:solidFill>
              </a:rPr>
              <a:t>patterns</a:t>
            </a:r>
            <a:endParaRPr lang="en-US" altLang="en-US" dirty="0">
              <a:solidFill>
                <a:srgbClr val="0000FF"/>
              </a:solidFill>
            </a:endParaRPr>
          </a:p>
          <a:p>
            <a:pPr algn="ctr"/>
            <a:endParaRPr lang="en-US" altLang="en-US" dirty="0">
              <a:solidFill>
                <a:srgbClr val="0000FF"/>
              </a:solidFill>
            </a:endParaRPr>
          </a:p>
          <a:p>
            <a:pPr algn="ctr"/>
            <a:r>
              <a:rPr lang="en-US" altLang="en-US" dirty="0">
                <a:solidFill>
                  <a:srgbClr val="0000FF"/>
                </a:solidFill>
              </a:rPr>
              <a:t>once you are “happy” with your organization,</a:t>
            </a:r>
          </a:p>
          <a:p>
            <a:pPr algn="ctr"/>
            <a:r>
              <a:rPr lang="en-US" altLang="en-US" dirty="0">
                <a:solidFill>
                  <a:srgbClr val="0000FF"/>
                </a:solidFill>
              </a:rPr>
              <a:t>tape the organized element cards onto a piece of paper</a:t>
            </a:r>
            <a:endParaRPr lang="en-US" altLang="en-US" b="1" u="sng" dirty="0">
              <a:solidFill>
                <a:srgbClr val="0000FF"/>
              </a:solidFill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 rot="-1346146">
            <a:off x="1447800" y="3595688"/>
            <a:ext cx="6243638" cy="5191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PUT ALL PERIODIC TABLES AWAY!!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65453" cy="23136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453" y="990600"/>
            <a:ext cx="2365453" cy="23136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747" y="3304233"/>
            <a:ext cx="2365453" cy="23136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3657600"/>
            <a:ext cx="3270788" cy="31976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74472" y="134034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Hydrogen</a:t>
            </a:r>
          </a:p>
          <a:p>
            <a:r>
              <a:rPr lang="en-US" sz="1800" dirty="0" smtClean="0"/>
              <a:t>  atomic # 1</a:t>
            </a:r>
            <a:endParaRPr lang="en-US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5715000" y="49243"/>
            <a:ext cx="3118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Orbital / Shell </a:t>
            </a:r>
          </a:p>
          <a:p>
            <a:pPr algn="ctr"/>
            <a:r>
              <a:rPr lang="en-US" dirty="0" smtClean="0"/>
              <a:t>Representations of Atoms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4796289" y="1380868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Lithium</a:t>
            </a:r>
          </a:p>
          <a:p>
            <a:r>
              <a:rPr lang="en-US" sz="1800" dirty="0" smtClean="0"/>
              <a:t>  atomic # 3</a:t>
            </a:r>
            <a:endParaRPr lang="en-US" sz="1800" dirty="0"/>
          </a:p>
        </p:txBody>
      </p:sp>
      <p:sp>
        <p:nvSpPr>
          <p:cNvPr id="116" name="TextBox 115"/>
          <p:cNvSpPr txBox="1"/>
          <p:nvPr/>
        </p:nvSpPr>
        <p:spPr>
          <a:xfrm>
            <a:off x="1945855" y="4971535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Sodium (Na)</a:t>
            </a:r>
          </a:p>
          <a:p>
            <a:r>
              <a:rPr lang="en-US" sz="1800" dirty="0" smtClean="0"/>
              <a:t>  atomic # 11</a:t>
            </a:r>
            <a:endParaRPr lang="en-US" sz="1800" dirty="0"/>
          </a:p>
        </p:txBody>
      </p:sp>
      <p:sp>
        <p:nvSpPr>
          <p:cNvPr id="117" name="TextBox 116"/>
          <p:cNvSpPr txBox="1"/>
          <p:nvPr/>
        </p:nvSpPr>
        <p:spPr>
          <a:xfrm>
            <a:off x="4608473" y="5971233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Potassium (K)</a:t>
            </a:r>
          </a:p>
          <a:p>
            <a:r>
              <a:rPr lang="en-US" sz="1800" dirty="0" smtClean="0"/>
              <a:t>  atomic # 19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154959" y="3356380"/>
            <a:ext cx="2233497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3399"/>
                </a:solidFill>
              </a:rPr>
              <a:t>Valence Electrons</a:t>
            </a:r>
          </a:p>
          <a:p>
            <a:r>
              <a:rPr lang="en-US" dirty="0">
                <a:solidFill>
                  <a:srgbClr val="CC3399"/>
                </a:solidFill>
              </a:rPr>
              <a:t> </a:t>
            </a:r>
            <a:r>
              <a:rPr lang="en-US" dirty="0" smtClean="0">
                <a:solidFill>
                  <a:srgbClr val="CC3399"/>
                </a:solidFill>
              </a:rPr>
              <a:t>____________</a:t>
            </a:r>
            <a:endParaRPr lang="en-US" dirty="0">
              <a:solidFill>
                <a:srgbClr val="CC3399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458200" y="685800"/>
            <a:ext cx="685800" cy="685800"/>
          </a:xfrm>
          <a:prstGeom prst="ellipse">
            <a:avLst/>
          </a:prstGeom>
          <a:solidFill>
            <a:srgbClr val="FFFF00">
              <a:alpha val="30000"/>
            </a:srgbClr>
          </a:solidFill>
          <a:ln w="2540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8458200" y="1440983"/>
            <a:ext cx="685800" cy="685800"/>
          </a:xfrm>
          <a:prstGeom prst="ellipse">
            <a:avLst/>
          </a:prstGeom>
          <a:solidFill>
            <a:srgbClr val="FFFF00">
              <a:alpha val="30000"/>
            </a:srgbClr>
          </a:solidFill>
          <a:ln w="2540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8457063" y="1039167"/>
            <a:ext cx="685800" cy="685800"/>
          </a:xfrm>
          <a:prstGeom prst="ellipse">
            <a:avLst/>
          </a:prstGeom>
          <a:solidFill>
            <a:srgbClr val="FFFF00">
              <a:alpha val="30000"/>
            </a:srgbClr>
          </a:solidFill>
          <a:ln w="2540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8457063" y="1853266"/>
            <a:ext cx="685800" cy="685800"/>
          </a:xfrm>
          <a:prstGeom prst="ellipse">
            <a:avLst/>
          </a:prstGeom>
          <a:solidFill>
            <a:srgbClr val="FFFF00">
              <a:alpha val="31000"/>
            </a:srgbClr>
          </a:solidFill>
          <a:ln w="2540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10218" y="3648045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one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7510" y="2909221"/>
            <a:ext cx="3207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highlight valence electrons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22886" y="685800"/>
            <a:ext cx="353514" cy="353367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514675" y="1826322"/>
            <a:ext cx="528645" cy="353367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604025" y="3319525"/>
            <a:ext cx="528645" cy="353367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162271" y="3657600"/>
            <a:ext cx="528645" cy="353367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0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2" grpId="0"/>
      <p:bldP spid="116" grpId="0"/>
      <p:bldP spid="117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2365453" cy="2313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715" y="1981200"/>
            <a:ext cx="2365453" cy="23136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346825"/>
            <a:ext cx="3206774" cy="30939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2417" y="649069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Beryllium</a:t>
            </a:r>
          </a:p>
          <a:p>
            <a:r>
              <a:rPr lang="en-US" sz="1800" dirty="0" smtClean="0"/>
              <a:t>  atomic # 4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49243"/>
            <a:ext cx="3118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Orbital / Shell </a:t>
            </a:r>
          </a:p>
          <a:p>
            <a:pPr algn="ctr"/>
            <a:r>
              <a:rPr lang="en-US" dirty="0" smtClean="0"/>
              <a:t>Representations of Atoms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4959" y="3356380"/>
            <a:ext cx="2233497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3399"/>
                </a:solidFill>
              </a:rPr>
              <a:t>Valence Electrons</a:t>
            </a:r>
          </a:p>
          <a:p>
            <a:r>
              <a:rPr lang="en-US" dirty="0">
                <a:solidFill>
                  <a:srgbClr val="CC3399"/>
                </a:solidFill>
              </a:rPr>
              <a:t> </a:t>
            </a:r>
            <a:r>
              <a:rPr lang="en-US" dirty="0" smtClean="0">
                <a:solidFill>
                  <a:srgbClr val="CC3399"/>
                </a:solidFill>
              </a:rPr>
              <a:t>____________</a:t>
            </a:r>
            <a:endParaRPr lang="en-US" dirty="0">
              <a:solidFill>
                <a:srgbClr val="CC33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218" y="3648045"/>
            <a:ext cx="614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two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9638" y="2209800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Magnesium</a:t>
            </a:r>
          </a:p>
          <a:p>
            <a:r>
              <a:rPr lang="en-US" sz="1800" dirty="0" smtClean="0"/>
              <a:t>  atomic # 12</a:t>
            </a:r>
            <a:endParaRPr lang="en-US" sz="1800" dirty="0"/>
          </a:p>
        </p:txBody>
      </p:sp>
      <p:sp>
        <p:nvSpPr>
          <p:cNvPr id="14" name="TextBox 13"/>
          <p:cNvSpPr txBox="1"/>
          <p:nvPr/>
        </p:nvSpPr>
        <p:spPr>
          <a:xfrm>
            <a:off x="4112338" y="5257800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Calcium</a:t>
            </a:r>
          </a:p>
          <a:p>
            <a:r>
              <a:rPr lang="en-US" sz="1800" dirty="0" smtClean="0"/>
              <a:t>  atomic # 20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5867400" y="1083354"/>
            <a:ext cx="3207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highlight valence electrons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2055" y="580198"/>
            <a:ext cx="528645" cy="353367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8284" y="1276015"/>
            <a:ext cx="528645" cy="353367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36744" y="2033116"/>
            <a:ext cx="528645" cy="353367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86929" y="2207924"/>
            <a:ext cx="528645" cy="353367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673064" y="3356956"/>
            <a:ext cx="528645" cy="353367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289397" y="4599633"/>
            <a:ext cx="528645" cy="353367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2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  <p:bldP spid="14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295400"/>
            <a:ext cx="2365453" cy="2313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124200"/>
            <a:ext cx="2365453" cy="23136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0531" y="1295400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Boron</a:t>
            </a:r>
          </a:p>
          <a:p>
            <a:r>
              <a:rPr lang="en-US" sz="1800" dirty="0" smtClean="0"/>
              <a:t>  atomic # 5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532923"/>
            <a:ext cx="3118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Orbital / Shell </a:t>
            </a:r>
          </a:p>
          <a:p>
            <a:pPr algn="ctr"/>
            <a:r>
              <a:rPr lang="en-US" dirty="0" smtClean="0"/>
              <a:t>Representations of Atoms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4959" y="4092714"/>
            <a:ext cx="2233497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3399"/>
                </a:solidFill>
              </a:rPr>
              <a:t>Valence Electrons</a:t>
            </a:r>
          </a:p>
          <a:p>
            <a:r>
              <a:rPr lang="en-US" dirty="0">
                <a:solidFill>
                  <a:srgbClr val="CC3399"/>
                </a:solidFill>
              </a:rPr>
              <a:t> </a:t>
            </a:r>
            <a:r>
              <a:rPr lang="en-US" dirty="0" smtClean="0">
                <a:solidFill>
                  <a:srgbClr val="CC3399"/>
                </a:solidFill>
              </a:rPr>
              <a:t>____________</a:t>
            </a:r>
            <a:endParaRPr lang="en-US" dirty="0">
              <a:solidFill>
                <a:srgbClr val="CC33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218" y="4384379"/>
            <a:ext cx="857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three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0283" y="2801034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Aluminum</a:t>
            </a:r>
          </a:p>
          <a:p>
            <a:r>
              <a:rPr lang="en-US" sz="1800" dirty="0" smtClean="0"/>
              <a:t>  atomic # 13</a:t>
            </a:r>
            <a:endParaRPr lang="en-US" sz="1800" dirty="0"/>
          </a:p>
        </p:txBody>
      </p:sp>
      <p:sp>
        <p:nvSpPr>
          <p:cNvPr id="9" name="Oval 8"/>
          <p:cNvSpPr/>
          <p:nvPr/>
        </p:nvSpPr>
        <p:spPr>
          <a:xfrm>
            <a:off x="6288289" y="6030220"/>
            <a:ext cx="685800" cy="685800"/>
          </a:xfrm>
          <a:prstGeom prst="ellipse">
            <a:avLst/>
          </a:prstGeom>
          <a:solidFill>
            <a:srgbClr val="FFFF00">
              <a:alpha val="30000"/>
            </a:srgbClr>
          </a:solidFill>
          <a:ln w="2540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309117" y="6019800"/>
            <a:ext cx="685800" cy="685800"/>
          </a:xfrm>
          <a:prstGeom prst="ellipse">
            <a:avLst/>
          </a:prstGeom>
          <a:solidFill>
            <a:srgbClr val="FFFF00">
              <a:alpha val="30000"/>
            </a:srgbClr>
          </a:solidFill>
          <a:ln w="2540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707771" y="6030220"/>
            <a:ext cx="685800" cy="685800"/>
          </a:xfrm>
          <a:prstGeom prst="ellipse">
            <a:avLst/>
          </a:prstGeom>
          <a:solidFill>
            <a:srgbClr val="FFFF00">
              <a:alpha val="30000"/>
            </a:srgbClr>
          </a:solidFill>
          <a:ln w="2540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94053" y="6025010"/>
            <a:ext cx="685800" cy="685800"/>
          </a:xfrm>
          <a:prstGeom prst="ellipse">
            <a:avLst/>
          </a:prstGeom>
          <a:solidFill>
            <a:srgbClr val="FFFF00">
              <a:alpha val="30000"/>
            </a:srgbClr>
          </a:solidFill>
          <a:ln w="2540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470153" y="6019800"/>
            <a:ext cx="685800" cy="685800"/>
          </a:xfrm>
          <a:prstGeom prst="ellipse">
            <a:avLst/>
          </a:prstGeom>
          <a:solidFill>
            <a:srgbClr val="FFFF00">
              <a:alpha val="30000"/>
            </a:srgbClr>
          </a:solidFill>
          <a:ln w="2540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933017" y="6019800"/>
            <a:ext cx="685800" cy="685800"/>
          </a:xfrm>
          <a:prstGeom prst="ellipse">
            <a:avLst/>
          </a:prstGeom>
          <a:solidFill>
            <a:srgbClr val="FFFF00">
              <a:alpha val="30000"/>
            </a:srgbClr>
          </a:solidFill>
          <a:ln w="2540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85888" y="1418510"/>
            <a:ext cx="3207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highlight valence electrons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94100" y="1459734"/>
            <a:ext cx="528645" cy="353367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124133" y="2098849"/>
            <a:ext cx="528645" cy="353367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609021" y="2257503"/>
            <a:ext cx="528645" cy="353367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476486" y="3366439"/>
            <a:ext cx="528645" cy="353367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521058" y="4784489"/>
            <a:ext cx="528645" cy="353367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040834" y="3143717"/>
            <a:ext cx="528645" cy="353367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6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548" y="1115367"/>
            <a:ext cx="2365453" cy="2313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048000"/>
            <a:ext cx="2365453" cy="23136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531" y="1295400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Carbon</a:t>
            </a:r>
          </a:p>
          <a:p>
            <a:r>
              <a:rPr lang="en-US" sz="1800" dirty="0" smtClean="0"/>
              <a:t>  atomic # 6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532923"/>
            <a:ext cx="3118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Orbital / Shell </a:t>
            </a:r>
          </a:p>
          <a:p>
            <a:pPr algn="ctr"/>
            <a:r>
              <a:rPr lang="en-US" dirty="0" smtClean="0"/>
              <a:t>Representations of Atoms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4959" y="4092714"/>
            <a:ext cx="2233497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3399"/>
                </a:solidFill>
              </a:rPr>
              <a:t>Valence Electrons</a:t>
            </a:r>
          </a:p>
          <a:p>
            <a:r>
              <a:rPr lang="en-US" dirty="0">
                <a:solidFill>
                  <a:srgbClr val="CC3399"/>
                </a:solidFill>
              </a:rPr>
              <a:t> </a:t>
            </a:r>
            <a:r>
              <a:rPr lang="en-US" dirty="0" smtClean="0">
                <a:solidFill>
                  <a:srgbClr val="CC3399"/>
                </a:solidFill>
              </a:rPr>
              <a:t>____________</a:t>
            </a:r>
            <a:endParaRPr lang="en-US" dirty="0">
              <a:solidFill>
                <a:srgbClr val="CC33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218" y="4384379"/>
            <a:ext cx="705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four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60283" y="2801034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Silicon</a:t>
            </a:r>
          </a:p>
          <a:p>
            <a:r>
              <a:rPr lang="en-US" sz="1800" dirty="0" smtClean="0"/>
              <a:t>  atomic # 14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5562088" y="1449330"/>
            <a:ext cx="3207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highlight valence electrons</a:t>
            </a:r>
            <a:endParaRPr lang="en-US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2491560" y="2035800"/>
              <a:ext cx="116280" cy="2736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82200" y="2026440"/>
                <a:ext cx="135000" cy="460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/>
          <p:cNvSpPr/>
          <p:nvPr/>
        </p:nvSpPr>
        <p:spPr>
          <a:xfrm>
            <a:off x="6521058" y="4784489"/>
            <a:ext cx="528645" cy="353367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17549" y="3232562"/>
            <a:ext cx="528645" cy="353367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33443" y="3124199"/>
            <a:ext cx="528645" cy="353367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17277" y="4784489"/>
            <a:ext cx="528645" cy="353367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58535" y="2879195"/>
            <a:ext cx="528645" cy="353367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45297" y="2240043"/>
            <a:ext cx="528645" cy="353367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52684" y="1384604"/>
            <a:ext cx="528645" cy="353367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92177" y="1941731"/>
            <a:ext cx="528645" cy="353367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548" y="1115367"/>
            <a:ext cx="2365453" cy="2313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971800"/>
            <a:ext cx="2365453" cy="23136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0531" y="1295400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Nitrogen</a:t>
            </a:r>
          </a:p>
          <a:p>
            <a:r>
              <a:rPr lang="en-US" sz="1800" dirty="0" smtClean="0"/>
              <a:t>  atomic # 7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532923"/>
            <a:ext cx="3118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Orbital / Shell </a:t>
            </a:r>
          </a:p>
          <a:p>
            <a:pPr algn="ctr"/>
            <a:r>
              <a:rPr lang="en-US" dirty="0" smtClean="0"/>
              <a:t>Representations of Atoms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4959" y="4092714"/>
            <a:ext cx="2233497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3399"/>
                </a:solidFill>
              </a:rPr>
              <a:t>Valence Electrons</a:t>
            </a:r>
          </a:p>
          <a:p>
            <a:r>
              <a:rPr lang="en-US" dirty="0">
                <a:solidFill>
                  <a:srgbClr val="CC3399"/>
                </a:solidFill>
              </a:rPr>
              <a:t> </a:t>
            </a:r>
            <a:r>
              <a:rPr lang="en-US" dirty="0" smtClean="0">
                <a:solidFill>
                  <a:srgbClr val="CC3399"/>
                </a:solidFill>
              </a:rPr>
              <a:t>____________</a:t>
            </a:r>
            <a:endParaRPr lang="en-US" dirty="0">
              <a:solidFill>
                <a:srgbClr val="CC33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218" y="4384379"/>
            <a:ext cx="65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five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0283" y="2801034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Phosphorus</a:t>
            </a:r>
          </a:p>
          <a:p>
            <a:r>
              <a:rPr lang="en-US" sz="1800" dirty="0" smtClean="0"/>
              <a:t>  atomic # 15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5456318" y="1506139"/>
            <a:ext cx="3207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highlight valence electrons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58535" y="2879195"/>
            <a:ext cx="528645" cy="353367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93333" y="2196951"/>
            <a:ext cx="528645" cy="353367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52684" y="1384604"/>
            <a:ext cx="528645" cy="353367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5997185">
            <a:off x="2339635" y="2049459"/>
            <a:ext cx="528645" cy="353367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637408" y="3232562"/>
            <a:ext cx="528645" cy="353367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633899" y="4651480"/>
            <a:ext cx="528645" cy="353367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56072" y="4661246"/>
            <a:ext cx="528645" cy="353367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950718" y="3075633"/>
            <a:ext cx="528645" cy="353367"/>
          </a:xfrm>
          <a:prstGeom prst="rect">
            <a:avLst/>
          </a:prstGeom>
          <a:solidFill>
            <a:srgbClr val="FF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7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8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5448</TotalTime>
  <Words>1431</Words>
  <Application>Microsoft Office PowerPoint</Application>
  <PresentationFormat>On-screen Show (4:3)</PresentationFormat>
  <Paragraphs>540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Arial - 22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tonic</dc:creator>
  <cp:lastModifiedBy>toni</cp:lastModifiedBy>
  <cp:revision>85</cp:revision>
  <cp:lastPrinted>2019-10-20T20:05:46Z</cp:lastPrinted>
  <dcterms:created xsi:type="dcterms:W3CDTF">2014-09-16T23:12:27Z</dcterms:created>
  <dcterms:modified xsi:type="dcterms:W3CDTF">2019-10-25T10:09:23Z</dcterms:modified>
</cp:coreProperties>
</file>