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4" r:id="rId2"/>
    <p:sldId id="285" r:id="rId3"/>
    <p:sldId id="258" r:id="rId4"/>
    <p:sldId id="287" r:id="rId5"/>
    <p:sldId id="273" r:id="rId6"/>
    <p:sldId id="276" r:id="rId7"/>
    <p:sldId id="277" r:id="rId8"/>
    <p:sldId id="274" r:id="rId9"/>
    <p:sldId id="280" r:id="rId10"/>
    <p:sldId id="281" r:id="rId11"/>
    <p:sldId id="279" r:id="rId12"/>
    <p:sldId id="282" r:id="rId13"/>
    <p:sldId id="289" r:id="rId14"/>
    <p:sldId id="275" r:id="rId15"/>
    <p:sldId id="257" r:id="rId16"/>
    <p:sldId id="286" r:id="rId17"/>
    <p:sldId id="283" r:id="rId18"/>
    <p:sldId id="278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1D101"/>
    <a:srgbClr val="E1F4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0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E8B4AA2C-8B45-4313-9581-FA20D3A34A41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2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2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669CB035-D417-4FE7-B655-5BCCFCFB2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79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FEE098C5-773B-4D85-B5BD-96FD23B94981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9DC1F497-A172-47FA-A4F3-79E9E4BDF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99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4C410-ECDB-47A9-A13F-3AAE9646CF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91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81D0D-D0F5-4135-A265-E93B1AEF10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14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BE331-82BB-40BB-A84A-AC3AC3DE86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83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370B6-B974-4FFF-A759-32BE5AA61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91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D3613-F446-434A-BA9A-4A6886C85F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19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11891-851D-4CCE-BCA1-621A77A88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58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1A1FF-2432-477A-8053-77D30048D6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86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14C52-3260-410B-9BDA-AB0A7E3503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75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3E1CB-0ED5-4502-916D-6E608DD338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64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35FCC-CF5F-47BA-8F53-24570EF28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08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07E53-DE67-4BB7-81E6-EF2AE8F30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51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2F160A-79F9-4BD8-B8F3-3BD6212BD9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ysiology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wmf"/><Relationship Id="rId4" Type="http://schemas.openxmlformats.org/officeDocument/2006/relationships/hyperlink" Target="https://www.montpelier-vt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control" Target="../activeX/activeX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4.wmf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6.xml"/><Relationship Id="rId11" Type="http://schemas.openxmlformats.org/officeDocument/2006/relationships/image" Target="../media/image13.wmf"/><Relationship Id="rId5" Type="http://schemas.openxmlformats.org/officeDocument/2006/relationships/control" Target="../activeX/activeX5.xml"/><Relationship Id="rId10" Type="http://schemas.openxmlformats.org/officeDocument/2006/relationships/image" Target="../media/image12.wmf"/><Relationship Id="rId4" Type="http://schemas.openxmlformats.org/officeDocument/2006/relationships/control" Target="../activeX/activeX4.xml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8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ysiology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ater-research.net/index.php/phosphates" TargetMode="External"/><Relationship Id="rId5" Type="http://schemas.openxmlformats.org/officeDocument/2006/relationships/hyperlink" Target="https://en.wikipedia.org/wiki/Octane" TargetMode="External"/><Relationship Id="rId4" Type="http://schemas.openxmlformats.org/officeDocument/2006/relationships/hyperlink" Target="https://www.epa.gov/dwstandardsregulati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36525" y="150813"/>
            <a:ext cx="8245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/>
              <a:t>Explore the disciplines of science</a:t>
            </a:r>
          </a:p>
          <a:p>
            <a:r>
              <a:rPr lang="en-US" altLang="en-US" sz="2000" dirty="0"/>
              <a:t>	(Physics, Chemistry, Astronomy, Geology, Biology)</a:t>
            </a:r>
          </a:p>
          <a:p>
            <a:r>
              <a:rPr lang="en-US" altLang="en-US" sz="2000" dirty="0"/>
              <a:t>through studying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85800" y="1498600"/>
            <a:ext cx="206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the Hydrosphere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3494088"/>
            <a:ext cx="1974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the Atmosphere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6200" y="4789488"/>
            <a:ext cx="1862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the Geosphere</a:t>
            </a:r>
          </a:p>
        </p:txBody>
      </p:sp>
      <p:pic>
        <p:nvPicPr>
          <p:cNvPr id="5127" name="Picture 7" descr="jakes_ocean_su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762000"/>
            <a:ext cx="35687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ydrosp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822700" cy="26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The_Earth_s_atmosphere_seen_from_spa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98713"/>
            <a:ext cx="2514600" cy="24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2ocqn930ubywvi8z0wl9dhefnm6z926$kbr0omw9d5ldot91pcjwcijl386mhx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2990850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54522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4216400"/>
            <a:ext cx="271145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73f9083ed4e0102d6ecd90412988d02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10100"/>
            <a:ext cx="32194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800600" y="5780088"/>
            <a:ext cx="1751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the Biosphere</a:t>
            </a:r>
          </a:p>
        </p:txBody>
      </p:sp>
      <p:sp>
        <p:nvSpPr>
          <p:cNvPr id="13" name="TextBox 12">
            <a:hlinkClick r:id="rId8" action="ppaction://hlinksldjump"/>
          </p:cNvPr>
          <p:cNvSpPr txBox="1"/>
          <p:nvPr/>
        </p:nvSpPr>
        <p:spPr>
          <a:xfrm>
            <a:off x="8072873" y="12701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link to slide 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619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5" grpId="0"/>
      <p:bldP spid="51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7143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determines </a:t>
            </a:r>
            <a:r>
              <a:rPr lang="en-US" b="1" u="sng" dirty="0" smtClean="0"/>
              <a:t>how much</a:t>
            </a:r>
            <a:r>
              <a:rPr lang="en-US" dirty="0" smtClean="0"/>
              <a:t> of the “stuff” is </a:t>
            </a:r>
            <a:r>
              <a:rPr lang="en-US" b="1" u="sng" dirty="0" smtClean="0"/>
              <a:t>safe</a:t>
            </a:r>
            <a:r>
              <a:rPr lang="en-US" dirty="0" smtClean="0"/>
              <a:t> to be in the water?</a:t>
            </a:r>
          </a:p>
          <a:p>
            <a:r>
              <a:rPr lang="en-US" dirty="0" smtClean="0"/>
              <a:t>	 _________________________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6" y="575580"/>
            <a:ext cx="2246901" cy="15183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0"/>
            <a:ext cx="166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Water Quality</a:t>
            </a:r>
            <a:endParaRPr lang="en-US" b="1" u="sng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41848"/>
              </p:ext>
            </p:extLst>
          </p:nvPr>
        </p:nvGraphicFramePr>
        <p:xfrm>
          <a:off x="0" y="2473960"/>
          <a:ext cx="8991601" cy="110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2600"/>
                <a:gridCol w="1752600"/>
                <a:gridCol w="1676401"/>
              </a:tblGrid>
              <a:tr h="325272">
                <a:tc>
                  <a:txBody>
                    <a:bodyPr/>
                    <a:lstStyle/>
                    <a:p>
                      <a:r>
                        <a:rPr lang="en-US" dirty="0" smtClean="0"/>
                        <a:t>nitrates (NO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ex: sodium nitrate Na(NO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90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0.001 gram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phosphates (PO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3-</a:t>
                      </a:r>
                      <a:r>
                        <a:rPr lang="en-US" dirty="0" smtClean="0"/>
                        <a:t>, ex: sodium phosphate Na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(PO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10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0.00001 gram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any acid,</a:t>
                      </a:r>
                      <a:r>
                        <a:rPr lang="en-US" baseline="0" dirty="0" smtClean="0"/>
                        <a:t> ex: sulfuric acid (in acid rain) 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SO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any amount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0.0001 gram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9281" y="2120256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POLAR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8283" y="1864360"/>
            <a:ext cx="1646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66"/>
                </a:solidFill>
              </a:rPr>
              <a:t>max in </a:t>
            </a:r>
          </a:p>
          <a:p>
            <a:pPr algn="ctr"/>
            <a:r>
              <a:rPr lang="en-US" dirty="0" smtClean="0">
                <a:solidFill>
                  <a:srgbClr val="FF0066"/>
                </a:solidFill>
              </a:rPr>
              <a:t>100 g of water</a:t>
            </a:r>
            <a:endParaRPr lang="en-US" dirty="0">
              <a:solidFill>
                <a:srgbClr val="FF0066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288961"/>
              </p:ext>
            </p:extLst>
          </p:nvPr>
        </p:nvGraphicFramePr>
        <p:xfrm>
          <a:off x="0" y="5750560"/>
          <a:ext cx="8991601" cy="110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2600"/>
                <a:gridCol w="1752600"/>
                <a:gridCol w="1676401"/>
              </a:tblGrid>
              <a:tr h="325272">
                <a:tc>
                  <a:txBody>
                    <a:bodyPr/>
                    <a:lstStyle/>
                    <a:p>
                      <a:r>
                        <a:rPr lang="en-US" dirty="0" smtClean="0"/>
                        <a:t>oxygen,</a:t>
                      </a:r>
                      <a:r>
                        <a:rPr lang="en-US" baseline="0" dirty="0" smtClean="0"/>
                        <a:t> O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0.001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the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max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carbon</a:t>
                      </a:r>
                      <a:r>
                        <a:rPr lang="en-US" baseline="0" dirty="0" smtClean="0"/>
                        <a:t> dioxide, CO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~0.001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the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max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gasoline (hydrocarbon</a:t>
                      </a:r>
                      <a:r>
                        <a:rPr lang="en-US" baseline="0" dirty="0" smtClean="0"/>
                        <a:t> mixture), ex: C</a:t>
                      </a:r>
                      <a:r>
                        <a:rPr lang="en-US" baseline="-25000" dirty="0" smtClean="0"/>
                        <a:t>8</a:t>
                      </a:r>
                      <a:r>
                        <a:rPr lang="en-US" baseline="0" dirty="0" smtClean="0"/>
                        <a:t>H</a:t>
                      </a:r>
                      <a:r>
                        <a:rPr lang="en-US" baseline="-25000" dirty="0" smtClean="0"/>
                        <a:t>18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0.00007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none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9281" y="5396856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NON POLAR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78283" y="5140960"/>
            <a:ext cx="1646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66"/>
                </a:solidFill>
              </a:rPr>
              <a:t>max in </a:t>
            </a:r>
          </a:p>
          <a:p>
            <a:pPr algn="ctr"/>
            <a:r>
              <a:rPr lang="en-US" dirty="0" smtClean="0">
                <a:solidFill>
                  <a:srgbClr val="FF0066"/>
                </a:solidFill>
              </a:rPr>
              <a:t>100 g of water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84604" y="670173"/>
            <a:ext cx="306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plant and animal physiology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4846" y="66781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link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20434" y="1000065"/>
            <a:ext cx="61949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the substance directly toxic?</a:t>
            </a:r>
          </a:p>
          <a:p>
            <a:r>
              <a:rPr lang="en-US" dirty="0" smtClean="0"/>
              <a:t>does it lead to conditions that produce undesirable effects?</a:t>
            </a:r>
          </a:p>
          <a:p>
            <a:r>
              <a:rPr lang="en-US" dirty="0"/>
              <a:t>	</a:t>
            </a:r>
            <a:r>
              <a:rPr lang="en-US" dirty="0" smtClean="0"/>
              <a:t>ex: algae blooms…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268794" y="1868269"/>
            <a:ext cx="1646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66"/>
                </a:solidFill>
              </a:rPr>
              <a:t>“desirable” in</a:t>
            </a:r>
          </a:p>
          <a:p>
            <a:pPr algn="ctr"/>
            <a:r>
              <a:rPr lang="en-US" dirty="0" smtClean="0">
                <a:solidFill>
                  <a:srgbClr val="FF0066"/>
                </a:solidFill>
              </a:rPr>
              <a:t>100 g of water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68794" y="5181600"/>
            <a:ext cx="1646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66"/>
                </a:solidFill>
              </a:rPr>
              <a:t>“desirable” in</a:t>
            </a:r>
          </a:p>
          <a:p>
            <a:pPr algn="ctr"/>
            <a:r>
              <a:rPr lang="en-US" dirty="0" smtClean="0">
                <a:solidFill>
                  <a:srgbClr val="FF0066"/>
                </a:solidFill>
              </a:rPr>
              <a:t>100 g of water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3628" y="4282162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is “desirable” low ?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7004114" y="3057099"/>
            <a:ext cx="693223" cy="1241946"/>
          </a:xfrm>
          <a:custGeom>
            <a:avLst/>
            <a:gdLst>
              <a:gd name="connsiteX0" fmla="*/ 693223 w 693223"/>
              <a:gd name="connsiteY0" fmla="*/ 1241946 h 1241946"/>
              <a:gd name="connsiteX1" fmla="*/ 10835 w 693223"/>
              <a:gd name="connsiteY1" fmla="*/ 777922 h 1241946"/>
              <a:gd name="connsiteX2" fmla="*/ 338382 w 693223"/>
              <a:gd name="connsiteY2" fmla="*/ 0 h 124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3223" h="1241946">
                <a:moveTo>
                  <a:pt x="693223" y="1241946"/>
                </a:moveTo>
                <a:cubicBezTo>
                  <a:pt x="381599" y="1113429"/>
                  <a:pt x="69975" y="984913"/>
                  <a:pt x="10835" y="777922"/>
                </a:cubicBezTo>
                <a:cubicBezTo>
                  <a:pt x="-48305" y="570931"/>
                  <a:pt x="145038" y="285465"/>
                  <a:pt x="338382" y="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002977" y="2678390"/>
            <a:ext cx="693223" cy="1603772"/>
          </a:xfrm>
          <a:custGeom>
            <a:avLst/>
            <a:gdLst>
              <a:gd name="connsiteX0" fmla="*/ 693223 w 693223"/>
              <a:gd name="connsiteY0" fmla="*/ 1241946 h 1241946"/>
              <a:gd name="connsiteX1" fmla="*/ 10835 w 693223"/>
              <a:gd name="connsiteY1" fmla="*/ 777922 h 1241946"/>
              <a:gd name="connsiteX2" fmla="*/ 338382 w 693223"/>
              <a:gd name="connsiteY2" fmla="*/ 0 h 124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3223" h="1241946">
                <a:moveTo>
                  <a:pt x="693223" y="1241946"/>
                </a:moveTo>
                <a:cubicBezTo>
                  <a:pt x="381599" y="1113429"/>
                  <a:pt x="69975" y="984913"/>
                  <a:pt x="10835" y="777922"/>
                </a:cubicBezTo>
                <a:cubicBezTo>
                  <a:pt x="-48305" y="570931"/>
                  <a:pt x="145038" y="285465"/>
                  <a:pt x="338382" y="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7927942" y="3581399"/>
            <a:ext cx="693223" cy="692127"/>
          </a:xfrm>
          <a:custGeom>
            <a:avLst/>
            <a:gdLst>
              <a:gd name="connsiteX0" fmla="*/ 693223 w 693223"/>
              <a:gd name="connsiteY0" fmla="*/ 1241946 h 1241946"/>
              <a:gd name="connsiteX1" fmla="*/ 10835 w 693223"/>
              <a:gd name="connsiteY1" fmla="*/ 777922 h 1241946"/>
              <a:gd name="connsiteX2" fmla="*/ 338382 w 693223"/>
              <a:gd name="connsiteY2" fmla="*/ 0 h 124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3223" h="1241946">
                <a:moveTo>
                  <a:pt x="693223" y="1241946"/>
                </a:moveTo>
                <a:cubicBezTo>
                  <a:pt x="381599" y="1113429"/>
                  <a:pt x="69975" y="984913"/>
                  <a:pt x="10835" y="777922"/>
                </a:cubicBezTo>
                <a:cubicBezTo>
                  <a:pt x="-48305" y="570931"/>
                  <a:pt x="145038" y="285465"/>
                  <a:pt x="338382" y="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flipH="1" flipV="1">
            <a:off x="8136069" y="4570483"/>
            <a:ext cx="693223" cy="2058916"/>
          </a:xfrm>
          <a:custGeom>
            <a:avLst/>
            <a:gdLst>
              <a:gd name="connsiteX0" fmla="*/ 693223 w 693223"/>
              <a:gd name="connsiteY0" fmla="*/ 1241946 h 1241946"/>
              <a:gd name="connsiteX1" fmla="*/ 10835 w 693223"/>
              <a:gd name="connsiteY1" fmla="*/ 777922 h 1241946"/>
              <a:gd name="connsiteX2" fmla="*/ 338382 w 693223"/>
              <a:gd name="connsiteY2" fmla="*/ 0 h 124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3223" h="1241946">
                <a:moveTo>
                  <a:pt x="693223" y="1241946"/>
                </a:moveTo>
                <a:cubicBezTo>
                  <a:pt x="381599" y="1113429"/>
                  <a:pt x="69975" y="984913"/>
                  <a:pt x="10835" y="777922"/>
                </a:cubicBezTo>
                <a:cubicBezTo>
                  <a:pt x="-48305" y="570931"/>
                  <a:pt x="145038" y="285465"/>
                  <a:pt x="338382" y="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39364" y="3742797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algae blooms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3057" y="3755047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lowers pH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1291" y="4731881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toxic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95525" y="449580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is “desirable” high ?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5018792" y="4800600"/>
            <a:ext cx="2487477" cy="1119117"/>
          </a:xfrm>
          <a:custGeom>
            <a:avLst/>
            <a:gdLst>
              <a:gd name="connsiteX0" fmla="*/ 30880 w 2487477"/>
              <a:gd name="connsiteY0" fmla="*/ 0 h 1119117"/>
              <a:gd name="connsiteX1" fmla="*/ 344778 w 2487477"/>
              <a:gd name="connsiteY1" fmla="*/ 504968 h 1119117"/>
              <a:gd name="connsiteX2" fmla="*/ 2487477 w 2487477"/>
              <a:gd name="connsiteY2" fmla="*/ 1119117 h 11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7477" h="1119117">
                <a:moveTo>
                  <a:pt x="30880" y="0"/>
                </a:moveTo>
                <a:cubicBezTo>
                  <a:pt x="-16888" y="159224"/>
                  <a:pt x="-64655" y="318449"/>
                  <a:pt x="344778" y="504968"/>
                </a:cubicBezTo>
                <a:cubicBezTo>
                  <a:pt x="754211" y="691488"/>
                  <a:pt x="1620844" y="905302"/>
                  <a:pt x="2487477" y="1119117"/>
                </a:cubicBezTo>
              </a:path>
            </a:pathLst>
          </a:custGeom>
          <a:noFill/>
          <a:ln w="25400">
            <a:solidFill>
              <a:srgbClr val="01D10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980123" y="4860220"/>
            <a:ext cx="2487477" cy="1421069"/>
          </a:xfrm>
          <a:custGeom>
            <a:avLst/>
            <a:gdLst>
              <a:gd name="connsiteX0" fmla="*/ 30880 w 2487477"/>
              <a:gd name="connsiteY0" fmla="*/ 0 h 1119117"/>
              <a:gd name="connsiteX1" fmla="*/ 344778 w 2487477"/>
              <a:gd name="connsiteY1" fmla="*/ 504968 h 1119117"/>
              <a:gd name="connsiteX2" fmla="*/ 2487477 w 2487477"/>
              <a:gd name="connsiteY2" fmla="*/ 1119117 h 11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7477" h="1119117">
                <a:moveTo>
                  <a:pt x="30880" y="0"/>
                </a:moveTo>
                <a:cubicBezTo>
                  <a:pt x="-16888" y="159224"/>
                  <a:pt x="-64655" y="318449"/>
                  <a:pt x="344778" y="504968"/>
                </a:cubicBezTo>
                <a:cubicBezTo>
                  <a:pt x="754211" y="691488"/>
                  <a:pt x="1620844" y="905302"/>
                  <a:pt x="2487477" y="1119117"/>
                </a:cubicBezTo>
              </a:path>
            </a:pathLst>
          </a:custGeom>
          <a:noFill/>
          <a:ln w="25400">
            <a:solidFill>
              <a:srgbClr val="01D10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527732" y="5017287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D101"/>
                </a:solidFill>
                <a:latin typeface="Comic Sans MS" panose="030F0702030302020204" pitchFamily="66" charset="0"/>
              </a:rPr>
              <a:t>all life depends on…</a:t>
            </a:r>
            <a:endParaRPr lang="en-US" dirty="0">
              <a:solidFill>
                <a:srgbClr val="01D10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3" grpId="0" animBg="1"/>
      <p:bldP spid="24" grpId="0" animBg="1"/>
      <p:bldP spid="25" grpId="0" animBg="1"/>
      <p:bldP spid="7" grpId="0"/>
      <p:bldP spid="8" grpId="0"/>
      <p:bldP spid="9" grpId="0"/>
      <p:bldP spid="26" grpId="0"/>
      <p:bldP spid="13" grpId="0" animBg="1"/>
      <p:bldP spid="27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52400"/>
            <a:ext cx="5387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Quality report for Montpelier’s drinking water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3505200" y="521732"/>
            <a:ext cx="16161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>
                <a:hlinkClick r:id="rId4"/>
              </a:rPr>
              <a:t>link to 2019 report</a:t>
            </a:r>
            <a:endParaRPr lang="en-US" alt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1715869"/>
            <a:ext cx="4181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How does the “stuff” that is in the water</a:t>
            </a:r>
          </a:p>
          <a:p>
            <a:pPr algn="ctr"/>
            <a:r>
              <a:rPr lang="en-US" dirty="0" smtClean="0"/>
              <a:t>get into the water 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9486" name="TextBox1" r:id="rId2" imgW="8763120" imgH="4038480"/>
        </mc:Choice>
        <mc:Fallback>
          <p:control name="TextBox1" r:id="rId2" imgW="8763120" imgH="4038480">
            <p:pic>
              <p:nvPicPr>
                <p:cNvPr id="5" name="TextBox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8600" y="2438400"/>
                  <a:ext cx="8763000" cy="4038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4910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8198" y="734096"/>
            <a:ext cx="3915178" cy="2704564"/>
          </a:xfrm>
          <a:prstGeom prst="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741" y="4412087"/>
            <a:ext cx="5881624" cy="2420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197" y="2603279"/>
            <a:ext cx="1184018" cy="1307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04" y="2603279"/>
            <a:ext cx="1798564" cy="896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821" y="56794"/>
            <a:ext cx="3748375" cy="1967897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811369" y="283335"/>
            <a:ext cx="2833352" cy="1455313"/>
          </a:xfrm>
          <a:custGeom>
            <a:avLst/>
            <a:gdLst>
              <a:gd name="connsiteX0" fmla="*/ 0 w 2833352"/>
              <a:gd name="connsiteY0" fmla="*/ 0 h 1455313"/>
              <a:gd name="connsiteX1" fmla="*/ 2034862 w 2833352"/>
              <a:gd name="connsiteY1" fmla="*/ 631065 h 1455313"/>
              <a:gd name="connsiteX2" fmla="*/ 2833352 w 2833352"/>
              <a:gd name="connsiteY2" fmla="*/ 1455313 h 145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3352" h="1455313">
                <a:moveTo>
                  <a:pt x="0" y="0"/>
                </a:moveTo>
                <a:cubicBezTo>
                  <a:pt x="781318" y="194256"/>
                  <a:pt x="1562637" y="388513"/>
                  <a:pt x="2034862" y="631065"/>
                </a:cubicBezTo>
                <a:cubicBezTo>
                  <a:pt x="2507087" y="873617"/>
                  <a:pt x="2670219" y="1164465"/>
                  <a:pt x="2833352" y="1455313"/>
                </a:cubicBezTo>
              </a:path>
            </a:pathLst>
          </a:custGeom>
          <a:noFill/>
          <a:ln w="88900">
            <a:solidFill>
              <a:srgbClr val="FFC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005330" y="193183"/>
            <a:ext cx="1622738" cy="1081825"/>
          </a:xfrm>
          <a:custGeom>
            <a:avLst/>
            <a:gdLst>
              <a:gd name="connsiteX0" fmla="*/ 1622738 w 1622738"/>
              <a:gd name="connsiteY0" fmla="*/ 0 h 1081825"/>
              <a:gd name="connsiteX1" fmla="*/ 553791 w 1622738"/>
              <a:gd name="connsiteY1" fmla="*/ 206062 h 1081825"/>
              <a:gd name="connsiteX2" fmla="*/ 0 w 1622738"/>
              <a:gd name="connsiteY2" fmla="*/ 1081825 h 108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2738" h="1081825">
                <a:moveTo>
                  <a:pt x="1622738" y="0"/>
                </a:moveTo>
                <a:cubicBezTo>
                  <a:pt x="1223492" y="12879"/>
                  <a:pt x="824247" y="25758"/>
                  <a:pt x="553791" y="206062"/>
                </a:cubicBezTo>
                <a:cubicBezTo>
                  <a:pt x="283335" y="386366"/>
                  <a:pt x="141667" y="734095"/>
                  <a:pt x="0" y="1081825"/>
                </a:cubicBezTo>
              </a:path>
            </a:pathLst>
          </a:custGeom>
          <a:noFill/>
          <a:ln w="88900">
            <a:solidFill>
              <a:srgbClr val="FFC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765183" y="2665927"/>
            <a:ext cx="698235" cy="3515932"/>
          </a:xfrm>
          <a:custGeom>
            <a:avLst/>
            <a:gdLst>
              <a:gd name="connsiteX0" fmla="*/ 0 w 698235"/>
              <a:gd name="connsiteY0" fmla="*/ 0 h 3515932"/>
              <a:gd name="connsiteX1" fmla="*/ 682580 w 698235"/>
              <a:gd name="connsiteY1" fmla="*/ 1030310 h 3515932"/>
              <a:gd name="connsiteX2" fmla="*/ 412124 w 698235"/>
              <a:gd name="connsiteY2" fmla="*/ 3515932 h 351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8235" h="3515932">
                <a:moveTo>
                  <a:pt x="0" y="0"/>
                </a:moveTo>
                <a:cubicBezTo>
                  <a:pt x="306946" y="222160"/>
                  <a:pt x="613893" y="444321"/>
                  <a:pt x="682580" y="1030310"/>
                </a:cubicBezTo>
                <a:cubicBezTo>
                  <a:pt x="751267" y="1616299"/>
                  <a:pt x="581695" y="2566115"/>
                  <a:pt x="412124" y="3515932"/>
                </a:cubicBezTo>
              </a:path>
            </a:pathLst>
          </a:custGeom>
          <a:noFill/>
          <a:ln w="88900">
            <a:solidFill>
              <a:srgbClr val="FFC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8198" y="1871157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Mud Lot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6104" y="5805494"/>
            <a:ext cx="2050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Winooski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7723" y="549326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runoff</a:t>
            </a:r>
            <a:endParaRPr lang="en-US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1689" y="0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runoff</a:t>
            </a:r>
            <a:endParaRPr lang="en-US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2124" y="3748740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runoff</a:t>
            </a:r>
            <a:endParaRPr lang="en-US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6468" y="2529748"/>
            <a:ext cx="35532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 address issues of runoff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onto and off of the Mud Lot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 concerns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 design a new parking lot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that mitigates these runoff issues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3538" y="5138200"/>
            <a:ext cx="5579413" cy="1477328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 address issues of runoff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off of the Mud Lot and into the Winooski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 specific substances of concern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 measure the levels of these water quality factors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 address ways to mitigate these runoff issues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813433">
            <a:off x="-130322" y="1837317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engineering/design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9813433">
            <a:off x="1948" y="4475009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analytical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3424" y="1092249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 Options: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1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/>
      <p:bldP spid="14" grpId="0"/>
      <p:bldP spid="2" grpId="0"/>
      <p:bldP spid="15" grpId="0"/>
      <p:bldP spid="16" grpId="0"/>
      <p:bldP spid="3" grpId="0"/>
      <p:bldP spid="17" grpId="0" animBg="1"/>
      <p:bldP spid="9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372"/>
            <a:ext cx="4114800" cy="4232366"/>
          </a:xfrm>
          <a:prstGeom prst="rect">
            <a:avLst/>
          </a:prstGeom>
        </p:spPr>
      </p:pic>
      <p:pic>
        <p:nvPicPr>
          <p:cNvPr id="10245" name="Picture 5" descr="Snowflake-Pictu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48006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6200" y="136525"/>
            <a:ext cx="4572000" cy="25304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/>
              <a:t>To understand what is in the water</a:t>
            </a:r>
          </a:p>
          <a:p>
            <a:r>
              <a:rPr lang="en-US" altLang="en-US" sz="2000" dirty="0"/>
              <a:t>	what we can see</a:t>
            </a:r>
          </a:p>
          <a:p>
            <a:r>
              <a:rPr lang="en-US" altLang="en-US" sz="2000" dirty="0"/>
              <a:t>	and </a:t>
            </a:r>
          </a:p>
          <a:p>
            <a:r>
              <a:rPr lang="en-US" altLang="en-US" sz="2000" dirty="0"/>
              <a:t>	what we cannot see….</a:t>
            </a:r>
          </a:p>
          <a:p>
            <a:endParaRPr lang="en-US" altLang="en-US" sz="2000" dirty="0"/>
          </a:p>
          <a:p>
            <a:r>
              <a:rPr lang="en-US" altLang="en-US" sz="2000" dirty="0"/>
              <a:t>We need to understand the properties of water</a:t>
            </a:r>
          </a:p>
          <a:p>
            <a:endParaRPr lang="en-US" altLang="en-US" sz="2000" dirty="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572000" y="3962400"/>
            <a:ext cx="4572000" cy="28352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To understand the properties of water,</a:t>
            </a:r>
          </a:p>
          <a:p>
            <a:r>
              <a:rPr lang="en-US" altLang="en-US" sz="2000"/>
              <a:t>	we need to understand </a:t>
            </a:r>
          </a:p>
          <a:p>
            <a:r>
              <a:rPr lang="en-US" altLang="en-US" sz="2000"/>
              <a:t>	its composition</a:t>
            </a:r>
          </a:p>
          <a:p>
            <a:r>
              <a:rPr lang="en-US" altLang="en-US" sz="2000"/>
              <a:t>	and</a:t>
            </a:r>
          </a:p>
          <a:p>
            <a:r>
              <a:rPr lang="en-US" altLang="en-US" sz="2000"/>
              <a:t>	its structure</a:t>
            </a:r>
          </a:p>
          <a:p>
            <a:endParaRPr lang="en-US" altLang="en-US" sz="2000"/>
          </a:p>
          <a:p>
            <a:r>
              <a:rPr lang="en-US" altLang="en-US" sz="2000"/>
              <a:t>	AT THE ATOMIC SCALE!</a:t>
            </a:r>
          </a:p>
          <a:p>
            <a:r>
              <a:rPr lang="en-US" altLang="en-US" sz="2000"/>
              <a:t>		0.0000000001 m</a:t>
            </a:r>
          </a:p>
          <a:p>
            <a:r>
              <a:rPr lang="en-US" altLang="en-US" sz="2000"/>
              <a:t>		(that’s small!)</a:t>
            </a:r>
          </a:p>
        </p:txBody>
      </p:sp>
    </p:spTree>
    <p:extLst>
      <p:ext uri="{BB962C8B-B14F-4D97-AF65-F5344CB8AC3E}">
        <p14:creationId xmlns:p14="http://schemas.microsoft.com/office/powerpoint/2010/main" val="405934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0966" y="3204865"/>
            <a:ext cx="782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28018" y="3966865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H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708934" y="3966865"/>
            <a:ext cx="695799" cy="4210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 rot="2314554">
            <a:off x="4719206" y="2430483"/>
            <a:ext cx="381000" cy="137160"/>
            <a:chOff x="6248400" y="1295400"/>
            <a:chExt cx="381000" cy="137160"/>
          </a:xfrm>
        </p:grpSpPr>
        <p:sp>
          <p:nvSpPr>
            <p:cNvPr id="6" name="Oval 5"/>
            <p:cNvSpPr/>
            <p:nvPr/>
          </p:nvSpPr>
          <p:spPr>
            <a:xfrm>
              <a:off x="6248400" y="1295400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492240" y="1295400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7714554">
            <a:off x="3678450" y="2494950"/>
            <a:ext cx="381000" cy="137160"/>
            <a:chOff x="6248400" y="1295400"/>
            <a:chExt cx="381000" cy="137160"/>
          </a:xfrm>
        </p:grpSpPr>
        <p:sp>
          <p:nvSpPr>
            <p:cNvPr id="9" name="Oval 8"/>
            <p:cNvSpPr/>
            <p:nvPr/>
          </p:nvSpPr>
          <p:spPr>
            <a:xfrm>
              <a:off x="6248400" y="1295400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492240" y="1295400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 Box 67"/>
          <p:cNvSpPr txBox="1">
            <a:spLocks noChangeArrowheads="1"/>
          </p:cNvSpPr>
          <p:nvPr/>
        </p:nvSpPr>
        <p:spPr bwMode="auto">
          <a:xfrm>
            <a:off x="4119974" y="2597540"/>
            <a:ext cx="646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33CC33"/>
                </a:solidFill>
                <a:sym typeface="Symbol" panose="05050102010706020507" pitchFamily="18" charset="2"/>
              </a:rPr>
              <a:t>-</a:t>
            </a:r>
          </a:p>
        </p:txBody>
      </p:sp>
      <p:sp>
        <p:nvSpPr>
          <p:cNvPr id="12" name="Text Box 68"/>
          <p:cNvSpPr txBox="1">
            <a:spLocks noChangeArrowheads="1"/>
          </p:cNvSpPr>
          <p:nvPr/>
        </p:nvSpPr>
        <p:spPr bwMode="auto">
          <a:xfrm>
            <a:off x="5994400" y="4327824"/>
            <a:ext cx="78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33CC33"/>
                </a:solidFill>
                <a:sym typeface="Symbol" panose="05050102010706020507" pitchFamily="18" charset="2"/>
              </a:rPr>
              <a:t>+</a:t>
            </a:r>
          </a:p>
        </p:txBody>
      </p:sp>
      <p:sp>
        <p:nvSpPr>
          <p:cNvPr id="13" name="Text Box 67"/>
          <p:cNvSpPr txBox="1">
            <a:spLocks noChangeArrowheads="1"/>
          </p:cNvSpPr>
          <p:nvPr/>
        </p:nvSpPr>
        <p:spPr bwMode="auto">
          <a:xfrm>
            <a:off x="1894378" y="4367957"/>
            <a:ext cx="79380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 smtClean="0">
                <a:solidFill>
                  <a:srgbClr val="33CC33"/>
                </a:solidFill>
                <a:sym typeface="Symbol" panose="05050102010706020507" pitchFamily="18" charset="2"/>
              </a:rPr>
              <a:t>+</a:t>
            </a:r>
            <a:endParaRPr lang="en-US" altLang="en-US" sz="4400" dirty="0">
              <a:solidFill>
                <a:srgbClr val="33CC33"/>
              </a:solidFill>
              <a:sym typeface="Symbol" panose="05050102010706020507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2532418" y="3966865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H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281881" y="3966865"/>
            <a:ext cx="698337" cy="4210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sosceles Triangle 15"/>
          <p:cNvSpPr/>
          <p:nvPr/>
        </p:nvSpPr>
        <p:spPr>
          <a:xfrm rot="1200000" flipV="1">
            <a:off x="4554922" y="2650843"/>
            <a:ext cx="196767" cy="731083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20400000">
            <a:off x="3949439" y="2644073"/>
            <a:ext cx="218147" cy="775470"/>
          </a:xfrm>
          <a:prstGeom prst="triangl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969628" flipH="1">
            <a:off x="4028627" y="3592698"/>
            <a:ext cx="1685839" cy="914400"/>
          </a:xfrm>
          <a:prstGeom prst="rightArrow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chemeClr val="tx1"/>
                </a:solidFill>
              </a:rPr>
              <a:t>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19630372">
            <a:off x="3046865" y="3533387"/>
            <a:ext cx="1660495" cy="914400"/>
          </a:xfrm>
          <a:prstGeom prst="rightArrow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i="1" dirty="0" smtClean="0">
                <a:solidFill>
                  <a:schemeClr val="tx1"/>
                </a:solidFill>
              </a:rPr>
              <a:t>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242699" y="3934384"/>
            <a:ext cx="4423811" cy="40039"/>
          </a:xfrm>
          <a:prstGeom prst="line">
            <a:avLst/>
          </a:prstGeom>
          <a:ln w="50800">
            <a:solidFill>
              <a:srgbClr val="DD7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12952" y="1828800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62265"/>
                </a:solidFill>
              </a:rPr>
              <a:t>tetrahedral</a:t>
            </a:r>
            <a:endParaRPr lang="en-US" sz="2400" dirty="0">
              <a:solidFill>
                <a:srgbClr val="8622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6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46150" y="228600"/>
            <a:ext cx="7207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FF0066"/>
                </a:solidFill>
              </a:rPr>
              <a:t>We Finally Have all the pieces!!!!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 rot="20253120">
            <a:off x="649288" y="1520825"/>
            <a:ext cx="333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000000"/>
                </a:solidFill>
              </a:rPr>
              <a:t>Why water is happy at H</a:t>
            </a:r>
            <a:r>
              <a:rPr lang="en-US" altLang="en-US" sz="2000" baseline="-25000" dirty="0">
                <a:solidFill>
                  <a:srgbClr val="000000"/>
                </a:solidFill>
              </a:rPr>
              <a:t>2</a:t>
            </a:r>
            <a:r>
              <a:rPr lang="en-US" altLang="en-US" sz="2000" dirty="0">
                <a:solidFill>
                  <a:srgbClr val="000000"/>
                </a:solidFill>
              </a:rPr>
              <a:t>O!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 rot="20523900">
            <a:off x="1154113" y="2589213"/>
            <a:ext cx="6245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 smtClean="0">
                <a:solidFill>
                  <a:srgbClr val="000000"/>
                </a:solidFill>
              </a:rPr>
              <a:t>How </a:t>
            </a:r>
            <a:r>
              <a:rPr lang="en-US" altLang="en-US" sz="2000" dirty="0">
                <a:solidFill>
                  <a:srgbClr val="000000"/>
                </a:solidFill>
              </a:rPr>
              <a:t>water is polar and what that means in terms of how </a:t>
            </a:r>
            <a:r>
              <a:rPr lang="en-US" altLang="en-US" sz="2000" dirty="0" smtClean="0">
                <a:solidFill>
                  <a:srgbClr val="000000"/>
                </a:solidFill>
              </a:rPr>
              <a:t>water dissolves other </a:t>
            </a:r>
            <a:r>
              <a:rPr lang="en-US" altLang="en-US" sz="2000" dirty="0">
                <a:solidFill>
                  <a:srgbClr val="000000"/>
                </a:solidFill>
              </a:rPr>
              <a:t>things!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 rot="1502040">
            <a:off x="3792538" y="1449388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000000"/>
                </a:solidFill>
              </a:rPr>
              <a:t>What an atom is!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486400" y="9906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What an ion is!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 rot="21030000">
            <a:off x="2389188" y="4416425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What covalent and ionic bonds are!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 rot="939240">
            <a:off x="4371975" y="3411538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What a watershed is!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965200" y="9067800"/>
            <a:ext cx="873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Now why was that all important?</a:t>
            </a: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How does it effect your community?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79" grpId="0"/>
      <p:bldP spid="3080" grpId="0"/>
      <p:bldP spid="3081" grpId="0"/>
      <p:bldP spid="30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71713" y="660400"/>
            <a:ext cx="4522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1" tIns="45709" rIns="91421" bIns="4570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0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7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1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9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Arial - 36"/>
              </a:rPr>
              <a:t>Power of Observation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486400" y="1143000"/>
            <a:ext cx="186848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1" tIns="45709" rIns="91421" bIns="4570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0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7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1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9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Arial - 36"/>
              </a:rPr>
              <a:t>Sketch</a:t>
            </a:r>
          </a:p>
          <a:p>
            <a:r>
              <a:rPr lang="en-US" altLang="en-US" sz="2000">
                <a:solidFill>
                  <a:srgbClr val="000000"/>
                </a:solidFill>
                <a:latin typeface="Arial - 36"/>
              </a:rPr>
              <a:t>Write</a:t>
            </a:r>
          </a:p>
          <a:p>
            <a:r>
              <a:rPr lang="en-US" altLang="en-US" sz="2000">
                <a:solidFill>
                  <a:srgbClr val="000000"/>
                </a:solidFill>
                <a:latin typeface="Arial - 36"/>
              </a:rPr>
              <a:t>Questions</a:t>
            </a:r>
          </a:p>
          <a:p>
            <a:r>
              <a:rPr lang="en-US" altLang="en-US" sz="2000">
                <a:solidFill>
                  <a:srgbClr val="000000"/>
                </a:solidFill>
                <a:latin typeface="Arial - 36"/>
              </a:rPr>
              <a:t>Concerns</a:t>
            </a:r>
          </a:p>
          <a:p>
            <a:r>
              <a:rPr lang="en-US" altLang="en-US" sz="2000">
                <a:solidFill>
                  <a:srgbClr val="000000"/>
                </a:solidFill>
                <a:latin typeface="Arial - 36"/>
              </a:rPr>
              <a:t>Listen</a:t>
            </a:r>
          </a:p>
          <a:p>
            <a:r>
              <a:rPr lang="en-US" altLang="en-US" sz="2000">
                <a:solidFill>
                  <a:srgbClr val="000000"/>
                </a:solidFill>
                <a:latin typeface="Arial - 36"/>
              </a:rPr>
              <a:t>Discover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514600" y="4937125"/>
            <a:ext cx="3913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1" tIns="45709" rIns="91421" bIns="4570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0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7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1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9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Arial - 36"/>
              </a:rPr>
              <a:t>What did you see?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936625" y="6080125"/>
            <a:ext cx="6149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1" tIns="45709" rIns="91421" bIns="4570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0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7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1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9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Arial - 36"/>
              </a:rPr>
              <a:t>What questions do you have?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457325" y="5454650"/>
            <a:ext cx="5270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1" tIns="45709" rIns="91421" bIns="4570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0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7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1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9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Arial - 36"/>
              </a:rPr>
              <a:t>What do you want to know more about?</a:t>
            </a:r>
          </a:p>
        </p:txBody>
      </p:sp>
      <p:pic>
        <p:nvPicPr>
          <p:cNvPr id="14345" name="Picture 9" descr="MontpelierV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4267200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81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447800"/>
            <a:ext cx="843917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determines </a:t>
            </a:r>
            <a:r>
              <a:rPr lang="en-US" b="1" u="sng" dirty="0" smtClean="0"/>
              <a:t>how much</a:t>
            </a:r>
            <a:r>
              <a:rPr lang="en-US" dirty="0" smtClean="0"/>
              <a:t> of the “stuff” can be in the water?</a:t>
            </a:r>
          </a:p>
          <a:p>
            <a:endParaRPr lang="en-US" dirty="0"/>
          </a:p>
          <a:p>
            <a:r>
              <a:rPr lang="en-US" dirty="0" smtClean="0"/>
              <a:t>	clue… three words _____________________________</a:t>
            </a:r>
          </a:p>
          <a:p>
            <a:endParaRPr lang="en-US" dirty="0"/>
          </a:p>
          <a:p>
            <a:r>
              <a:rPr lang="en-US" dirty="0" smtClean="0"/>
              <a:t>	based on what property? _______________________</a:t>
            </a:r>
          </a:p>
          <a:p>
            <a:endParaRPr lang="en-US" dirty="0"/>
          </a:p>
          <a:p>
            <a:r>
              <a:rPr lang="en-US" dirty="0" smtClean="0"/>
              <a:t>		water is ____________________</a:t>
            </a:r>
          </a:p>
          <a:p>
            <a:endParaRPr lang="en-US" dirty="0"/>
          </a:p>
          <a:p>
            <a:r>
              <a:rPr lang="en-US" dirty="0" smtClean="0"/>
              <a:t>		so “stuff” that is ___________ will </a:t>
            </a:r>
            <a:r>
              <a:rPr lang="en-US" u="sng" dirty="0" smtClean="0"/>
              <a:t>dissolve best</a:t>
            </a:r>
            <a:r>
              <a:rPr lang="en-US" dirty="0" smtClean="0"/>
              <a:t> in water</a:t>
            </a:r>
          </a:p>
          <a:p>
            <a:r>
              <a:rPr lang="en-US" dirty="0"/>
              <a:t>	</a:t>
            </a:r>
            <a:r>
              <a:rPr lang="en-US" dirty="0" smtClean="0"/>
              <a:t>	and “stuff” that is ____________ will </a:t>
            </a:r>
            <a:r>
              <a:rPr lang="en-US" u="sng" dirty="0" smtClean="0"/>
              <a:t>not dissolve much</a:t>
            </a:r>
            <a:r>
              <a:rPr lang="en-US" dirty="0" smtClean="0"/>
              <a:t> in water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283" y="3001481"/>
            <a:ext cx="3226283" cy="2180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198120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Like Dissolves Like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9295" y="2555543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polarity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6865" y="3102591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polar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8459" y="365562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polar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2149" y="3920522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not polar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0"/>
            <a:ext cx="166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Water Quality</a:t>
            </a:r>
            <a:endParaRPr 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297116" y="381000"/>
            <a:ext cx="7920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what “stuff” is in the water</a:t>
            </a:r>
          </a:p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how much is there of that “stuff”</a:t>
            </a:r>
          </a:p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is that “stuff” at that level hazardous to humans and/or other species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019631"/>
              </p:ext>
            </p:extLst>
          </p:nvPr>
        </p:nvGraphicFramePr>
        <p:xfrm>
          <a:off x="0" y="5334000"/>
          <a:ext cx="8991601" cy="110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2600"/>
                <a:gridCol w="1752600"/>
                <a:gridCol w="1676401"/>
              </a:tblGrid>
              <a:tr h="325272">
                <a:tc>
                  <a:txBody>
                    <a:bodyPr/>
                    <a:lstStyle/>
                    <a:p>
                      <a:r>
                        <a:rPr lang="en-US" dirty="0" smtClean="0"/>
                        <a:t>nitrates (NO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ex: sodium nitrate Na(NO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90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phosphates (PO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3-</a:t>
                      </a:r>
                      <a:r>
                        <a:rPr lang="en-US" dirty="0" smtClean="0"/>
                        <a:t>, ex: sodium phosphate Na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(PO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10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any acid,</a:t>
                      </a:r>
                      <a:r>
                        <a:rPr lang="en-US" baseline="0" dirty="0" smtClean="0"/>
                        <a:t> ex: sulfuric acid (acid rain) 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SO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any amount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9281" y="4980296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POLAR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8283" y="4724400"/>
            <a:ext cx="1646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66"/>
                </a:solidFill>
              </a:rPr>
              <a:t>max in </a:t>
            </a:r>
          </a:p>
          <a:p>
            <a:pPr algn="ctr"/>
            <a:r>
              <a:rPr lang="en-US" dirty="0" smtClean="0">
                <a:solidFill>
                  <a:srgbClr val="FF0066"/>
                </a:solidFill>
              </a:rPr>
              <a:t>100 g of water</a:t>
            </a:r>
            <a:endParaRPr 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85800"/>
            <a:ext cx="843917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determines </a:t>
            </a:r>
            <a:r>
              <a:rPr lang="en-US" b="1" u="sng" dirty="0" smtClean="0"/>
              <a:t>how much</a:t>
            </a:r>
            <a:r>
              <a:rPr lang="en-US" dirty="0" smtClean="0"/>
              <a:t> of the “stuff” </a:t>
            </a:r>
            <a:r>
              <a:rPr lang="en-US" b="1" u="sng" dirty="0" smtClean="0"/>
              <a:t>can be</a:t>
            </a:r>
            <a:r>
              <a:rPr lang="en-US" dirty="0" smtClean="0"/>
              <a:t> in the water?</a:t>
            </a:r>
          </a:p>
          <a:p>
            <a:endParaRPr lang="en-US" dirty="0"/>
          </a:p>
          <a:p>
            <a:r>
              <a:rPr lang="en-US" dirty="0" smtClean="0"/>
              <a:t>	clue… three words _____________________________</a:t>
            </a:r>
          </a:p>
          <a:p>
            <a:endParaRPr lang="en-US" dirty="0"/>
          </a:p>
          <a:p>
            <a:r>
              <a:rPr lang="en-US" dirty="0" smtClean="0"/>
              <a:t>	based on what property? _______________________</a:t>
            </a:r>
          </a:p>
          <a:p>
            <a:endParaRPr lang="en-US" dirty="0"/>
          </a:p>
          <a:p>
            <a:r>
              <a:rPr lang="en-US" dirty="0" smtClean="0"/>
              <a:t>		water is ____________________</a:t>
            </a:r>
          </a:p>
          <a:p>
            <a:endParaRPr lang="en-US" dirty="0"/>
          </a:p>
          <a:p>
            <a:r>
              <a:rPr lang="en-US" dirty="0" smtClean="0"/>
              <a:t>		so “stuff” that is ___________ will </a:t>
            </a:r>
            <a:r>
              <a:rPr lang="en-US" u="sng" dirty="0" smtClean="0"/>
              <a:t>dissolve best</a:t>
            </a:r>
            <a:r>
              <a:rPr lang="en-US" dirty="0" smtClean="0"/>
              <a:t> in water</a:t>
            </a:r>
          </a:p>
          <a:p>
            <a:r>
              <a:rPr lang="en-US" dirty="0"/>
              <a:t>	</a:t>
            </a:r>
            <a:r>
              <a:rPr lang="en-US" dirty="0" smtClean="0"/>
              <a:t>	and “stuff” that is ____________ will </a:t>
            </a:r>
            <a:r>
              <a:rPr lang="en-US" u="sng" dirty="0" smtClean="0"/>
              <a:t>not dissolve much</a:t>
            </a:r>
            <a:r>
              <a:rPr lang="en-US" dirty="0" smtClean="0"/>
              <a:t> in water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634" y="1477790"/>
            <a:ext cx="2246901" cy="1518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121920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Like Dissolves Like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9295" y="1793543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polarity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6865" y="2340591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polar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8459" y="2901286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polar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2149" y="3158522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not polar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0"/>
            <a:ext cx="166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Water Quality</a:t>
            </a:r>
            <a:endParaRPr lang="en-US" b="1" u="sng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457245"/>
              </p:ext>
            </p:extLst>
          </p:nvPr>
        </p:nvGraphicFramePr>
        <p:xfrm>
          <a:off x="0" y="4150360"/>
          <a:ext cx="8991601" cy="110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2600"/>
                <a:gridCol w="1752600"/>
                <a:gridCol w="1676401"/>
              </a:tblGrid>
              <a:tr h="325272">
                <a:tc>
                  <a:txBody>
                    <a:bodyPr/>
                    <a:lstStyle/>
                    <a:p>
                      <a:r>
                        <a:rPr lang="en-US" dirty="0" smtClean="0"/>
                        <a:t>nitrates (NO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ex: sodium nitrate Na(NO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90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phosphates (PO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3-</a:t>
                      </a:r>
                      <a:r>
                        <a:rPr lang="en-US" dirty="0" smtClean="0"/>
                        <a:t>, ex: sodium phosphate Na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(PO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10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any acid,</a:t>
                      </a:r>
                      <a:r>
                        <a:rPr lang="en-US" baseline="0" dirty="0" smtClean="0"/>
                        <a:t> ex: sulfuric acid (in acid rain) 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SO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any amount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9281" y="3796656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POLAR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8283" y="3540760"/>
            <a:ext cx="1646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66"/>
                </a:solidFill>
              </a:rPr>
              <a:t>max in </a:t>
            </a:r>
          </a:p>
          <a:p>
            <a:pPr algn="ctr"/>
            <a:r>
              <a:rPr lang="en-US" dirty="0" smtClean="0">
                <a:solidFill>
                  <a:srgbClr val="FF0066"/>
                </a:solidFill>
              </a:rPr>
              <a:t>100 g of water</a:t>
            </a:r>
            <a:endParaRPr lang="en-US" dirty="0">
              <a:solidFill>
                <a:srgbClr val="FF0066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250946"/>
              </p:ext>
            </p:extLst>
          </p:nvPr>
        </p:nvGraphicFramePr>
        <p:xfrm>
          <a:off x="0" y="5750560"/>
          <a:ext cx="8991601" cy="110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2600"/>
                <a:gridCol w="1752600"/>
                <a:gridCol w="1676401"/>
              </a:tblGrid>
              <a:tr h="325272">
                <a:tc>
                  <a:txBody>
                    <a:bodyPr/>
                    <a:lstStyle/>
                    <a:p>
                      <a:r>
                        <a:rPr lang="en-US" dirty="0" smtClean="0"/>
                        <a:t>oxygen,</a:t>
                      </a:r>
                      <a:r>
                        <a:rPr lang="en-US" baseline="0" dirty="0" smtClean="0"/>
                        <a:t> O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0.001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carbon</a:t>
                      </a:r>
                      <a:r>
                        <a:rPr lang="en-US" baseline="0" dirty="0" smtClean="0"/>
                        <a:t> dioxide, CO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~0.001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gasoline (hydrocarbon</a:t>
                      </a:r>
                      <a:r>
                        <a:rPr lang="en-US" baseline="0" dirty="0" smtClean="0"/>
                        <a:t> mixture), ex: C</a:t>
                      </a:r>
                      <a:r>
                        <a:rPr lang="en-US" baseline="-25000" dirty="0" smtClean="0"/>
                        <a:t>8</a:t>
                      </a:r>
                      <a:r>
                        <a:rPr lang="en-US" baseline="0" dirty="0" smtClean="0"/>
                        <a:t>H</a:t>
                      </a:r>
                      <a:r>
                        <a:rPr lang="en-US" baseline="-25000" dirty="0" smtClean="0"/>
                        <a:t>18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0.00007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9281" y="5396856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NON POLAR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78283" y="5140960"/>
            <a:ext cx="1646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66"/>
                </a:solidFill>
              </a:rPr>
              <a:t>max in </a:t>
            </a:r>
          </a:p>
          <a:p>
            <a:pPr algn="ctr"/>
            <a:r>
              <a:rPr lang="en-US" dirty="0" smtClean="0">
                <a:solidFill>
                  <a:srgbClr val="FF0066"/>
                </a:solidFill>
              </a:rPr>
              <a:t>100 g of water</a:t>
            </a:r>
            <a:endParaRPr 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6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36525" y="150813"/>
            <a:ext cx="72548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/>
              <a:t>Explore the disciplines of science</a:t>
            </a:r>
          </a:p>
          <a:p>
            <a:r>
              <a:rPr lang="en-US" altLang="en-US" sz="2000" dirty="0"/>
              <a:t>	(Physics, Chemistry, Astronomy, </a:t>
            </a:r>
            <a:r>
              <a:rPr lang="en-US" altLang="en-US" sz="2000" dirty="0" smtClean="0"/>
              <a:t>Geology, Biology</a:t>
            </a:r>
            <a:r>
              <a:rPr lang="en-US" altLang="en-US" sz="2000" dirty="0"/>
              <a:t>)</a:t>
            </a:r>
          </a:p>
          <a:p>
            <a:r>
              <a:rPr lang="en-US" altLang="en-US" sz="2000" dirty="0"/>
              <a:t>through studying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5800" y="3694113"/>
            <a:ext cx="206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the Hydrosphere</a:t>
            </a:r>
          </a:p>
        </p:txBody>
      </p:sp>
      <p:pic>
        <p:nvPicPr>
          <p:cNvPr id="7174" name="Picture 6" descr="jakes_ocean_su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2957513"/>
            <a:ext cx="35687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hydrosp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3490913"/>
            <a:ext cx="3822700" cy="26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559050" y="2351088"/>
            <a:ext cx="10534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 smtClean="0"/>
              <a:t>now…..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224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NBK-182-31a6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Screen Shot 2014-11-17 at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52" y="2971800"/>
            <a:ext cx="5243548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724400" y="609600"/>
            <a:ext cx="430053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dirty="0">
                <a:solidFill>
                  <a:srgbClr val="000000"/>
                </a:solidFill>
              </a:rPr>
              <a:t>We live </a:t>
            </a:r>
            <a:r>
              <a:rPr lang="en-US" altLang="en-US" dirty="0" smtClean="0">
                <a:solidFill>
                  <a:srgbClr val="000000"/>
                </a:solidFill>
              </a:rPr>
              <a:t>here, </a:t>
            </a:r>
            <a:r>
              <a:rPr lang="en-US" altLang="en-US" dirty="0">
                <a:solidFill>
                  <a:srgbClr val="000000"/>
                </a:solidFill>
              </a:rPr>
              <a:t>work here, play here 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algn="ctr"/>
            <a:r>
              <a:rPr lang="en-US" altLang="en-US" dirty="0" smtClean="0">
                <a:solidFill>
                  <a:srgbClr val="000000"/>
                </a:solidFill>
              </a:rPr>
              <a:t>and </a:t>
            </a:r>
            <a:r>
              <a:rPr lang="en-US" altLang="en-US" dirty="0">
                <a:solidFill>
                  <a:srgbClr val="000000"/>
                </a:solidFill>
              </a:rPr>
              <a:t>all of those actions 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algn="ctr"/>
            <a:r>
              <a:rPr lang="en-US" altLang="en-US" dirty="0" smtClean="0">
                <a:solidFill>
                  <a:srgbClr val="000000"/>
                </a:solidFill>
              </a:rPr>
              <a:t>take </a:t>
            </a:r>
            <a:r>
              <a:rPr lang="en-US" altLang="en-US" dirty="0">
                <a:solidFill>
                  <a:srgbClr val="000000"/>
                </a:solidFill>
              </a:rPr>
              <a:t>a toll on the river...</a:t>
            </a:r>
          </a:p>
          <a:p>
            <a:pPr algn="ctr"/>
            <a:r>
              <a:rPr lang="en-US" altLang="en-US" dirty="0">
                <a:solidFill>
                  <a:srgbClr val="000000"/>
                </a:solidFill>
              </a:rPr>
              <a:t>W</a:t>
            </a:r>
            <a:r>
              <a:rPr lang="en-US" altLang="en-US" dirty="0" smtClean="0">
                <a:solidFill>
                  <a:srgbClr val="000000"/>
                </a:solidFill>
              </a:rPr>
              <a:t>hat </a:t>
            </a:r>
            <a:r>
              <a:rPr lang="en-US" altLang="en-US" dirty="0">
                <a:solidFill>
                  <a:srgbClr val="000000"/>
                </a:solidFill>
              </a:rPr>
              <a:t>can we do to make our impact  less?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733800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do we care about the river?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490" name="TextBox1" r:id="rId2" imgW="3886200" imgH="2733840"/>
        </mc:Choice>
        <mc:Fallback>
          <p:control name="TextBox1" r:id="rId2" imgW="3886200" imgH="2733840">
            <p:pic>
              <p:nvPicPr>
                <p:cNvPr id="6" name="TextBox1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372" y="4114800"/>
                  <a:ext cx="3889079" cy="27305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-248335" y="51636"/>
            <a:ext cx="7135287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/>
              <a:t>Winooski </a:t>
            </a:r>
            <a:r>
              <a:rPr lang="en-US" altLang="en-US" b="1" dirty="0" smtClean="0"/>
              <a:t>Watershed</a:t>
            </a:r>
            <a:endParaRPr lang="en-US" altLang="en-US" b="1" dirty="0"/>
          </a:p>
          <a:p>
            <a:endParaRPr lang="en-US" altLang="en-US" dirty="0"/>
          </a:p>
          <a:p>
            <a:r>
              <a:rPr lang="en-US" altLang="ja-JP" dirty="0">
                <a:ea typeface="ＭＳ Ｐゴシック" panose="020B0600070205080204" pitchFamily="34" charset="-128"/>
              </a:rPr>
              <a:t>Where does the water that flows outside MHS come from? </a:t>
            </a:r>
          </a:p>
          <a:p>
            <a:r>
              <a:rPr lang="en-US" altLang="ja-JP" dirty="0">
                <a:ea typeface="ＭＳ Ｐゴシック" panose="020B0600070205080204" pitchFamily="34" charset="-128"/>
              </a:rPr>
              <a:t>(List as many </a:t>
            </a:r>
          </a:p>
          <a:p>
            <a:r>
              <a:rPr lang="en-US" altLang="ja-JP" dirty="0">
                <a:ea typeface="ＭＳ Ｐゴシック" panose="020B0600070205080204" pitchFamily="34" charset="-128"/>
              </a:rPr>
              <a:t>cities/towns </a:t>
            </a:r>
          </a:p>
          <a:p>
            <a:r>
              <a:rPr lang="en-US" altLang="ja-JP" dirty="0">
                <a:ea typeface="ＭＳ Ｐゴシック" panose="020B0600070205080204" pitchFamily="34" charset="-128"/>
              </a:rPr>
              <a:t>as you can)</a:t>
            </a:r>
          </a:p>
          <a:p>
            <a:endParaRPr lang="en-US" altLang="ja-JP" dirty="0">
              <a:ea typeface="ＭＳ Ｐゴシック" panose="020B0600070205080204" pitchFamily="34" charset="-128"/>
            </a:endParaRPr>
          </a:p>
          <a:p>
            <a:r>
              <a:rPr lang="en-US" altLang="ja-JP" dirty="0">
                <a:ea typeface="ＭＳ Ｐゴシック" panose="020B0600070205080204" pitchFamily="34" charset="-128"/>
              </a:rPr>
              <a:t>Where are the headwaters of the main branch of the Winooski?</a:t>
            </a:r>
          </a:p>
          <a:p>
            <a:endParaRPr lang="en-US" altLang="ja-JP" dirty="0">
              <a:ea typeface="ＭＳ Ｐゴシック" panose="020B0600070205080204" pitchFamily="34" charset="-128"/>
            </a:endParaRPr>
          </a:p>
          <a:p>
            <a:endParaRPr lang="en-US" altLang="ja-JP" dirty="0">
              <a:ea typeface="ＭＳ Ｐゴシック" panose="020B0600070205080204" pitchFamily="34" charset="-128"/>
            </a:endParaRPr>
          </a:p>
          <a:p>
            <a:endParaRPr lang="en-US" altLang="ja-JP" dirty="0">
              <a:ea typeface="ＭＳ Ｐゴシック" panose="020B0600070205080204" pitchFamily="34" charset="-128"/>
            </a:endParaRPr>
          </a:p>
          <a:p>
            <a:r>
              <a:rPr lang="en-US" altLang="ja-JP" dirty="0">
                <a:ea typeface="ＭＳ Ｐゴシック" panose="020B0600070205080204" pitchFamily="34" charset="-128"/>
              </a:rPr>
              <a:t>Where does the Winooski flow?</a:t>
            </a:r>
          </a:p>
          <a:p>
            <a:endParaRPr lang="en-US" altLang="ja-JP" dirty="0">
              <a:ea typeface="ＭＳ Ｐゴシック" panose="020B0600070205080204" pitchFamily="34" charset="-128"/>
            </a:endParaRPr>
          </a:p>
          <a:p>
            <a:endParaRPr lang="en-US" altLang="ja-JP" dirty="0">
              <a:ea typeface="ＭＳ Ｐゴシック" panose="020B0600070205080204" pitchFamily="34" charset="-128"/>
            </a:endParaRPr>
          </a:p>
          <a:p>
            <a:endParaRPr lang="en-US" altLang="ja-JP" dirty="0">
              <a:ea typeface="ＭＳ Ｐゴシック" panose="020B0600070205080204" pitchFamily="34" charset="-128"/>
            </a:endParaRPr>
          </a:p>
          <a:p>
            <a:r>
              <a:rPr lang="en-US" altLang="ja-JP" dirty="0">
                <a:ea typeface="ＭＳ Ｐゴシック" panose="020B0600070205080204" pitchFamily="34" charset="-128"/>
              </a:rPr>
              <a:t>List as many rivers as you can that flow into the Winooski.</a:t>
            </a:r>
          </a:p>
          <a:p>
            <a:endParaRPr lang="en-US" altLang="ja-JP" dirty="0">
              <a:ea typeface="ＭＳ Ｐゴシック" panose="020B0600070205080204" pitchFamily="34" charset="-128"/>
            </a:endParaRPr>
          </a:p>
          <a:p>
            <a:endParaRPr lang="en-US" altLang="ja-JP" dirty="0">
              <a:ea typeface="ＭＳ Ｐゴシック" panose="020B0600070205080204" pitchFamily="34" charset="-128"/>
            </a:endParaRPr>
          </a:p>
          <a:p>
            <a:endParaRPr lang="en-US" altLang="ja-JP" dirty="0">
              <a:ea typeface="ＭＳ Ｐゴシック" panose="020B0600070205080204" pitchFamily="34" charset="-128"/>
            </a:endParaRPr>
          </a:p>
          <a:p>
            <a:r>
              <a:rPr lang="en-US" altLang="ja-JP" dirty="0">
                <a:ea typeface="ＭＳ Ｐゴシック" panose="020B0600070205080204" pitchFamily="34" charset="-128"/>
              </a:rPr>
              <a:t>What might the water flowing into Lake Champlain bring with it?</a:t>
            </a:r>
          </a:p>
          <a:p>
            <a:pPr eaLnBrk="0" hangingPunct="0"/>
            <a:endParaRPr lang="en-US" altLang="ja-JP" dirty="0">
              <a:ea typeface="ＭＳ Ｐゴシック" panose="020B0600070205080204" pitchFamily="34" charset="-128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 rot="20646151">
            <a:off x="7362886" y="2544131"/>
            <a:ext cx="1622122" cy="83099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the watershed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 rot="20646151">
            <a:off x="7306038" y="5167942"/>
            <a:ext cx="1654625" cy="156966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/>
              <a:t>what’s in the water… and why</a:t>
            </a:r>
          </a:p>
        </p:txBody>
      </p:sp>
      <p:sp>
        <p:nvSpPr>
          <p:cNvPr id="6158" name="AutoShape 14"/>
          <p:cNvSpPr>
            <a:spLocks/>
          </p:cNvSpPr>
          <p:nvPr/>
        </p:nvSpPr>
        <p:spPr bwMode="auto">
          <a:xfrm flipH="1">
            <a:off x="8001000" y="586100"/>
            <a:ext cx="457200" cy="4495800"/>
          </a:xfrm>
          <a:prstGeom prst="leftBrace">
            <a:avLst>
              <a:gd name="adj1" fmla="val 81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AutoShape 15"/>
          <p:cNvSpPr>
            <a:spLocks/>
          </p:cNvSpPr>
          <p:nvPr/>
        </p:nvSpPr>
        <p:spPr bwMode="auto">
          <a:xfrm flipH="1">
            <a:off x="7825126" y="5154633"/>
            <a:ext cx="457200" cy="1676400"/>
          </a:xfrm>
          <a:prstGeom prst="lef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2565" name="TextBox1" r:id="rId2" imgW="7000920" imgH="990720"/>
        </mc:Choice>
        <mc:Fallback>
          <p:control name="TextBox1" r:id="rId2" imgW="7000920" imgH="990720">
            <p:pic>
              <p:nvPicPr>
                <p:cNvPr id="615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752600" y="990600"/>
                  <a:ext cx="6997890" cy="990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566" name="TextBox2" r:id="rId3" imgW="6848640" imgH="762120"/>
        </mc:Choice>
        <mc:Fallback>
          <p:control name="TextBox2" r:id="rId3" imgW="6848640" imgH="762120">
            <p:pic>
              <p:nvPicPr>
                <p:cNvPr id="6151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381000" y="2362200"/>
                  <a:ext cx="6848303" cy="762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567" name="TextBox3" r:id="rId4" imgW="7086600" imgH="809640"/>
        </mc:Choice>
        <mc:Fallback>
          <p:control name="TextBox3" r:id="rId4" imgW="7086600" imgH="809640">
            <p:pic>
              <p:nvPicPr>
                <p:cNvPr id="6155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381000" y="3429000"/>
                  <a:ext cx="7086600" cy="814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568" name="TextBox4" r:id="rId5" imgW="6762600" imgH="809640"/>
        </mc:Choice>
        <mc:Fallback>
          <p:control name="TextBox4" r:id="rId5" imgW="6762600" imgH="809640">
            <p:pic>
              <p:nvPicPr>
                <p:cNvPr id="6156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381000" y="4523095"/>
                  <a:ext cx="6763064" cy="814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569" name="TextBox5" r:id="rId6" imgW="6896160" imgH="1114560"/>
        </mc:Choice>
        <mc:Fallback>
          <p:control name="TextBox5" r:id="rId6" imgW="6896160" imgH="1114560">
            <p:pic>
              <p:nvPicPr>
                <p:cNvPr id="6157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381000" y="5638800"/>
                  <a:ext cx="6899094" cy="1117554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9975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 animBg="1"/>
      <p:bldP spid="61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85690"/>
            <a:ext cx="1824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Water Quality</a:t>
            </a:r>
            <a:endParaRPr lang="en-US" sz="2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819090"/>
            <a:ext cx="66293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the </a:t>
            </a:r>
            <a:r>
              <a:rPr lang="en-US" dirty="0"/>
              <a:t>chemical, physical, biological, and radiological characteristics of water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a measure of the condition of water relative to the requirements of one or more biotic species and or to any human need or purpose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most frequently used by reference to a set of standards against which compliance, generally achieved through treatment of the water, can be assessed. The most common standards used to assess water quality relate to health of ecosystems, </a:t>
            </a:r>
            <a:r>
              <a:rPr lang="en-US" dirty="0" smtClean="0"/>
              <a:t>safety of </a:t>
            </a:r>
            <a:r>
              <a:rPr lang="en-US" dirty="0"/>
              <a:t>human contact, and drinking water.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16" y="4552890"/>
            <a:ext cx="87783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what “stuff” is in the water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how much is there of that “stuff”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is that “stuff” </a:t>
            </a:r>
            <a:r>
              <a:rPr lang="en-US" sz="2000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at that level</a:t>
            </a:r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hazardous to humans and/or other species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924490"/>
            <a:ext cx="8765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that “stuff” can be hazardous at some level, we call it a _______________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067961" y="5924490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pollutant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5" descr="Screen Shot 2014-11-17 at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888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76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85690"/>
            <a:ext cx="1824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Water Quality</a:t>
            </a:r>
            <a:endParaRPr lang="en-US" sz="20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97116" y="895290"/>
            <a:ext cx="87783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what “stuff” is in the water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how much is there of that “stuff”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is that “stuff” at that level hazardous to humans and/or other species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66890"/>
            <a:ext cx="919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that “stuff” can be hazardous at some level, we call it a ________________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067961" y="2266890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pollutant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400961"/>
            <a:ext cx="81309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water are we talking about? __________________________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Where’s this water ? ________________________________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Where’s </a:t>
            </a:r>
            <a:r>
              <a:rPr lang="en-US" sz="2000" b="1" u="sng" dirty="0" smtClean="0"/>
              <a:t>not</a:t>
            </a:r>
            <a:r>
              <a:rPr lang="en-US" sz="2000" dirty="0" smtClean="0"/>
              <a:t> this water? ______________________________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__________________________________________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3400961"/>
            <a:ext cx="3842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drinking water / habitat water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3999" y="3708737"/>
            <a:ext cx="4322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rivers, lakes, oceans, ground water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6298" y="4016514"/>
            <a:ext cx="3919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ice caps (solid), glaciers (solid),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atmosphere (gas)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4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1137"/>
            <a:ext cx="1824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Water Quality</a:t>
            </a:r>
            <a:endParaRPr lang="en-US" sz="20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97116" y="432137"/>
            <a:ext cx="87783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what “stuff” is in the water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how much is there of that “stuff”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is that “stuff” at that level hazardous to humans and/or other species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495961"/>
            <a:ext cx="81309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water are we talking about? __________________________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Where’s this water ? ________________________________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Where’s </a:t>
            </a:r>
            <a:r>
              <a:rPr lang="en-US" sz="2000" b="1" u="sng" dirty="0" smtClean="0"/>
              <a:t>not</a:t>
            </a:r>
            <a:r>
              <a:rPr lang="en-US" sz="2000" dirty="0" smtClean="0"/>
              <a:t> this water? ______________________________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__________________________________________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1495961"/>
            <a:ext cx="3914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drinking water / habitat water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3999" y="1803737"/>
            <a:ext cx="4322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rivers, lakes, oceans, ground water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6298" y="2111514"/>
            <a:ext cx="3919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ice caps (solid), glaciers (solid),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atmosphere (gas)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19400"/>
            <a:ext cx="776805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9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447800"/>
            <a:ext cx="666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some of the “stuffs” that we DON’T want in the water?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0"/>
            <a:ext cx="166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Water Quality</a:t>
            </a:r>
            <a:endParaRPr 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297116" y="381000"/>
            <a:ext cx="7920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what “stuff” is in the water</a:t>
            </a:r>
          </a:p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how much is there of that “stuff”</a:t>
            </a:r>
          </a:p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is that “stuff” at that level hazardous to humans and/or other species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3733800"/>
            <a:ext cx="631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some of the “stuffs” that we DO want in the water?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522" name="TextBox1" r:id="rId2" imgW="7467480" imgH="1990800"/>
        </mc:Choice>
        <mc:Fallback>
          <p:control name="TextBox1" r:id="rId2" imgW="7467480" imgH="1990800">
            <p:pic>
              <p:nvPicPr>
                <p:cNvPr id="18" name="TextBox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200" y="4179332"/>
                  <a:ext cx="7467600" cy="199286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523" name="TextBox2" r:id="rId3" imgW="7467480" imgH="1771560"/>
        </mc:Choice>
        <mc:Fallback>
          <p:control name="TextBox2" r:id="rId3" imgW="7467480" imgH="1771560">
            <p:pic>
              <p:nvPicPr>
                <p:cNvPr id="19" name="TextBox2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200" y="1828800"/>
                  <a:ext cx="7467600" cy="177319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3048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85800"/>
            <a:ext cx="7118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determines </a:t>
            </a:r>
            <a:r>
              <a:rPr lang="en-US" b="1" u="sng" dirty="0" smtClean="0"/>
              <a:t>how much</a:t>
            </a:r>
            <a:r>
              <a:rPr lang="en-US" dirty="0" smtClean="0"/>
              <a:t> of the “stuff” is </a:t>
            </a:r>
            <a:r>
              <a:rPr lang="en-US" b="1" u="sng" dirty="0" smtClean="0"/>
              <a:t>safe</a:t>
            </a:r>
            <a:r>
              <a:rPr lang="en-US" dirty="0" smtClean="0"/>
              <a:t> to be in the water?</a:t>
            </a:r>
          </a:p>
          <a:p>
            <a:endParaRPr lang="en-US" dirty="0"/>
          </a:p>
          <a:p>
            <a:r>
              <a:rPr lang="en-US" dirty="0" smtClean="0"/>
              <a:t>	 _________________________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634" y="1477790"/>
            <a:ext cx="2246901" cy="15183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0"/>
            <a:ext cx="166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Water Quality</a:t>
            </a:r>
            <a:endParaRPr lang="en-US" b="1" u="sng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916598"/>
              </p:ext>
            </p:extLst>
          </p:nvPr>
        </p:nvGraphicFramePr>
        <p:xfrm>
          <a:off x="0" y="4150360"/>
          <a:ext cx="8991601" cy="110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2600"/>
                <a:gridCol w="1752600"/>
                <a:gridCol w="1676401"/>
              </a:tblGrid>
              <a:tr h="325272">
                <a:tc>
                  <a:txBody>
                    <a:bodyPr/>
                    <a:lstStyle/>
                    <a:p>
                      <a:r>
                        <a:rPr lang="en-US" dirty="0" smtClean="0"/>
                        <a:t>nitrates (NO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ex: sodium nitrate Na(NO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90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0.001 gram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phosphates (PO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3-</a:t>
                      </a:r>
                      <a:r>
                        <a:rPr lang="en-US" dirty="0" smtClean="0"/>
                        <a:t>, ex: sodium phosphate Na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(PO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10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0.00001 gram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any acid,</a:t>
                      </a:r>
                      <a:r>
                        <a:rPr lang="en-US" baseline="0" dirty="0" smtClean="0"/>
                        <a:t> ex: sulfuric acid (in acid rain) 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SO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any amount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0.0001 gram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9281" y="3796656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POLAR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8283" y="3540760"/>
            <a:ext cx="1646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66"/>
                </a:solidFill>
              </a:rPr>
              <a:t>max in </a:t>
            </a:r>
          </a:p>
          <a:p>
            <a:pPr algn="ctr"/>
            <a:r>
              <a:rPr lang="en-US" dirty="0" smtClean="0">
                <a:solidFill>
                  <a:srgbClr val="FF0066"/>
                </a:solidFill>
              </a:rPr>
              <a:t>100 g of water</a:t>
            </a:r>
            <a:endParaRPr lang="en-US" dirty="0">
              <a:solidFill>
                <a:srgbClr val="FF0066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288961"/>
              </p:ext>
            </p:extLst>
          </p:nvPr>
        </p:nvGraphicFramePr>
        <p:xfrm>
          <a:off x="0" y="5750560"/>
          <a:ext cx="8991601" cy="110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2600"/>
                <a:gridCol w="1752600"/>
                <a:gridCol w="1676401"/>
              </a:tblGrid>
              <a:tr h="325272">
                <a:tc>
                  <a:txBody>
                    <a:bodyPr/>
                    <a:lstStyle/>
                    <a:p>
                      <a:r>
                        <a:rPr lang="en-US" dirty="0" smtClean="0"/>
                        <a:t>oxygen,</a:t>
                      </a:r>
                      <a:r>
                        <a:rPr lang="en-US" baseline="0" dirty="0" smtClean="0"/>
                        <a:t> O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0.001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the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max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carbon</a:t>
                      </a:r>
                      <a:r>
                        <a:rPr lang="en-US" baseline="0" dirty="0" smtClean="0"/>
                        <a:t> dioxide, CO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~0.001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the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max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gasoline (hydrocarbon</a:t>
                      </a:r>
                      <a:r>
                        <a:rPr lang="en-US" baseline="0" dirty="0" smtClean="0"/>
                        <a:t> mixture), ex: C</a:t>
                      </a:r>
                      <a:r>
                        <a:rPr lang="en-US" baseline="-25000" dirty="0" smtClean="0"/>
                        <a:t>8</a:t>
                      </a:r>
                      <a:r>
                        <a:rPr lang="en-US" baseline="0" dirty="0" smtClean="0"/>
                        <a:t>H</a:t>
                      </a:r>
                      <a:r>
                        <a:rPr lang="en-US" baseline="-25000" dirty="0" smtClean="0"/>
                        <a:t>18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0.00007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none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9281" y="5396856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NON POLAR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78283" y="5140960"/>
            <a:ext cx="1646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66"/>
                </a:solidFill>
              </a:rPr>
              <a:t>max in </a:t>
            </a:r>
          </a:p>
          <a:p>
            <a:pPr algn="ctr"/>
            <a:r>
              <a:rPr lang="en-US" dirty="0" smtClean="0">
                <a:solidFill>
                  <a:srgbClr val="FF0066"/>
                </a:solidFill>
              </a:rPr>
              <a:t>100 g of water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84604" y="1233505"/>
            <a:ext cx="306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plant and animal physiology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9532" y="123284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link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62200" y="1828800"/>
            <a:ext cx="61949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the substance directly toxic?</a:t>
            </a:r>
          </a:p>
          <a:p>
            <a:r>
              <a:rPr lang="en-US" dirty="0" smtClean="0"/>
              <a:t>does it lead to conditions that produce undesirable effects?</a:t>
            </a:r>
          </a:p>
          <a:p>
            <a:r>
              <a:rPr lang="en-US" dirty="0"/>
              <a:t>	</a:t>
            </a:r>
            <a:r>
              <a:rPr lang="en-US" dirty="0" smtClean="0"/>
              <a:t>ex: algae blooms…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40657" y="2763386"/>
            <a:ext cx="3860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link to EPA drinking water standards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link to toxicity of gasoline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link to phosphate considerations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268794" y="3544669"/>
            <a:ext cx="1646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66"/>
                </a:solidFill>
              </a:rPr>
              <a:t>“desirable” in</a:t>
            </a:r>
          </a:p>
          <a:p>
            <a:pPr algn="ctr"/>
            <a:r>
              <a:rPr lang="en-US" dirty="0" smtClean="0">
                <a:solidFill>
                  <a:srgbClr val="FF0066"/>
                </a:solidFill>
              </a:rPr>
              <a:t>100 g of water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68794" y="5181600"/>
            <a:ext cx="1646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66"/>
                </a:solidFill>
              </a:rPr>
              <a:t>“desirable” in</a:t>
            </a:r>
          </a:p>
          <a:p>
            <a:pPr algn="ctr"/>
            <a:r>
              <a:rPr lang="en-US" dirty="0" smtClean="0">
                <a:solidFill>
                  <a:srgbClr val="FF0066"/>
                </a:solidFill>
              </a:rPr>
              <a:t>100 g of water</a:t>
            </a:r>
            <a:endParaRPr 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2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8" grpId="0"/>
      <p:bldP spid="19" grpId="0"/>
      <p:bldP spid="20" grpId="0"/>
      <p:bldP spid="11" grpId="0"/>
      <p:bldP spid="12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2940</TotalTime>
  <Words>1269</Words>
  <Application>Microsoft Office PowerPoint</Application>
  <PresentationFormat>On-screen Show (4:3)</PresentationFormat>
  <Paragraphs>293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Arial - 36</vt:lpstr>
      <vt:lpstr>Calibri</vt:lpstr>
      <vt:lpstr>Comic Sans MS</vt:lpstr>
      <vt:lpstr>Symbol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tonic</dc:creator>
  <cp:lastModifiedBy>toni</cp:lastModifiedBy>
  <cp:revision>66</cp:revision>
  <cp:lastPrinted>2019-10-02T22:35:38Z</cp:lastPrinted>
  <dcterms:created xsi:type="dcterms:W3CDTF">2014-11-24T16:32:11Z</dcterms:created>
  <dcterms:modified xsi:type="dcterms:W3CDTF">2019-10-07T19:36:40Z</dcterms:modified>
</cp:coreProperties>
</file>