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60" r:id="rId9"/>
    <p:sldId id="261" r:id="rId10"/>
    <p:sldId id="282" r:id="rId11"/>
    <p:sldId id="278" r:id="rId12"/>
    <p:sldId id="264" r:id="rId13"/>
    <p:sldId id="269" r:id="rId14"/>
    <p:sldId id="265" r:id="rId15"/>
    <p:sldId id="267" r:id="rId16"/>
    <p:sldId id="270" r:id="rId17"/>
    <p:sldId id="271" r:id="rId18"/>
    <p:sldId id="273" r:id="rId19"/>
    <p:sldId id="283" r:id="rId20"/>
    <p:sldId id="274" r:id="rId21"/>
    <p:sldId id="284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0000FF"/>
    <a:srgbClr val="F0F0FF"/>
    <a:srgbClr val="00B0F0"/>
    <a:srgbClr val="FF6600"/>
    <a:srgbClr val="6600CC"/>
    <a:srgbClr val="D60093"/>
    <a:srgbClr val="009900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78"/>
      </p:cViewPr>
      <p:guideLst>
        <p:guide orient="horz" pos="30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06/relationships/vbaProject" Target="vbaProject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ED02AD8-5B73-4FD4-8474-B1C34C72A41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8C4D020E-56C6-4EAD-B639-38BA392E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63174-EBA6-4538-891C-A51A55F99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BCEC-7C30-40E8-AC77-3DE3779C1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5256A-0A0E-429D-BC9E-B06511A79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1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30AB-E235-4566-B357-C3755C7F8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7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0A374-B9EB-493F-B2AE-4F882BB14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8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73AA-86BA-4E5E-AE50-6BB74EB02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278D-C707-4ACD-A742-B2793C93C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8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929C8-F311-4041-AB47-ACC549C5D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2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96EA-7326-475A-A4D7-8E2004E6C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4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82889-5E40-486C-862A-B576235DE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7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0280-9447-4C95-84A2-EED83864B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0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48CBC0-0324-4CBC-8F80-071B644C15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4.wmf"/><Relationship Id="rId3" Type="http://schemas.openxmlformats.org/officeDocument/2006/relationships/control" Target="../activeX/activeX2.xml"/><Relationship Id="rId7" Type="http://schemas.openxmlformats.org/officeDocument/2006/relationships/hyperlink" Target="https://www.hy-vee.com/grocery/PD1462376/Country-Time-Lemonade-Drink-Mix" TargetMode="External"/><Relationship Id="rId12" Type="http://schemas.openxmlformats.org/officeDocument/2006/relationships/image" Target="../media/image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wmf"/><Relationship Id="rId5" Type="http://schemas.openxmlformats.org/officeDocument/2006/relationships/control" Target="../activeX/activeX4.xml"/><Relationship Id="rId10" Type="http://schemas.openxmlformats.org/officeDocument/2006/relationships/image" Target="../media/image1.wmf"/><Relationship Id="rId4" Type="http://schemas.openxmlformats.org/officeDocument/2006/relationships/control" Target="../activeX/activeX3.xml"/><Relationship Id="rId9" Type="http://schemas.openxmlformats.org/officeDocument/2006/relationships/hyperlink" Target="https://www.youtube.com/watch?v=QGFsc3OVas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7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127000"/>
            <a:ext cx="902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Hydrosphere </a:t>
            </a:r>
            <a:r>
              <a:rPr lang="en-US" altLang="en-US" dirty="0" smtClean="0"/>
              <a:t>6  </a:t>
            </a:r>
            <a:r>
              <a:rPr lang="en-US" altLang="en-US" b="1" u="sng" dirty="0"/>
              <a:t>WHAT’S IN WATER (or not)</a:t>
            </a:r>
            <a:r>
              <a:rPr lang="en-US" altLang="en-US" dirty="0"/>
              <a:t>		Date _____________</a:t>
            </a:r>
            <a:endParaRPr lang="en-US" alt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91440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with making some “lemonade”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468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Country Time “Lemonade” </a:t>
            </a:r>
            <a:r>
              <a:rPr lang="en-US" dirty="0" smtClean="0">
                <a:hlinkClick r:id="rId7"/>
              </a:rPr>
              <a:t>Mix  link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571655"/>
            <a:ext cx="246888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4909" y="5667345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evaporation link for lab…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1595" y="6324600"/>
            <a:ext cx="589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https://www.youtube.com/watch?v=QGFsc3OVass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4535" y="2313682"/>
            <a:ext cx="57551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water + beaker _________</a:t>
            </a:r>
          </a:p>
          <a:p>
            <a:endParaRPr lang="en-US" dirty="0"/>
          </a:p>
          <a:p>
            <a:r>
              <a:rPr lang="en-US" dirty="0" smtClean="0"/>
              <a:t>mass of sugar _______________</a:t>
            </a:r>
          </a:p>
          <a:p>
            <a:endParaRPr lang="en-US" dirty="0"/>
          </a:p>
          <a:p>
            <a:r>
              <a:rPr lang="en-US" dirty="0" smtClean="0"/>
              <a:t>     combine…. </a:t>
            </a:r>
          </a:p>
          <a:p>
            <a:r>
              <a:rPr lang="en-US" dirty="0"/>
              <a:t> </a:t>
            </a:r>
            <a:r>
              <a:rPr lang="en-US" dirty="0" smtClean="0"/>
              <a:t>    what do you see? ______________________</a:t>
            </a:r>
          </a:p>
          <a:p>
            <a:endParaRPr lang="en-US" dirty="0"/>
          </a:p>
          <a:p>
            <a:r>
              <a:rPr lang="en-US" dirty="0" smtClean="0"/>
              <a:t>total mass _________________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674" name="TextBox1" r:id="rId2" imgW="2400480" imgH="428760"/>
        </mc:Choice>
        <mc:Fallback>
          <p:control name="TextBox1" r:id="rId2" imgW="2400480" imgH="428760">
            <p:pic>
              <p:nvPicPr>
                <p:cNvPr id="9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57900" y="2236788"/>
                  <a:ext cx="2400300" cy="4302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8675" name="TextBox2" r:id="rId3" imgW="3029040" imgH="428760"/>
        </mc:Choice>
        <mc:Fallback>
          <p:control name="TextBox2" r:id="rId3" imgW="3029040" imgH="428760">
            <p:pic>
              <p:nvPicPr>
                <p:cNvPr id="13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5448" y="3754788"/>
                  <a:ext cx="3023752" cy="4302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8676" name="TextBox3" r:id="rId4" imgW="2295360" imgH="428760"/>
        </mc:Choice>
        <mc:Fallback>
          <p:control name="TextBox3" r:id="rId4" imgW="2295360" imgH="42876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22578" y="2846592"/>
                  <a:ext cx="2292621" cy="4302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8677" name="TextBox4" r:id="rId5" imgW="2343240" imgH="428760"/>
        </mc:Choice>
        <mc:Fallback>
          <p:control name="TextBox4" r:id="rId5" imgW="2343240" imgH="428760">
            <p:pic>
              <p:nvPicPr>
                <p:cNvPr id="15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6456" y="4370388"/>
                  <a:ext cx="2343944" cy="430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054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80" b="84726"/>
          <a:stretch>
            <a:fillRect/>
          </a:stretch>
        </p:blipFill>
        <p:spPr bwMode="auto">
          <a:xfrm>
            <a:off x="990600" y="1905000"/>
            <a:ext cx="1719263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6" t="44168" r="48624" b="47641"/>
          <a:stretch>
            <a:fillRect/>
          </a:stretch>
        </p:blipFill>
        <p:spPr bwMode="auto">
          <a:xfrm>
            <a:off x="4191000" y="4808992"/>
            <a:ext cx="1600200" cy="9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4" r="75618" b="29167"/>
          <a:stretch>
            <a:fillRect/>
          </a:stretch>
        </p:blipFill>
        <p:spPr bwMode="auto">
          <a:xfrm>
            <a:off x="6019800" y="4724400"/>
            <a:ext cx="16446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sucr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066800"/>
            <a:ext cx="5502275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Vitamin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1857375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31950" y="54864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Vitamin C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18250" y="59436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urea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902075" y="55626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sodium chloride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93750" y="3135313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isopropanol</a:t>
            </a:r>
          </a:p>
        </p:txBody>
      </p:sp>
      <p:pic>
        <p:nvPicPr>
          <p:cNvPr id="8208" name="Picture 16" descr="4800204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5913"/>
            <a:ext cx="10668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193925" y="1077913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</a:rPr>
              <a:t>water</a:t>
            </a:r>
          </a:p>
        </p:txBody>
      </p:sp>
      <p:sp>
        <p:nvSpPr>
          <p:cNvPr id="13" name="TextBox 12"/>
          <p:cNvSpPr txBox="1"/>
          <p:nvPr/>
        </p:nvSpPr>
        <p:spPr>
          <a:xfrm rot="20541533">
            <a:off x="1472562" y="430148"/>
            <a:ext cx="75533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polar</a:t>
            </a:r>
          </a:p>
        </p:txBody>
      </p:sp>
      <p:sp>
        <p:nvSpPr>
          <p:cNvPr id="14" name="TextBox 13"/>
          <p:cNvSpPr txBox="1"/>
          <p:nvPr/>
        </p:nvSpPr>
        <p:spPr>
          <a:xfrm rot="20541533">
            <a:off x="3829294" y="4430826"/>
            <a:ext cx="104067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“polar”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ionic</a:t>
            </a:r>
          </a:p>
        </p:txBody>
      </p:sp>
      <p:sp>
        <p:nvSpPr>
          <p:cNvPr id="15" name="TextBox 14"/>
          <p:cNvSpPr txBox="1"/>
          <p:nvPr/>
        </p:nvSpPr>
        <p:spPr>
          <a:xfrm rot="20541533">
            <a:off x="1978795" y="1453237"/>
            <a:ext cx="175080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partly 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an OH end</a:t>
            </a:r>
          </a:p>
        </p:txBody>
      </p:sp>
      <p:sp>
        <p:nvSpPr>
          <p:cNvPr id="16" name="TextBox 15"/>
          <p:cNvSpPr txBox="1"/>
          <p:nvPr/>
        </p:nvSpPr>
        <p:spPr>
          <a:xfrm rot="20541533">
            <a:off x="249793" y="3636694"/>
            <a:ext cx="195617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“lots” of O’s,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spread out</a:t>
            </a:r>
          </a:p>
        </p:txBody>
      </p:sp>
      <p:sp>
        <p:nvSpPr>
          <p:cNvPr id="17" name="TextBox 16"/>
          <p:cNvSpPr txBox="1"/>
          <p:nvPr/>
        </p:nvSpPr>
        <p:spPr>
          <a:xfrm rot="20541533">
            <a:off x="6944532" y="4068039"/>
            <a:ext cx="235692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corners different</a:t>
            </a:r>
          </a:p>
        </p:txBody>
      </p:sp>
      <p:sp>
        <p:nvSpPr>
          <p:cNvPr id="18" name="TextBox 17"/>
          <p:cNvSpPr txBox="1"/>
          <p:nvPr/>
        </p:nvSpPr>
        <p:spPr>
          <a:xfrm rot="20541533">
            <a:off x="5038781" y="1290246"/>
            <a:ext cx="189346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“lots” of O’s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spread out</a:t>
            </a:r>
          </a:p>
        </p:txBody>
      </p:sp>
      <p:sp>
        <p:nvSpPr>
          <p:cNvPr id="19" name="TextBox 18"/>
          <p:cNvSpPr txBox="1"/>
          <p:nvPr/>
        </p:nvSpPr>
        <p:spPr>
          <a:xfrm rot="20701845">
            <a:off x="5903234" y="93539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…smaller molecules</a:t>
            </a:r>
          </a:p>
          <a:p>
            <a:r>
              <a:rPr lang="en-US" dirty="0" smtClean="0"/>
              <a:t>…more O and/or “other”</a:t>
            </a:r>
          </a:p>
        </p:txBody>
      </p:sp>
    </p:spTree>
    <p:extLst>
      <p:ext uri="{BB962C8B-B14F-4D97-AF65-F5344CB8AC3E}">
        <p14:creationId xmlns:p14="http://schemas.microsoft.com/office/powerpoint/2010/main" val="1471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89025" y="609600"/>
            <a:ext cx="447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u="sng" dirty="0">
                <a:solidFill>
                  <a:srgbClr val="6600CC"/>
                </a:solidFill>
              </a:rPr>
              <a:t>LIKE DISSOLVES LIKE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295400"/>
            <a:ext cx="678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u="sng">
                <a:solidFill>
                  <a:srgbClr val="6600CC"/>
                </a:solidFill>
                <a:latin typeface="Comic Sans MS" panose="030F0702030302020204" pitchFamily="66" charset="0"/>
              </a:rPr>
              <a:t>polar</a:t>
            </a:r>
            <a:r>
              <a:rPr lang="en-US" altLang="en-US">
                <a:solidFill>
                  <a:srgbClr val="6600CC"/>
                </a:solidFill>
                <a:latin typeface="Comic Sans MS" panose="030F0702030302020204" pitchFamily="66" charset="0"/>
              </a:rPr>
              <a:t> substances dissolve best in </a:t>
            </a:r>
            <a:r>
              <a:rPr lang="en-US" altLang="en-US" u="sng">
                <a:solidFill>
                  <a:srgbClr val="6600CC"/>
                </a:solidFill>
                <a:latin typeface="Comic Sans MS" panose="030F0702030302020204" pitchFamily="66" charset="0"/>
              </a:rPr>
              <a:t>polar solvents</a:t>
            </a:r>
          </a:p>
          <a:p>
            <a:pPr algn="ctr"/>
            <a:r>
              <a:rPr lang="en-US" altLang="en-US" u="sng">
                <a:solidFill>
                  <a:srgbClr val="6600CC"/>
                </a:solidFill>
                <a:latin typeface="Comic Sans MS" panose="030F0702030302020204" pitchFamily="66" charset="0"/>
              </a:rPr>
              <a:t>non-polar</a:t>
            </a:r>
            <a:r>
              <a:rPr lang="en-US" altLang="en-US">
                <a:solidFill>
                  <a:srgbClr val="6600CC"/>
                </a:solidFill>
                <a:latin typeface="Comic Sans MS" panose="030F0702030302020204" pitchFamily="66" charset="0"/>
              </a:rPr>
              <a:t> substances dissolve best in </a:t>
            </a:r>
            <a:r>
              <a:rPr lang="en-US" altLang="en-US" u="sng">
                <a:solidFill>
                  <a:srgbClr val="6600CC"/>
                </a:solidFill>
                <a:latin typeface="Comic Sans MS" panose="030F0702030302020204" pitchFamily="66" charset="0"/>
              </a:rPr>
              <a:t>non-polar solvents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733800" y="2438400"/>
            <a:ext cx="1652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WHY….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616700" y="4281487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66"/>
                </a:solidFill>
              </a:rPr>
              <a:t>fuel (hydrocarbons)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971800" y="4343400"/>
            <a:ext cx="5832475" cy="2514600"/>
            <a:chOff x="1872" y="2736"/>
            <a:chExt cx="3674" cy="1584"/>
          </a:xfrm>
        </p:grpSpPr>
        <p:pic>
          <p:nvPicPr>
            <p:cNvPr id="24585" name="Picture 9" descr="Golden_Rule_structu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2" t="33751" r="32361" b="58058"/>
            <a:stretch>
              <a:fillRect/>
            </a:stretch>
          </p:blipFill>
          <p:spPr bwMode="auto">
            <a:xfrm>
              <a:off x="3073" y="2736"/>
              <a:ext cx="576" cy="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249" y="3024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9900"/>
                  </a:solidFill>
                </a:rPr>
                <a:t>iodine</a:t>
              </a:r>
            </a:p>
          </p:txBody>
        </p:sp>
        <p:pic>
          <p:nvPicPr>
            <p:cNvPr id="24587" name="Picture 11" descr="Golden_Rule_structu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8" t="77780"/>
            <a:stretch>
              <a:fillRect/>
            </a:stretch>
          </p:blipFill>
          <p:spPr bwMode="auto">
            <a:xfrm>
              <a:off x="1872" y="3216"/>
              <a:ext cx="3674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4032" y="3264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9900"/>
                  </a:solidFill>
                </a:rPr>
                <a:t>Vitamin E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228600" y="3036888"/>
            <a:ext cx="1066800" cy="1154112"/>
            <a:chOff x="144" y="1923"/>
            <a:chExt cx="672" cy="727"/>
          </a:xfrm>
        </p:grpSpPr>
        <p:pic>
          <p:nvPicPr>
            <p:cNvPr id="24590" name="Picture 14" descr="4800204_orig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3"/>
              <a:ext cx="672" cy="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182" y="240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33CC"/>
                  </a:solidFill>
                </a:rPr>
                <a:t>water</a:t>
              </a:r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04800" y="3105150"/>
            <a:ext cx="3929063" cy="3006725"/>
            <a:chOff x="192" y="1956"/>
            <a:chExt cx="2475" cy="1894"/>
          </a:xfrm>
        </p:grpSpPr>
        <p:pic>
          <p:nvPicPr>
            <p:cNvPr id="24593" name="Picture 17" descr="Vitamin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92"/>
              <a:ext cx="1170" cy="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212" y="3600"/>
              <a:ext cx="8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9900"/>
                  </a:solidFill>
                </a:rPr>
                <a:t>Vitamin C</a:t>
              </a:r>
            </a:p>
          </p:txBody>
        </p:sp>
        <p:pic>
          <p:nvPicPr>
            <p:cNvPr id="24595" name="Picture 19" descr="Golden_Rule_structur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6" t="44168" r="48624" b="47641"/>
            <a:stretch>
              <a:fillRect/>
            </a:stretch>
          </p:blipFill>
          <p:spPr bwMode="auto">
            <a:xfrm>
              <a:off x="1478" y="1956"/>
              <a:ext cx="812" cy="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6" name="Picture 20" descr="Golden_Rule_structu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74" r="75618" b="29167"/>
            <a:stretch>
              <a:fillRect/>
            </a:stretch>
          </p:blipFill>
          <p:spPr bwMode="auto">
            <a:xfrm>
              <a:off x="1430" y="2448"/>
              <a:ext cx="1036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1608" y="3206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9900"/>
                  </a:solidFill>
                </a:rPr>
                <a:t>urea</a:t>
              </a: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430" y="2304"/>
              <a:ext cx="12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9900"/>
                  </a:solidFill>
                </a:rPr>
                <a:t>sodium chloride</a:t>
              </a:r>
            </a:p>
          </p:txBody>
        </p:sp>
      </p:grpSp>
      <p:sp>
        <p:nvSpPr>
          <p:cNvPr id="24599" name="Freeform 23"/>
          <p:cNvSpPr>
            <a:spLocks/>
          </p:cNvSpPr>
          <p:nvPr/>
        </p:nvSpPr>
        <p:spPr bwMode="auto">
          <a:xfrm>
            <a:off x="1752600" y="2743200"/>
            <a:ext cx="3886200" cy="3810000"/>
          </a:xfrm>
          <a:custGeom>
            <a:avLst/>
            <a:gdLst>
              <a:gd name="T0" fmla="*/ 0 w 2448"/>
              <a:gd name="T1" fmla="*/ 2400 h 2400"/>
              <a:gd name="T2" fmla="*/ 288 w 2448"/>
              <a:gd name="T3" fmla="*/ 2016 h 2400"/>
              <a:gd name="T4" fmla="*/ 720 w 2448"/>
              <a:gd name="T5" fmla="*/ 1968 h 2400"/>
              <a:gd name="T6" fmla="*/ 1152 w 2448"/>
              <a:gd name="T7" fmla="*/ 1584 h 2400"/>
              <a:gd name="T8" fmla="*/ 1440 w 2448"/>
              <a:gd name="T9" fmla="*/ 1488 h 2400"/>
              <a:gd name="T10" fmla="*/ 1584 w 2448"/>
              <a:gd name="T11" fmla="*/ 1056 h 2400"/>
              <a:gd name="T12" fmla="*/ 1872 w 2448"/>
              <a:gd name="T13" fmla="*/ 912 h 2400"/>
              <a:gd name="T14" fmla="*/ 1824 w 2448"/>
              <a:gd name="T15" fmla="*/ 432 h 2400"/>
              <a:gd name="T16" fmla="*/ 2448 w 2448"/>
              <a:gd name="T17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8" h="2400">
                <a:moveTo>
                  <a:pt x="0" y="2400"/>
                </a:moveTo>
                <a:lnTo>
                  <a:pt x="288" y="2016"/>
                </a:lnTo>
                <a:lnTo>
                  <a:pt x="720" y="1968"/>
                </a:lnTo>
                <a:lnTo>
                  <a:pt x="1152" y="1584"/>
                </a:lnTo>
                <a:lnTo>
                  <a:pt x="1440" y="1488"/>
                </a:lnTo>
                <a:lnTo>
                  <a:pt x="1584" y="1056"/>
                </a:lnTo>
                <a:lnTo>
                  <a:pt x="1872" y="912"/>
                </a:lnTo>
                <a:lnTo>
                  <a:pt x="1824" y="432"/>
                </a:lnTo>
                <a:lnTo>
                  <a:pt x="2448" y="0"/>
                </a:ln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4593" y="2575486"/>
            <a:ext cx="3499407" cy="1707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96592">
            <a:off x="5953967" y="50329"/>
            <a:ext cx="3082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more ‘like’ </a:t>
            </a:r>
          </a:p>
          <a:p>
            <a:r>
              <a:rPr lang="en-US" dirty="0" smtClean="0"/>
              <a:t>the solvent and solute,</a:t>
            </a:r>
          </a:p>
          <a:p>
            <a:r>
              <a:rPr lang="en-US" dirty="0" smtClean="0"/>
              <a:t>     the more of the solute </a:t>
            </a:r>
          </a:p>
          <a:p>
            <a:r>
              <a:rPr lang="en-US" dirty="0"/>
              <a:t> </a:t>
            </a:r>
            <a:r>
              <a:rPr lang="en-US" dirty="0" smtClean="0"/>
              <a:t>    will dissolve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15886" y="1316802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5886" y="1620345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5886" y="1902677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polarity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3" grpId="0"/>
      <p:bldP spid="24599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1143000" y="762000"/>
            <a:ext cx="2743200" cy="1143000"/>
            <a:chOff x="720" y="480"/>
            <a:chExt cx="1728" cy="720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81200" y="76200"/>
            <a:ext cx="98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105400" y="762000"/>
            <a:ext cx="2743200" cy="11430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835650" y="76200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non- polar</a:t>
            </a:r>
          </a:p>
          <a:p>
            <a:pPr algn="ctr"/>
            <a:r>
              <a:rPr lang="en-US" altLang="en-US"/>
              <a:t>solvent</a:t>
            </a:r>
          </a:p>
        </p:txBody>
      </p:sp>
      <p:sp>
        <p:nvSpPr>
          <p:cNvPr id="10252" name="Oval 12" descr="Sphere"/>
          <p:cNvSpPr>
            <a:spLocks noChangeArrowheads="1"/>
          </p:cNvSpPr>
          <p:nvPr/>
        </p:nvSpPr>
        <p:spPr bwMode="auto">
          <a:xfrm>
            <a:off x="5105400" y="41910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22" descr="Sphere"/>
          <p:cNvSpPr>
            <a:spLocks noChangeArrowheads="1"/>
          </p:cNvSpPr>
          <p:nvPr/>
        </p:nvSpPr>
        <p:spPr bwMode="auto">
          <a:xfrm>
            <a:off x="5105400" y="55626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5105400" y="2057400"/>
            <a:ext cx="2743200" cy="11430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1143000" y="2057400"/>
            <a:ext cx="2743200" cy="1143000"/>
            <a:chOff x="720" y="480"/>
            <a:chExt cx="1728" cy="720"/>
          </a:xfrm>
        </p:grpSpPr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784850" y="348932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non- 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806575" y="3505200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grpSp>
        <p:nvGrpSpPr>
          <p:cNvPr id="10270" name="Group 30"/>
          <p:cNvGrpSpPr>
            <a:grpSpLocks/>
          </p:cNvGrpSpPr>
          <p:nvPr/>
        </p:nvGrpSpPr>
        <p:grpSpPr bwMode="auto">
          <a:xfrm>
            <a:off x="1066800" y="5562600"/>
            <a:ext cx="2743200" cy="1143000"/>
            <a:chOff x="720" y="3504"/>
            <a:chExt cx="1728" cy="720"/>
          </a:xfrm>
        </p:grpSpPr>
        <p:sp>
          <p:nvSpPr>
            <p:cNvPr id="10271" name="Oval 31" descr="Sphere"/>
            <p:cNvSpPr>
              <a:spLocks noChangeArrowheads="1"/>
            </p:cNvSpPr>
            <p:nvPr/>
          </p:nvSpPr>
          <p:spPr bwMode="auto">
            <a:xfrm>
              <a:off x="720" y="3504"/>
              <a:ext cx="1728" cy="72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926" y="3662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1872" y="3662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0274" name="Group 34"/>
          <p:cNvGrpSpPr>
            <a:grpSpLocks/>
          </p:cNvGrpSpPr>
          <p:nvPr/>
        </p:nvGrpSpPr>
        <p:grpSpPr bwMode="auto">
          <a:xfrm>
            <a:off x="1066800" y="4267200"/>
            <a:ext cx="2743200" cy="1143000"/>
            <a:chOff x="720" y="3504"/>
            <a:chExt cx="1728" cy="720"/>
          </a:xfrm>
        </p:grpSpPr>
        <p:sp>
          <p:nvSpPr>
            <p:cNvPr id="10275" name="Oval 35" descr="Sphere"/>
            <p:cNvSpPr>
              <a:spLocks noChangeArrowheads="1"/>
            </p:cNvSpPr>
            <p:nvPr/>
          </p:nvSpPr>
          <p:spPr bwMode="auto">
            <a:xfrm>
              <a:off x="720" y="3504"/>
              <a:ext cx="1728" cy="72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926" y="3662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1872" y="3662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 animBg="1"/>
      <p:bldP spid="10251" grpId="0"/>
      <p:bldP spid="10252" grpId="0" animBg="1"/>
      <p:bldP spid="10262" grpId="0" animBg="1"/>
      <p:bldP spid="10263" grpId="0" animBg="1"/>
      <p:bldP spid="10268" grpId="0"/>
      <p:bldP spid="10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28800" y="533400"/>
            <a:ext cx="553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opposites attract (</a:t>
            </a:r>
            <a:r>
              <a:rPr lang="en-US" altLang="en-US" sz="2400" i="1">
                <a:solidFill>
                  <a:srgbClr val="FF6600"/>
                </a:solidFill>
                <a:latin typeface="Comic Sans MS" panose="030F0702030302020204" pitchFamily="66" charset="0"/>
              </a:rPr>
              <a:t>if you are charges</a:t>
            </a:r>
            <a:r>
              <a:rPr lang="en-US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143000" y="2209800"/>
            <a:ext cx="2743200" cy="1143000"/>
            <a:chOff x="720" y="480"/>
            <a:chExt cx="1728" cy="720"/>
          </a:xfrm>
        </p:grpSpPr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81200" y="1447800"/>
            <a:ext cx="98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1143000" y="3429000"/>
            <a:ext cx="2743200" cy="1143000"/>
            <a:chOff x="720" y="480"/>
            <a:chExt cx="1728" cy="720"/>
          </a:xfrm>
        </p:grpSpPr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524000" y="2971800"/>
            <a:ext cx="0" cy="838200"/>
          </a:xfrm>
          <a:prstGeom prst="line">
            <a:avLst/>
          </a:prstGeom>
          <a:noFill/>
          <a:ln w="508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3505200" y="2971800"/>
            <a:ext cx="0" cy="838200"/>
          </a:xfrm>
          <a:prstGeom prst="line">
            <a:avLst/>
          </a:prstGeom>
          <a:noFill/>
          <a:ln w="508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81000" y="3135313"/>
            <a:ext cx="11240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stick</a:t>
            </a:r>
          </a:p>
          <a:p>
            <a:r>
              <a:rPr lang="en-US" altLang="en-US" dirty="0" smtClean="0">
                <a:solidFill>
                  <a:srgbClr val="FF6600"/>
                </a:solidFill>
              </a:rPr>
              <a:t>together</a:t>
            </a:r>
            <a:endParaRPr lang="en-US" altLang="en-US" dirty="0">
              <a:solidFill>
                <a:srgbClr val="FF6600"/>
              </a:solidFill>
            </a:endParaRPr>
          </a:p>
        </p:txBody>
      </p: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5334000" y="3505200"/>
            <a:ext cx="2743200" cy="1143000"/>
            <a:chOff x="720" y="480"/>
            <a:chExt cx="1728" cy="720"/>
          </a:xfrm>
        </p:grpSpPr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029200" y="2286000"/>
            <a:ext cx="2743200" cy="1143000"/>
            <a:chOff x="720" y="480"/>
            <a:chExt cx="1728" cy="720"/>
          </a:xfrm>
        </p:grpSpPr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3657600" y="4038600"/>
            <a:ext cx="762000" cy="457200"/>
          </a:xfrm>
          <a:prstGeom prst="line">
            <a:avLst/>
          </a:prstGeom>
          <a:noFill/>
          <a:ln w="508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>
            <a:off x="3733800" y="2286000"/>
            <a:ext cx="609600" cy="381000"/>
          </a:xfrm>
          <a:prstGeom prst="line">
            <a:avLst/>
          </a:prstGeom>
          <a:noFill/>
          <a:ln w="508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5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-0.15347 0.138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C -0.0099 -0.06135 -0.0198 -0.12269 -0.04011 -0.15556 C -0.06042 -0.18843 -0.09115 -0.19329 -0.12171 -0.19792 " pathEditMode="relative" ptsTypes="aaA">
                                      <p:cBhvr>
                                        <p:cTn id="40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500000">
                                      <p:cBhvr>
                                        <p:cTn id="42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5" grpId="0" animBg="1"/>
      <p:bldP spid="15376" grpId="0"/>
      <p:bldP spid="15385" grpId="0" animBg="1"/>
      <p:bldP spid="153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447800" y="762000"/>
            <a:ext cx="2743200" cy="1143000"/>
            <a:chOff x="720" y="480"/>
            <a:chExt cx="1728" cy="720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0" y="76200"/>
            <a:ext cx="98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1066800" y="5562600"/>
            <a:ext cx="2743200" cy="1143000"/>
            <a:chOff x="720" y="3504"/>
            <a:chExt cx="1728" cy="720"/>
          </a:xfrm>
        </p:grpSpPr>
        <p:sp>
          <p:nvSpPr>
            <p:cNvPr id="11279" name="Oval 15" descr="Sphere"/>
            <p:cNvSpPr>
              <a:spLocks noChangeArrowheads="1"/>
            </p:cNvSpPr>
            <p:nvPr/>
          </p:nvSpPr>
          <p:spPr bwMode="auto">
            <a:xfrm>
              <a:off x="720" y="3504"/>
              <a:ext cx="1728" cy="72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926" y="3662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1872" y="3662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 rot="1514709">
            <a:off x="4572000" y="1752600"/>
            <a:ext cx="2743200" cy="1143000"/>
            <a:chOff x="720" y="480"/>
            <a:chExt cx="1728" cy="720"/>
          </a:xfrm>
        </p:grpSpPr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784850" y="348932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non- 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806575" y="3505200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3962400" y="1371600"/>
            <a:ext cx="8763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225925" y="1066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grpSp>
        <p:nvGrpSpPr>
          <p:cNvPr id="11292" name="Group 28"/>
          <p:cNvGrpSpPr>
            <a:grpSpLocks/>
          </p:cNvGrpSpPr>
          <p:nvPr/>
        </p:nvGrpSpPr>
        <p:grpSpPr bwMode="auto">
          <a:xfrm rot="14682858">
            <a:off x="5829300" y="342900"/>
            <a:ext cx="2743200" cy="1143000"/>
            <a:chOff x="720" y="480"/>
            <a:chExt cx="1728" cy="720"/>
          </a:xfrm>
        </p:grpSpPr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1296" name="Group 32"/>
          <p:cNvGrpSpPr>
            <a:grpSpLocks/>
          </p:cNvGrpSpPr>
          <p:nvPr/>
        </p:nvGrpSpPr>
        <p:grpSpPr bwMode="auto">
          <a:xfrm rot="-2121030">
            <a:off x="-381000" y="2286000"/>
            <a:ext cx="2743200" cy="1143000"/>
            <a:chOff x="720" y="480"/>
            <a:chExt cx="1728" cy="720"/>
          </a:xfrm>
        </p:grpSpPr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828800" y="1524000"/>
            <a:ext cx="7620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6934200" y="1676400"/>
            <a:ext cx="342900" cy="9906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1066800" y="4267200"/>
            <a:ext cx="2743200" cy="1143000"/>
            <a:chOff x="720" y="3504"/>
            <a:chExt cx="1728" cy="720"/>
          </a:xfrm>
        </p:grpSpPr>
        <p:sp>
          <p:nvSpPr>
            <p:cNvPr id="11304" name="Oval 40" descr="Sphere"/>
            <p:cNvSpPr>
              <a:spLocks noChangeArrowheads="1"/>
            </p:cNvSpPr>
            <p:nvPr/>
          </p:nvSpPr>
          <p:spPr bwMode="auto">
            <a:xfrm>
              <a:off x="720" y="3504"/>
              <a:ext cx="1728" cy="72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926" y="3662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1306" name="Text Box 42"/>
            <p:cNvSpPr txBox="1">
              <a:spLocks noChangeArrowheads="1"/>
            </p:cNvSpPr>
            <p:nvPr/>
          </p:nvSpPr>
          <p:spPr bwMode="auto">
            <a:xfrm>
              <a:off x="1872" y="3662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1307" name="Oval 43" descr="Sphere"/>
          <p:cNvSpPr>
            <a:spLocks noChangeArrowheads="1"/>
          </p:cNvSpPr>
          <p:nvPr/>
        </p:nvSpPr>
        <p:spPr bwMode="auto">
          <a:xfrm>
            <a:off x="5105400" y="41910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44" descr="Sphere"/>
          <p:cNvSpPr>
            <a:spLocks noChangeArrowheads="1"/>
          </p:cNvSpPr>
          <p:nvPr/>
        </p:nvSpPr>
        <p:spPr bwMode="auto">
          <a:xfrm>
            <a:off x="5105400" y="55626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1524000" y="5121275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3276600" y="5121275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85800" y="5257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 animBg="1"/>
      <p:bldP spid="11310" grpId="0" animBg="1"/>
      <p:bldP spid="113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066800" y="5562600"/>
            <a:ext cx="2743200" cy="1143000"/>
            <a:chOff x="720" y="3504"/>
            <a:chExt cx="1728" cy="720"/>
          </a:xfrm>
        </p:grpSpPr>
        <p:sp>
          <p:nvSpPr>
            <p:cNvPr id="13320" name="Oval 8" descr="Sphere"/>
            <p:cNvSpPr>
              <a:spLocks noChangeArrowheads="1"/>
            </p:cNvSpPr>
            <p:nvPr/>
          </p:nvSpPr>
          <p:spPr bwMode="auto">
            <a:xfrm>
              <a:off x="720" y="3504"/>
              <a:ext cx="1728" cy="72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926" y="3662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872" y="3662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3356" name="AutoShape 44"/>
          <p:cNvSpPr>
            <a:spLocks noChangeArrowheads="1"/>
          </p:cNvSpPr>
          <p:nvPr/>
        </p:nvSpPr>
        <p:spPr bwMode="auto">
          <a:xfrm flipV="1">
            <a:off x="6019800" y="3429000"/>
            <a:ext cx="3352800" cy="1981200"/>
          </a:xfrm>
          <a:prstGeom prst="cloudCallout">
            <a:avLst>
              <a:gd name="adj1" fmla="val -117097"/>
              <a:gd name="adj2" fmla="val -6763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447800" y="762000"/>
            <a:ext cx="2743200" cy="1143000"/>
            <a:chOff x="720" y="480"/>
            <a:chExt cx="1728" cy="720"/>
          </a:xfrm>
        </p:grpSpPr>
        <p:sp>
          <p:nvSpPr>
            <p:cNvPr id="13315" name="Oval 3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0" y="76200"/>
            <a:ext cx="98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 rot="1514709">
            <a:off x="4572000" y="1752600"/>
            <a:ext cx="2743200" cy="1143000"/>
            <a:chOff x="720" y="480"/>
            <a:chExt cx="1728" cy="720"/>
          </a:xfrm>
        </p:grpSpPr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806575" y="3505200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038600" y="1371600"/>
            <a:ext cx="8763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225925" y="1066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 rot="14682858">
            <a:off x="5829300" y="342900"/>
            <a:ext cx="2743200" cy="1143000"/>
            <a:chOff x="720" y="480"/>
            <a:chExt cx="1728" cy="720"/>
          </a:xfrm>
        </p:grpSpPr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 rot="-2121030">
            <a:off x="-381000" y="2286000"/>
            <a:ext cx="2743200" cy="1143000"/>
            <a:chOff x="720" y="480"/>
            <a:chExt cx="1728" cy="720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1828800" y="1524000"/>
            <a:ext cx="7620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6934200" y="1676400"/>
            <a:ext cx="342900" cy="9906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1" name="Group 29"/>
          <p:cNvGrpSpPr>
            <a:grpSpLocks/>
          </p:cNvGrpSpPr>
          <p:nvPr/>
        </p:nvGrpSpPr>
        <p:grpSpPr bwMode="auto">
          <a:xfrm rot="10800000">
            <a:off x="1066800" y="4267200"/>
            <a:ext cx="2743200" cy="1143000"/>
            <a:chOff x="720" y="3504"/>
            <a:chExt cx="1728" cy="720"/>
          </a:xfrm>
        </p:grpSpPr>
        <p:sp>
          <p:nvSpPr>
            <p:cNvPr id="13342" name="Oval 30" descr="Sphere"/>
            <p:cNvSpPr>
              <a:spLocks noChangeArrowheads="1"/>
            </p:cNvSpPr>
            <p:nvPr/>
          </p:nvSpPr>
          <p:spPr bwMode="auto">
            <a:xfrm>
              <a:off x="720" y="3504"/>
              <a:ext cx="1728" cy="72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926" y="3662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1872" y="3662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1524000" y="5105400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3276600" y="5105400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85800" y="52419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3657600" y="1600200"/>
            <a:ext cx="7620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4572000" y="3505200"/>
            <a:ext cx="762000" cy="2286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 flipV="1">
            <a:off x="6172200" y="3429000"/>
            <a:ext cx="3352800" cy="1981200"/>
          </a:xfrm>
          <a:prstGeom prst="cloudCallout">
            <a:avLst>
              <a:gd name="adj1" fmla="val -38356"/>
              <a:gd name="adj2" fmla="val 75398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367463" y="3800475"/>
            <a:ext cx="27765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Hey… check it out…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that good looking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polar molecule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is very attractive too!</a:t>
            </a:r>
          </a:p>
        </p:txBody>
      </p:sp>
      <p:sp>
        <p:nvSpPr>
          <p:cNvPr id="13357" name="AutoShape 45"/>
          <p:cNvSpPr>
            <a:spLocks noChangeArrowheads="1"/>
          </p:cNvSpPr>
          <p:nvPr/>
        </p:nvSpPr>
        <p:spPr bwMode="auto">
          <a:xfrm flipV="1">
            <a:off x="5791200" y="5486400"/>
            <a:ext cx="3352800" cy="1371600"/>
          </a:xfrm>
          <a:prstGeom prst="cloudCallout">
            <a:avLst>
              <a:gd name="adj1" fmla="val -124954"/>
              <a:gd name="adj2" fmla="val -1099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 flipV="1">
            <a:off x="5486400" y="5562600"/>
            <a:ext cx="3352800" cy="1295400"/>
          </a:xfrm>
          <a:prstGeom prst="cloudCallout">
            <a:avLst>
              <a:gd name="adj1" fmla="val -22634"/>
              <a:gd name="adj2" fmla="val 26544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096000" y="5851525"/>
            <a:ext cx="2243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 think I might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go stick with her.</a:t>
            </a: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6477000" y="1981200"/>
            <a:ext cx="990600" cy="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3581400" y="4114800"/>
            <a:ext cx="55626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dirty="0"/>
          </a:p>
          <a:p>
            <a:r>
              <a:rPr lang="en-US" altLang="en-US" dirty="0"/>
              <a:t>in the mixture: ____________</a:t>
            </a:r>
          </a:p>
          <a:p>
            <a:r>
              <a:rPr lang="en-US" altLang="en-US" dirty="0"/>
              <a:t>________________________</a:t>
            </a:r>
          </a:p>
          <a:p>
            <a:r>
              <a:rPr lang="en-US" altLang="en-US" dirty="0"/>
              <a:t>________________________</a:t>
            </a:r>
          </a:p>
          <a:p>
            <a:r>
              <a:rPr lang="en-US" altLang="en-US" dirty="0"/>
              <a:t>Ex: _____________________</a:t>
            </a:r>
          </a:p>
          <a:p>
            <a:endParaRPr lang="en-US" altLang="en-US" dirty="0"/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3902075" y="4419600"/>
            <a:ext cx="5666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                  the polar solvent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pieces are 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“happy “to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stick to the polar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substance pieces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so,… the substance dissolves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4206875" y="5337175"/>
            <a:ext cx="3509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Vitamin C dissolves in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water</a:t>
            </a:r>
          </a:p>
          <a:p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(and urea, sucrose)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5955 -0.05277 0.11909 -0.10532 0.1526 -0.17685 C 0.18593 -0.24814 0.19288 -0.33819 0.2 -0.42777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13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4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 animBg="1"/>
      <p:bldP spid="13329" grpId="0" animBg="1"/>
      <p:bldP spid="13340" grpId="0" animBg="1"/>
      <p:bldP spid="13347" grpId="0" animBg="1"/>
      <p:bldP spid="13348" grpId="0" animBg="1"/>
      <p:bldP spid="13349" grpId="0"/>
      <p:bldP spid="13350" grpId="0" animBg="1"/>
      <p:bldP spid="13351" grpId="0" animBg="1"/>
      <p:bldP spid="13354" grpId="0" animBg="1"/>
      <p:bldP spid="13352" grpId="0"/>
      <p:bldP spid="13357" grpId="0" animBg="1"/>
      <p:bldP spid="13355" grpId="0" animBg="1"/>
      <p:bldP spid="13353" grpId="0"/>
      <p:bldP spid="13358" grpId="0" animBg="1"/>
      <p:bldP spid="13358" grpId="1" animBg="1"/>
      <p:bldP spid="13359" grpId="0" animBg="1"/>
      <p:bldP spid="13361" grpId="0"/>
      <p:bldP spid="13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762000"/>
            <a:ext cx="2743200" cy="11430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35650" y="76200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non- polar</a:t>
            </a:r>
          </a:p>
          <a:p>
            <a:pPr algn="ctr"/>
            <a:r>
              <a:rPr lang="en-US" altLang="en-US"/>
              <a:t>solvent</a:t>
            </a:r>
          </a:p>
        </p:txBody>
      </p:sp>
      <p:sp>
        <p:nvSpPr>
          <p:cNvPr id="16391" name="Oval 7" descr="Sphere"/>
          <p:cNvSpPr>
            <a:spLocks noChangeArrowheads="1"/>
          </p:cNvSpPr>
          <p:nvPr/>
        </p:nvSpPr>
        <p:spPr bwMode="auto">
          <a:xfrm>
            <a:off x="5105400" y="55626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105400" y="2057400"/>
            <a:ext cx="2743200" cy="11430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84850" y="348932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non- 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172200" y="228600"/>
            <a:ext cx="2743200" cy="11430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Oval 29" descr="Sphere"/>
          <p:cNvSpPr>
            <a:spLocks noChangeArrowheads="1"/>
          </p:cNvSpPr>
          <p:nvPr/>
        </p:nvSpPr>
        <p:spPr bwMode="auto">
          <a:xfrm>
            <a:off x="6172200" y="36576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6172200" y="1524000"/>
            <a:ext cx="2743200" cy="11430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 descr="Sphere"/>
          <p:cNvSpPr>
            <a:spLocks noChangeArrowheads="1"/>
          </p:cNvSpPr>
          <p:nvPr/>
        </p:nvSpPr>
        <p:spPr bwMode="auto">
          <a:xfrm>
            <a:off x="5105400" y="41910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0" descr="Sphere"/>
          <p:cNvSpPr>
            <a:spLocks noChangeArrowheads="1"/>
          </p:cNvSpPr>
          <p:nvPr/>
        </p:nvSpPr>
        <p:spPr bwMode="auto">
          <a:xfrm>
            <a:off x="6172200" y="50292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86000" y="4114800"/>
            <a:ext cx="64770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  <a:p>
            <a:r>
              <a:rPr lang="en-US" altLang="en-US"/>
              <a:t>in the mixture: ____________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Ex: _____________________</a:t>
            </a:r>
          </a:p>
          <a:p>
            <a:endParaRPr lang="en-US" altLang="en-US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590800" y="4419600"/>
            <a:ext cx="63001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                  the non-polar solvent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pieces and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the</a:t>
            </a: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non-polar substance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pieces are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free to move freely</a:t>
            </a: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so,… the substance dissolves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2895600" y="5337175"/>
            <a:ext cx="64652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fuel and Vitamin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E (and food oil, naphthalene, iodine)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-0.05364 0.02153 -0.10555 0.04074 -0.16163 0.04653 C -0.20729 0.04283 -0.20885 0.0507 -0.23663 0.02871 C -0.23559 0.00903 -0.23506 -0.00903 -0.22829 -0.02685 C -0.22725 -0.02963 -0.22482 -0.03102 -0.22343 -0.03333 C -0.22118 -0.0375 -0.21666 -0.04676 -0.21666 -0.04676 C -0.21493 -0.05625 -0.2151 -0.05254 -0.2151 -0.05787 C -0.22343 -0.06088 -0.23159 -0.06574 -0.2401 -0.06666 C -0.2625 -0.06921 -0.27899 -0.06088 -0.3 -0.05555 C -0.33072 -0.03935 -0.3026 -0.05278 -0.33333 -0.04236 C -0.35729 -0.03426 -0.38072 -0.02338 -0.40503 -0.01782 C -0.40677 -0.01643 -0.40815 -0.01458 -0.41006 -0.01342 C -0.41336 -0.01157 -0.42013 -0.00903 -0.42013 -0.00903 C -0.4309 0.01945 -0.41909 0.05255 -0.42673 0.08218 C -0.42916 0.1132 -0.42916 0.14746 -0.43506 0.17755 C -0.43402 0.18588 -0.43472 0.19491 -0.43177 0.20209 C -0.43003 0.20648 -0.41562 0.20926 -0.41163 0.21088 C -0.38385 0.20718 -0.38159 0.21204 -0.36163 0.19769 C -0.34843 0.18797 -0.32725 0.16389 -0.31336 0.15741 C -0.275 0.17523 -0.33593 0.27709 -0.29166 0.29537 C -0.28281 0.30787 -0.28645 0.31922 -0.29496 0.32871 C -0.30625 0.34144 -0.31614 0.3463 -0.33003 0.35093 C -0.35121 0.34815 -0.36197 0.34954 -0.3802 0.33982 C -0.4 0.32917 -0.41562 0.31667 -0.43663 0.31111 C -0.45503 0.31551 -0.47378 0.3169 -0.49166 0.32431 C -0.51805 0.33519 -0.53958 0.38264 -0.5585 0.40417 C -0.56527 0.41227 -0.57447 0.4169 -0.58177 0.42431 C -0.59895 0.4419 -0.61423 0.4676 -0.62829 0.48866 C -0.63229 0.49468 -0.6401 0.50625 -0.6401 0.50625 C -0.64409 0.52523 -0.64774 0.54121 -0.65 0.55996 C -0.64947 0.56806 -0.64982 0.57616 -0.64843 0.58403 C -0.64756 0.58982 -0.64496 0.59468 -0.6434 0.6 C -0.63611 0.62639 -0.63576 0.63565 -0.61996 0.65324 C -0.61163 0.66227 -0.61892 0.6581 -0.61006 0.66204 C -0.59409 0.67639 -0.58437 0.6676 -0.56006 0.66667 C -0.55173 0.66505 -0.5434 0.66412 -0.53506 0.66204 C -0.52065 0.65857 -0.51215 0.6507 -0.4967 0.64861 C -0.46267 0.63403 -0.44809 0.6331 -0.40833 0.63079 C -0.37899 0.61922 -0.3526 0.6 -0.325 0.58218 C -0.28055 0.55347 -0.32378 0.58727 -0.28663 0.55996 C -0.27031 0.54792 -0.25434 0.52963 -0.23663 0.52222 C -0.22881 0.52361 -0.22048 0.52222 -0.21336 0.52639 C -0.21059 0.52801 -0.21059 0.53357 -0.21006 0.5375 C -0.20798 0.55602 -0.21215 0.5706 -0.20347 0.58403 C -0.19218 0.60185 -0.17413 0.60347 -0.15833 0.6088 C -0.14322 0.62477 -0.14461 0.64514 -0.13003 0.65972 C -0.12482 0.66505 -0.09913 0.68472 -0.08836 0.69329 C -0.07881 0.7007 -0.07013 0.71273 -0.06006 0.71991 C -0.04427 0.73102 -0.02482 0.73519 -0.00833 0.74422 C 0.00608 0.7426 0.02084 0.74398 0.0349 0.73982 C 0.06528 0.73056 0.05209 0.72778 0.06997 0.7132 C 0.08716 0.69908 0.10869 0.68797 0.12327 0.66852 C 0.12518 0.66597 0.12622 0.66204 0.1283 0.65972 C 0.14219 0.64352 0.15278 0.63542 0.16164 0.61111 C 0.17188 0.58264 0.1783 0.55695 0.18334 0.52639 C 0.1816 0.50371 0.18108 0.48033 0.1783 0.45764 C 0.17362 0.41991 0.1349 0.40718 0.11164 0.40648 C 0.02882 0.40417 -0.05381 0.40347 -0.1368 0.40185 C -0.14565 0.39422 -0.14635 0.38218 -0.14843 0.36875 C -0.14947 0.33635 -0.15173 0.30903 -0.15503 0.27755 C -0.15798 0.24977 -0.1592 0.2132 -0.1717 0.18889 C -0.18489 0.1632 -0.21111 0.16135 -0.23177 0.15741 C -0.24062 0.15579 -0.25833 0.15301 -0.25833 0.15301 C -0.3401 0.16459 -0.37795 0.19722 -0.44843 0.23542 C -0.48246 0.25347 -0.51718 0.26181 -0.55329 0.26875 C -0.57621 0.26551 -0.5993 0.26621 -0.6217 0.25996 C -0.63194 0.25695 -0.65 0.24213 -0.65 0.24213 C -0.6592 0.22963 -0.66423 0.21435 -0.67343 0.20209 C -0.67899 0.17963 -0.67534 0.18797 -0.68177 0.17547 C -0.68281 0.16435 -0.68559 0.15301 -0.68506 0.14213 C -0.68402 0.11968 -0.68368 0.09769 -0.68177 0.07547 C -0.68107 0.0676 -0.6769 0.06088 -0.675 0.05324 C -0.66041 -0.00602 -0.61354 0.00162 -0.57517 1.85185E-6 C -0.54409 0.00394 -0.53489 0.00116 -0.51666 0.03079 C -0.51215 0.04584 -0.50729 0.06019 -0.50329 0.07547 C -0.50156 0.08195 -0.4868 0.08357 -0.48333 0.08426 C -0.43819 0.08079 -0.42986 0.0801 -0.3934 0.06875 C -0.38229 0.06528 -0.37118 0.06459 -0.36006 0.05996 C -0.35399 0.06088 -0.34236 0.06135 -0.33663 0.06667 C -0.33038 0.07246 -0.33368 0.07037 -0.32673 0.07315 C -0.31718 0.06898 -0.31354 0.0669 -0.30677 0.05764 C -0.29461 0.01181 -0.32083 -0.0243 -0.3467 -0.04907 C -0.35347 -0.06227 -0.36093 -0.07245 -0.3684 -0.08449 C -0.37187 -0.09977 -0.37465 -0.11157 -0.3868 -0.11574 C -0.3927 -0.12338 -0.38767 -0.11852 -0.39843 -0.12222 C -0.40017 -0.12268 -0.40329 -0.12453 -0.40329 -0.12453 L 0.1783 0.1176 " pathEditMode="relative" ptsTypes="fffffff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C 0.01007 0.00417 0.01355 0.01204 0.02171 0.01991 C 0.03021 0.02801 0.03924 0.03519 0.04844 0.04213 C 0.07032 0.05857 0.09671 0.06621 0.11667 0.08658 C 0.12153 0.1051 0.11424 0.08311 0.12344 0.09537 C 0.14046 0.11806 0.11441 0.09375 0.13177 0.1088 C 0.12431 0.13195 0.12049 0.12871 0.10677 0.14445 C 0.10209 0.15 0.09809 0.15672 0.09341 0.16204 C 0.08646 0.16991 0.079 0.17686 0.07171 0.18426 C 0.06302 0.19306 0.05921 0.2051 0.05 0.2132 C 0.06285 0.21806 0.07518 0.22107 0.08837 0.22431 C 0.10191 0.23102 0.11424 0.23681 0.12848 0.23982 C 0.13716 0.24815 0.14775 0.24977 0.15677 0.25764 C 0.16164 0.27732 0.16493 0.29584 0.17344 0.3132 C 0.17552 0.33125 0.1823 0.34653 0.18507 0.36436 C 0.18646 0.39306 0.19115 0.42686 0.18681 0.45556 C 0.1849 0.46829 0.15625 0.46852 0.15348 0.46875 C 0.13282 0.47361 0.15504 0.46736 0.12674 0.47986 C 0.10052 0.49144 0.07396 0.50348 0.04671 0.5088 C 0.02848 0.50741 0.01493 0.50695 -0.00156 0.5 C -0.02066 0.50394 -0.03906 0.51088 -0.05833 0.5132 C -0.08437 0.525 -0.10954 0.52385 -0.13663 0.53102 C -0.17361 0.54074 -0.20625 0.55857 -0.24166 0.57315 C -0.24548 0.57246 -0.25191 0.57593 -0.25329 0.57107 C -0.25729 0.55741 -0.24913 0.52593 -0.24652 0.51111 C -0.23073 0.41806 -0.21805 0.32454 -0.20486 0.23102 C -0.20312 0.20394 -0.20138 0.17223 -0.18993 0.14885 C -0.19218 0.08357 -0.18993 0.01806 -0.19496 -0.04676 C -0.19531 -0.08935 -0.1585 -0.21319 -0.20989 -0.23125 C -0.21979 -0.23981 -0.21163 -0.23402 -0.22986 -0.24004 C -0.27083 -0.2537 -0.23958 -0.24514 -0.27152 -0.25347 C -0.29635 -0.27199 -0.32586 -0.27476 -0.35329 -0.2824 C -0.3835 -0.27893 -0.37465 -0.28889 -0.36996 -0.23796 C -0.36753 -0.21018 -0.35555 -0.20254 -0.34323 -0.18449 C -0.33975 -0.17939 -0.33715 -0.17338 -0.33333 -0.16898 C -0.32934 -0.16435 -0.32413 -0.16203 -0.31996 -0.15787 C -0.31232 -0.15023 -0.30503 -0.14213 -0.29826 -0.13333 C -0.29375 -0.12754 -0.28663 -0.11342 -0.28663 -0.11342 C -0.28767 -0.09861 -0.28767 -0.08356 -0.28993 -0.06898 C -0.29114 -0.06041 -0.29965 -0.05254 -0.30329 -0.04676 C -0.30989 -0.03634 -0.31684 -0.0243 -0.32326 -0.01342 C -0.32708 0.00093 -0.33246 0.01343 -0.33819 0.02662 C -0.34982 0.05394 -0.34045 0.03542 -0.35156 0.06667 C -0.36145 0.09445 -0.36684 0.10625 -0.36996 0.13774 C -0.36823 0.16297 -0.3677 0.1882 -0.36493 0.2132 C -0.36336 0.22824 -0.35538 0.24028 -0.35329 0.25556 C -0.36354 0.28264 -0.38836 0.26991 -0.40989 0.27107 C -0.41979 0.27315 -0.43003 0.27315 -0.43993 0.27547 C -0.4434 0.27616 -0.44652 0.27894 -0.45 0.27986 C -0.45555 0.28125 -0.46111 0.28149 -0.46666 0.28218 C -0.47552 0.28611 -0.48454 0.2838 -0.49323 0.27986 C -0.49583 0.26991 -0.49826 0.24885 -0.49826 0.24885 C -0.50017 0.20811 -0.4934 0.13496 -0.52986 0.1176 C -0.55347 0.11922 -0.575 0.12361 -0.59826 0.12662 C -0.60434 0.12963 -0.61041 0.13334 -0.61666 0.13542 C -0.63645 0.1419 -0.65729 0.14005 -0.67656 0.14885 C -0.69288 0.17061 -0.67691 0.20209 -0.65989 0.2132 C -0.65382 0.2213 -0.64652 0.22524 -0.63819 0.22871 C -0.62777 0.24329 -0.63871 0.26459 -0.64323 0.27986 C -0.64479 0.28496 -0.65 0.29329 -0.65 0.29329 C -0.65503 0.32153 -0.6276 0.31899 -0.61319 0.32223 C -0.57604 0.31991 -0.53871 0.31852 -0.50156 0.31551 C -0.4776 0.31343 -0.48472 0.31181 -0.46493 0.3044 C -0.42291 0.28866 -0.47083 0.30811 -0.43993 0.29769 C -0.42257 0.2919 -0.40573 0.28149 -0.38819 0.27547 C -0.38368 0.29491 -0.38663 0.27986 -0.38663 0.32223 " pathEditMode="relative" ptsTypes="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-0.00503 -0.00972 -0.00555 -0.01967 -0.00833 -0.03125 C -0.01163 -0.04514 -0.0158 -0.06018 -0.02031 -0.07338 C -0.02448 -0.08634 -0.03073 -0.09815 -0.03507 -0.11111 C -0.04809 -0.14977 -0.05659 -0.19074 -0.0651 -0.23125 C -0.06788 -0.24398 -0.071 -0.25625 -0.07343 -0.26898 C -0.07465 -0.2743 -0.07552 -0.2794 -0.07673 -0.28449 C -0.07743 -0.2868 -0.07968 -0.28958 -0.07847 -0.2912 C -0.07743 -0.29282 -0.07118 -0.28634 -0.06666 -0.28449 C -0.05659 -0.28032 -0.04548 -0.28125 -0.03507 -0.27778 C -0.02048 -0.27291 0.00521 -0.26481 0.01493 -0.25787 C 0.03438 -0.24375 0.05452 -0.22916 0.07327 -0.21342 C 0.08872 -0.20046 0.1033 -0.18634 0.11997 -0.17569 C 0.12709 -0.1662 0.13195 -0.16875 0.1382 -0.15995 C 0.14184 -0.17384 0.14254 -0.17315 0.1349 -0.1956 C 0.12657 -0.21967 0.1125 -0.24861 0.09827 -0.26898 C 0.08542 -0.2875 0.05955 -0.32361 0.04323 -0.34004 C 0.03229 -0.35092 0.01962 -0.35856 0.00834 -0.36898 C 5.55556E-7 -0.37662 -0.00781 -0.39004 -0.01666 -0.3956 C -0.03437 -0.40671 -0.05573 -0.41736 -0.075 -0.42222 C -0.09705 -0.42778 -0.11944 -0.42546 -0.14166 -0.42662 C -0.16163 -0.4243 -0.1776 -0.42662 -0.19514 -0.41551 C -0.21163 -0.40509 -0.2243 -0.38588 -0.23507 -0.36666 C -0.24253 -0.35324 -0.24635 -0.34051 -0.25677 -0.33125 C -0.26371 -0.31227 -0.27621 -0.29768 -0.28507 -0.28009 C -0.2934 -0.26366 -0.30191 -0.24768 -0.31007 -0.23125 C -0.31441 -0.22245 -0.32118 -0.21643 -0.32673 -0.20903 C -0.33368 -0.19954 -0.33975 -0.18935 -0.3467 -0.18009 C -0.34774 -0.17454 -0.35121 -0.17014 -0.35173 -0.16458 C -0.35295 -0.14884 -0.34201 -0.13866 -0.33177 -0.13565 C -0.31354 -0.13032 -0.29739 -0.1287 -0.28003 -0.11782 C -0.27482 -0.11458 -0.27031 -0.10949 -0.2651 -0.10671 C -0.23194 -0.08866 -0.25434 -0.10879 -0.225 -0.08449 C -0.21441 -0.07569 -0.20364 -0.06713 -0.1934 -0.05787 C -0.1842 -0.04954 -0.17656 -0.03796 -0.16684 -0.03125 C -0.14913 -0.01921 -0.13264 -0.00509 -0.1184 0.0132 C -0.11198 0.0382 -0.125 0.06204 -0.13333 0.08218 C -0.13541 0.08704 -0.13628 0.09283 -0.13837 0.09769 C -0.15069 0.12801 -0.16545 0.15718 -0.17847 0.18658 C -0.18906 0.20972 -0.18802 0.21898 -0.20833 0.22662 C -0.21718 0.22593 -0.22673 0.22871 -0.23507 0.22431 C -0.26649 0.2081 -0.29323 0.15278 -0.30503 0.1132 C -0.30885 0.05926 -0.31198 0.0375 -0.30503 -0.02454 C -0.30382 -0.03495 -0.28854 -0.04815 -0.28333 -0.05347 C -0.26007 -0.07685 -0.2408 -0.08565 -0.2118 -0.08889 C -0.19791 -0.08819 -0.18402 -0.08819 -0.17014 -0.0868 C -0.16319 -0.08611 -0.15156 -0.07014 -0.15 -0.06898 C -0.13073 -0.05602 -0.11319 -0.03889 -0.0934 -0.02662 C -0.08472 -0.02129 -0.07552 -0.01829 -0.06666 -0.01342 C -0.0408 0.00046 -0.02691 0.01227 5.55556E-7 0.01991 C 0.02778 0.02778 0.05538 0.0294 0.08334 0.03334 C 0.09948 0.03264 0.11667 0.03889 0.1316 0.03102 C 0.13681 0.02824 0.1316 0.01597 0.12986 0.0088 C 0.12761 2.59259E-6 0.12292 -0.00717 0.11997 -0.01551 C 0.0849 -0.11412 0.05434 -0.20694 -0.00833 -0.28217 C -0.02465 -0.30162 -0.04409 -0.31412 -0.06354 -0.32662 C -0.07118 -0.33171 -0.0868 -0.34236 -0.0868 -0.34236 C -0.12847 -0.34074 -0.17014 -0.34028 -0.2118 -0.33773 C -0.25885 -0.33472 -0.30468 -0.32454 -0.35173 -0.32222 C -0.38993 -0.32361 -0.42326 -0.32569 -0.46007 -0.33333 C -0.4618 -0.33472 -0.46389 -0.33565 -0.4651 -0.33773 C -0.46892 -0.34421 -0.47083 -0.3669 -0.47343 -0.37569 C -0.48021 -0.44259 -0.47691 -0.51065 -0.4717 -0.57778 C -0.50573 -0.58935 -0.52691 -0.57662 -0.55503 -0.6044 C -0.53837 -0.61204 -0.51892 -0.59444 -0.50347 -0.5868 C -0.49652 -0.57986 -0.49201 -0.57384 -0.4868 -0.56458 C -0.48628 -0.56227 -0.48507 -0.56018 -0.48507 -0.55787 C -0.48507 -0.50879 -0.496 -0.52662 -0.4368 -0.52662 " pathEditMode="relative" ptsTypes="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7 C 0.04029 -0.0449 0.00331 -0.00046 0.03161 -0.04213 C 0.06147 -0.08634 0.06372 -0.08773 0.09167 -0.12222 C 0.10817 -0.14259 0.11824 -0.17106 0.13334 -0.19328 C 0.14393 -0.20879 0.15435 -0.2243 0.16494 -0.23981 C 0.1797 -0.2618 0.19341 -0.2824 0.2099 -0.30208 C 0.2231 -0.31782 0.21303 -0.30856 0.22501 -0.3199 C 0.22657 -0.32152 0.23178 -0.32476 0.23004 -0.3243 C 0.10174 -0.29976 0.23681 -0.31967 0.07657 -0.26875 C 0.03612 -0.25578 -0.0052 -0.24398 -0.04687 -0.23981 C -0.05763 -0.23634 -0.06944 -0.23634 -0.0802 -0.23101 C -0.08714 -0.22754 -0.09148 -0.22083 -0.09843 -0.21759 C -0.11562 -0.1949 -0.15954 -0.18888 -0.17343 -0.18217 C -0.19808 -0.1706 -0.22464 -0.15787 -0.24999 -0.15092 C -0.26006 -0.15254 -0.27065 -0.15069 -0.28003 -0.15555 C -0.2835 -0.1574 -0.28471 -0.16388 -0.28506 -0.16875 C -0.28662 -0.18958 -0.28315 -0.21203 -0.27169 -0.22662 C -0.23454 -0.27384 -0.20364 -0.31064 -0.15173 -0.3243 C -0.13576 -0.3368 -0.12065 -0.3412 -0.10329 -0.34884 C -0.07534 -0.36134 -0.04583 -0.37199 -0.01666 -0.37777 C -0.02169 -0.40347 -0.04218 -0.40578 -0.06006 -0.41759 C -0.09027 -0.43773 -0.10902 -0.43541 -0.14357 -0.44444 C -0.16909 -0.45115 -0.19444 -0.45949 -0.21996 -0.46666 C -0.2361 -0.47129 -0.25225 -0.47523 -0.26857 -0.47986 C -0.27725 -0.4824 -0.29496 -0.48888 -0.29496 -0.48888 C -0.30902 -0.50115 -0.31319 -0.49421 -0.33506 -0.49097 C -0.34062 -0.48865 -0.34635 -0.4868 -0.3519 -0.48426 C -0.3618 -0.47939 -0.38194 -0.46875 -0.38194 -0.46875 C -0.38402 -0.46643 -0.38593 -0.46365 -0.38836 -0.46203 C -0.39773 -0.45578 -0.39357 -0.46551 -0.39669 -0.45324 C -0.38628 -0.425 -0.39461 -0.44074 -0.34339 -0.44652 C -0.18801 -0.46388 -0.34374 -0.45393 -0.23176 -0.45995 C -0.16579 -0.45601 -0.13697 -0.45625 -0.0835 -0.44213 C -0.0736 -0.43287 -0.06353 -0.42662 -0.05503 -0.41551 C -0.04878 -0.39074 -0.07169 -0.37268 -0.08523 -0.36203 C -0.10833 -0.34351 -0.13385 -0.33101 -0.15833 -0.31551 C -0.16388 -0.31203 -0.16822 -0.30578 -0.17343 -0.30208 C -0.1776 -0.29907 -0.18246 -0.29768 -0.1868 -0.29537 C -0.19322 -0.2868 -0.20017 -0.27963 -0.20676 -0.27106 C -0.20728 -0.26875 -0.20676 -0.26458 -0.2085 -0.26435 C -0.21353 -0.26365 -0.21857 -0.26713 -0.22343 -0.26875 C -0.2335 -0.27222 -0.24339 -0.27615 -0.25329 -0.27986 C -0.26076 -0.28263 -0.2677 -0.28773 -0.27499 -0.29097 C -0.28923 -0.29699 -0.30398 -0.30138 -0.31839 -0.30648 C -0.35329 -0.31898 -0.38958 -0.32662 -0.42499 -0.33541 C -0.46267 -0.36828 -0.53107 -0.34814 -0.56162 -0.34884 C -0.55242 -0.35717 -0.54617 -0.36944 -0.53662 -0.37777 C -0.51388 -0.39791 -0.49096 -0.4162 -0.46336 -0.4199 C -0.47951 -0.41064 -0.48784 -0.39768 -0.50173 -0.38426 C -0.52117 -0.36551 -0.51232 -0.38148 -0.53003 -0.35995 C -0.53749 -0.35092 -0.54148 -0.34074 -0.54999 -0.33333 C -0.5552 -0.31898 -0.55589 -0.32013 -0.56857 -0.31551 C -0.63628 -0.24282 -0.68732 -0.15902 -0.73506 -0.06435 C -0.7427 -0.03333 -0.74044 -0.04699 -0.74339 -0.0243 C -0.74287 -0.01458 -0.74461 -0.00416 -0.74166 0.00463 C -0.74044 0.00811 -0.73819 -0.00115 -0.73662 -0.00439 C -0.72985 -0.01875 -0.73732 -0.01064 -0.72499 -0.0287 C -0.70537 -0.0574 -0.6835 -0.08125 -0.6618 -0.10648 C -0.65537 -0.11365 -0.64999 -0.12222 -0.64339 -0.1287 C -0.60503 -0.1662 -0.55468 -0.19583 -0.51023 -0.21759 C -0.48819 -0.22824 -0.49374 -0.22083 -0.47013 -0.23101 C -0.446 -0.24143 -0.43333 -0.24953 -0.4085 -0.25324 C -0.39183 -0.25949 -0.37551 -0.26226 -0.35833 -0.26435 C -0.26527 -0.30625 -0.17013 -0.33842 -0.07169 -0.34652 C -0.04635 -0.34421 -0.02048 -0.34398 0.00504 -0.33981 C 0.01008 -0.33888 0.03143 -0.32453 0.03664 -0.32222 C 0.05313 -0.31481 0.07032 -0.30972 0.08664 -0.30208 C 0.08994 -0.30277 0.09358 -0.30277 0.09671 -0.30439 C 0.10921 -0.31111 0.11911 -0.33912 0.12657 -0.35324 C 0.13143 -0.36296 0.13456 -0.36967 0.13838 -0.37986 C 0.13924 -0.38217 0.14254 -0.38426 0.14167 -0.38657 C 0.14081 -0.38865 0.13838 -0.38495 0.13664 -0.38426 C 0.13317 -0.37268 0.13143 -0.36064 0.12831 -0.34884 C 0.13317 -0.31713 0.12761 -0.33449 0.17831 -0.34213 C 0.18161 -0.34259 0.19185 -0.34745 0.18838 -0.34652 C 0.1606 -0.33958 0.21303 -0.35324 0.16164 -0.33541 C 0.1389 -0.32754 0.11598 -0.32176 0.09306 -0.31551 C 0.0514 -0.30416 0.00921 -0.29884 -0.03333 -0.29328 C -0.07378 -0.29421 -0.11874 -0.2993 -0.16023 -0.29537 C -0.15346 -0.26921 -0.13628 -0.25509 -0.11996 -0.23981 C -0.10763 -0.22824 -0.11631 -0.23333 -0.10694 -0.2287 C -0.10069 -0.22083 -0.09148 -0.22129 -0.0835 -0.21759 C -0.09461 -0.21296 -0.09895 -0.2331 -0.1019 -0.24444 C -0.10937 -0.2743 -0.1118 -0.30578 -0.1236 -0.33333 C -0.12551 -0.34791 -0.13072 -0.36157 -0.14166 -0.36666 C -0.14357 -0.36875 -0.14444 -0.37314 -0.14669 -0.37314 C -0.14843 -0.37314 -0.14843 -0.36898 -0.14843 -0.36666 C -0.14843 -0.36064 -0.14773 -0.35463 -0.14669 -0.34884 C -0.14496 -0.33773 -0.14235 -0.3324 -0.13853 -0.32222 C -0.13576 -0.30532 -0.12985 -0.2912 -0.12499 -0.27546 C -0.12378 -0.26597 -0.1236 -0.25995 -0.11839 -0.25324 " pathEditMode="relative" ptsTypes="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1.85185E-6 C -0.05364 0.02153 -0.10555 0.04074 -0.16163 0.04653 C -0.20729 0.04283 -0.20885 0.0507 -0.23663 0.02871 C -0.23559 0.00903 -0.23506 -0.00903 -0.22829 -0.02685 C -0.22725 -0.02963 -0.22482 -0.03102 -0.22343 -0.03333 C -0.22118 -0.0375 -0.21666 -0.04676 -0.21666 -0.04676 C -0.21493 -0.05625 -0.2151 -0.05254 -0.2151 -0.05787 C -0.22343 -0.06088 -0.23159 -0.06574 -0.2401 -0.06666 C -0.2625 -0.06921 -0.27899 -0.06088 -0.3 -0.05555 C -0.33072 -0.03935 -0.3026 -0.05278 -0.33333 -0.04236 C -0.35729 -0.03426 -0.38072 -0.02338 -0.40503 -0.01782 C -0.40677 -0.01643 -0.40815 -0.01458 -0.41006 -0.01342 C -0.41336 -0.01157 -0.42013 -0.00903 -0.42013 -0.00903 C -0.4309 0.01945 -0.41909 0.05255 -0.42673 0.08218 C -0.42916 0.1132 -0.42916 0.14746 -0.43506 0.17755 C -0.43402 0.18588 -0.43472 0.19491 -0.43177 0.20209 C -0.43003 0.20648 -0.41562 0.20926 -0.41163 0.21088 C -0.38385 0.20718 -0.38159 0.21204 -0.36163 0.19769 C -0.34843 0.18797 -0.32725 0.16389 -0.31336 0.15741 C -0.275 0.17523 -0.33593 0.27709 -0.29166 0.29537 C -0.28281 0.30787 -0.28645 0.31922 -0.29496 0.32871 C -0.30625 0.34144 -0.31614 0.3463 -0.33003 0.35093 C -0.35121 0.34815 -0.36197 0.34954 -0.3802 0.33982 C -0.4 0.32917 -0.41562 0.31667 -0.43663 0.31111 C -0.45503 0.31551 -0.47378 0.3169 -0.49166 0.32431 C -0.51805 0.33519 -0.53958 0.38264 -0.5585 0.40417 C -0.56527 0.41227 -0.57447 0.4169 -0.58177 0.42431 C -0.59895 0.4419 -0.61423 0.4676 -0.62829 0.48866 C -0.63229 0.49468 -0.6401 0.50625 -0.6401 0.50625 C -0.64409 0.52523 -0.64774 0.54121 -0.65 0.55996 C -0.64947 0.56806 -0.64982 0.57616 -0.64843 0.58403 C -0.64756 0.58982 -0.64496 0.59468 -0.6434 0.6 C -0.63611 0.62639 -0.63576 0.63565 -0.61996 0.65324 C -0.61163 0.66227 -0.61892 0.6581 -0.61006 0.66204 C -0.59409 0.67639 -0.58437 0.6676 -0.56006 0.66667 C -0.55173 0.66505 -0.5434 0.66412 -0.53506 0.66204 C -0.52065 0.65857 -0.51215 0.6507 -0.4967 0.64861 C -0.46267 0.63403 -0.44809 0.6331 -0.40833 0.63079 C -0.37899 0.61922 -0.3526 0.6 -0.325 0.58218 C -0.28055 0.55347 -0.32378 0.58727 -0.28663 0.55996 C -0.27031 0.54792 -0.25434 0.52963 -0.23663 0.52222 C -0.22881 0.52361 -0.22048 0.52222 -0.21336 0.52639 C -0.21059 0.52801 -0.21059 0.53357 -0.21006 0.5375 C -0.20798 0.55602 -0.21215 0.5706 -0.20347 0.58403 C -0.19218 0.60185 -0.17413 0.60347 -0.15833 0.6088 C -0.14322 0.62477 -0.14461 0.64514 -0.13003 0.65972 C -0.12482 0.66505 -0.09913 0.68472 -0.08836 0.69329 C -0.07881 0.7007 -0.07013 0.71273 -0.06006 0.71991 C -0.04427 0.73102 -0.02482 0.73519 -0.00833 0.74422 C 0.00608 0.7426 0.02084 0.74398 0.0349 0.73982 C 0.06528 0.73056 0.05209 0.72778 0.06997 0.7132 C 0.08716 0.69908 0.10869 0.68797 0.12327 0.66852 C 0.12518 0.66597 0.12622 0.66204 0.1283 0.65972 C 0.14219 0.64352 0.15278 0.63542 0.16164 0.61111 C 0.17188 0.58264 0.1783 0.55695 0.18334 0.52639 C 0.1816 0.50371 0.18108 0.48033 0.1783 0.45764 C 0.17362 0.41991 0.1349 0.40718 0.11164 0.40648 C 0.02882 0.40417 -0.05381 0.40347 -0.1368 0.40185 C -0.14565 0.39422 -0.14635 0.38218 -0.14843 0.36875 C -0.14947 0.33635 -0.15173 0.30903 -0.15503 0.27755 C -0.15798 0.24977 -0.1592 0.2132 -0.1717 0.18889 C -0.18489 0.1632 -0.21111 0.16135 -0.23177 0.15741 C -0.24062 0.15579 -0.25833 0.15301 -0.25833 0.15301 C -0.3401 0.16459 -0.37795 0.19722 -0.44843 0.23542 C -0.48246 0.25347 -0.51718 0.26181 -0.55329 0.26875 C -0.57621 0.26551 -0.5993 0.26621 -0.6217 0.25996 C -0.63194 0.25695 -0.65 0.24213 -0.65 0.24213 C -0.6592 0.22963 -0.66423 0.21435 -0.67343 0.20209 C -0.67899 0.17963 -0.67534 0.18797 -0.68177 0.17547 C -0.68281 0.16435 -0.68559 0.15301 -0.68506 0.14213 C -0.68402 0.11968 -0.68368 0.09769 -0.68177 0.07547 C -0.68107 0.0676 -0.6769 0.06088 -0.675 0.05324 C -0.66041 -0.00602 -0.61354 0.00162 -0.57517 1.85185E-6 C -0.54409 0.00394 -0.53489 0.00116 -0.51666 0.03079 C -0.51215 0.04584 -0.50729 0.06019 -0.50329 0.07547 C -0.50156 0.08195 -0.4868 0.08357 -0.48333 0.08426 C -0.43819 0.08079 -0.42986 0.0801 -0.3934 0.06875 C -0.38229 0.06528 -0.37118 0.06459 -0.36006 0.05996 C -0.35399 0.06088 -0.34236 0.06135 -0.33663 0.06667 C -0.33038 0.07246 -0.33368 0.07037 -0.32673 0.07315 C -0.31718 0.06898 -0.31354 0.0669 -0.30677 0.05764 C -0.29461 0.01181 -0.32083 -0.0243 -0.3467 -0.04907 C -0.35347 -0.06227 -0.36093 -0.07245 -0.3684 -0.08449 C -0.37187 -0.09977 -0.37465 -0.11157 -0.3868 -0.11574 C -0.3927 -0.12338 -0.38767 -0.11852 -0.39843 -0.12222 C -0.40017 -0.12268 -0.40329 -0.12453 -0.40329 -0.12453 L 0.1783 0.1176 " pathEditMode="relative" ptsTypes="fffffffffffffffffffffffffffffffffffffffffffffffffffffffffffffffffffffffffffffffffffffAA">
                                      <p:cBhvr>
                                        <p:cTn id="24" dur="5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3.7037E-7 C 0.01007 0.00417 0.01355 0.01204 0.02171 0.01991 C 0.03021 0.02801 0.03924 0.03519 0.04844 0.04213 C 0.07032 0.05857 0.09671 0.06621 0.11667 0.08658 C 0.12153 0.1051 0.11424 0.08311 0.12344 0.09537 C 0.14046 0.11806 0.11441 0.09375 0.13177 0.1088 C 0.12431 0.13195 0.12049 0.12871 0.10677 0.14445 C 0.10209 0.15 0.09809 0.15672 0.09341 0.16204 C 0.08646 0.16991 0.079 0.17686 0.07171 0.18426 C 0.06302 0.19306 0.05921 0.2051 0.05 0.2132 C 0.06285 0.21806 0.07518 0.22107 0.08837 0.22431 C 0.10191 0.23102 0.11424 0.23681 0.12848 0.23982 C 0.13716 0.24815 0.14775 0.24977 0.15677 0.25764 C 0.16164 0.27732 0.16493 0.29584 0.17344 0.3132 C 0.17552 0.33125 0.1823 0.34653 0.18507 0.36436 C 0.18646 0.39306 0.19115 0.42686 0.18681 0.45556 C 0.1849 0.46829 0.15625 0.46852 0.15348 0.46875 C 0.13282 0.47361 0.15504 0.46736 0.12674 0.47986 C 0.10052 0.49144 0.07396 0.50348 0.04671 0.5088 C 0.02848 0.50741 0.01493 0.50695 -0.00156 0.5 C -0.02066 0.50394 -0.03906 0.51088 -0.05833 0.5132 C -0.08437 0.525 -0.10954 0.52385 -0.13663 0.53102 C -0.17361 0.54074 -0.20625 0.55857 -0.24166 0.57315 C -0.24548 0.57246 -0.25191 0.57593 -0.25329 0.57107 C -0.25729 0.55741 -0.24913 0.52593 -0.24652 0.51111 C -0.23073 0.41806 -0.21805 0.32454 -0.20486 0.23102 C -0.20312 0.20394 -0.20138 0.17223 -0.18993 0.14885 C -0.19218 0.08357 -0.18993 0.01806 -0.19496 -0.04676 C -0.19531 -0.08935 -0.1585 -0.21319 -0.20989 -0.23125 C -0.21979 -0.23981 -0.21163 -0.23402 -0.22986 -0.24004 C -0.27083 -0.2537 -0.23958 -0.24514 -0.27152 -0.25347 C -0.29635 -0.27199 -0.32586 -0.27476 -0.35329 -0.2824 C -0.3835 -0.27893 -0.37465 -0.28889 -0.36996 -0.23796 C -0.36753 -0.21018 -0.35555 -0.20254 -0.34323 -0.18449 C -0.33975 -0.17939 -0.33715 -0.17338 -0.33333 -0.16898 C -0.32934 -0.16435 -0.32413 -0.16203 -0.31996 -0.15787 C -0.31232 -0.15023 -0.30503 -0.14213 -0.29826 -0.13333 C -0.29375 -0.12754 -0.28663 -0.11342 -0.28663 -0.11342 C -0.28767 -0.09861 -0.28767 -0.08356 -0.28993 -0.06898 C -0.29114 -0.06041 -0.29965 -0.05254 -0.30329 -0.04676 C -0.30989 -0.03634 -0.31684 -0.0243 -0.32326 -0.01342 C -0.32708 0.00093 -0.33246 0.01343 -0.33819 0.02662 C -0.34982 0.05394 -0.34045 0.03542 -0.35156 0.06667 C -0.36145 0.09445 -0.36684 0.10625 -0.36996 0.13774 C -0.36823 0.16297 -0.3677 0.1882 -0.36493 0.2132 C -0.36336 0.22824 -0.35538 0.24028 -0.35329 0.25556 C -0.36354 0.28264 -0.38836 0.26991 -0.40989 0.27107 C -0.41979 0.27315 -0.43003 0.27315 -0.43993 0.27547 C -0.4434 0.27616 -0.44652 0.27894 -0.45 0.27986 C -0.45555 0.28125 -0.46111 0.28149 -0.46666 0.28218 C -0.47552 0.28611 -0.48454 0.2838 -0.49323 0.27986 C -0.49583 0.26991 -0.49826 0.24885 -0.49826 0.24885 C -0.50017 0.20811 -0.4934 0.13496 -0.52986 0.1176 C -0.55347 0.11922 -0.575 0.12361 -0.59826 0.12662 C -0.60434 0.12963 -0.61041 0.13334 -0.61666 0.13542 C -0.63645 0.1419 -0.65729 0.14005 -0.67656 0.14885 C -0.69288 0.17061 -0.67691 0.20209 -0.65989 0.2132 C -0.65382 0.2213 -0.64652 0.22524 -0.63819 0.22871 C -0.62777 0.24329 -0.63871 0.26459 -0.64323 0.27986 C -0.64479 0.28496 -0.65 0.29329 -0.65 0.29329 C -0.65503 0.32153 -0.6276 0.31899 -0.61319 0.32223 C -0.57604 0.31991 -0.53871 0.31852 -0.50156 0.31551 C -0.4776 0.31343 -0.48472 0.31181 -0.46493 0.3044 C -0.42291 0.28866 -0.47083 0.30811 -0.43993 0.29769 C -0.42257 0.2919 -0.40573 0.28149 -0.38819 0.27547 C -0.38368 0.29491 -0.38663 0.27986 -0.38663 0.32223 " pathEditMode="relative" ptsTypes="ffffffffff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2.59259E-6 C -0.00503 -0.00972 -0.00555 -0.01967 -0.00833 -0.03125 C -0.01163 -0.04514 -0.0158 -0.06018 -0.02031 -0.07338 C -0.02448 -0.08634 -0.03073 -0.09815 -0.03507 -0.11111 C -0.04809 -0.14977 -0.05659 -0.19074 -0.0651 -0.23125 C -0.06788 -0.24398 -0.071 -0.25625 -0.07343 -0.26898 C -0.07465 -0.2743 -0.07552 -0.2794 -0.07673 -0.28449 C -0.07743 -0.2868 -0.07968 -0.28958 -0.07847 -0.2912 C -0.07743 -0.29282 -0.07118 -0.28634 -0.06666 -0.28449 C -0.05659 -0.28032 -0.04548 -0.28125 -0.03507 -0.27778 C -0.02048 -0.27291 0.00521 -0.26481 0.01493 -0.25787 C 0.03438 -0.24375 0.05452 -0.22916 0.07327 -0.21342 C 0.08872 -0.20046 0.1033 -0.18634 0.11997 -0.17569 C 0.12709 -0.1662 0.13195 -0.16875 0.1382 -0.15995 C 0.14184 -0.17384 0.14254 -0.17315 0.1349 -0.1956 C 0.12657 -0.21967 0.1125 -0.24861 0.09827 -0.26898 C 0.08542 -0.2875 0.05955 -0.32361 0.04323 -0.34004 C 0.03229 -0.35092 0.01962 -0.35856 0.00834 -0.36898 C 5.55556E-7 -0.37662 -0.00781 -0.39004 -0.01666 -0.3956 C -0.03437 -0.40671 -0.05573 -0.41736 -0.075 -0.42222 C -0.09705 -0.42778 -0.11944 -0.42546 -0.14166 -0.42662 C -0.16163 -0.4243 -0.1776 -0.42662 -0.19514 -0.41551 C -0.21163 -0.40509 -0.2243 -0.38588 -0.23507 -0.36666 C -0.24253 -0.35324 -0.24635 -0.34051 -0.25677 -0.33125 C -0.26371 -0.31227 -0.27621 -0.29768 -0.28507 -0.28009 C -0.2934 -0.26366 -0.30191 -0.24768 -0.31007 -0.23125 C -0.31441 -0.22245 -0.32118 -0.21643 -0.32673 -0.20903 C -0.33368 -0.19954 -0.33975 -0.18935 -0.3467 -0.18009 C -0.34774 -0.17454 -0.35121 -0.17014 -0.35173 -0.16458 C -0.35295 -0.14884 -0.34201 -0.13866 -0.33177 -0.13565 C -0.31354 -0.13032 -0.29739 -0.1287 -0.28003 -0.11782 C -0.27482 -0.11458 -0.27031 -0.10949 -0.2651 -0.10671 C -0.23194 -0.08866 -0.25434 -0.10879 -0.225 -0.08449 C -0.21441 -0.07569 -0.20364 -0.06713 -0.1934 -0.05787 C -0.1842 -0.04954 -0.17656 -0.03796 -0.16684 -0.03125 C -0.14913 -0.01921 -0.13264 -0.00509 -0.1184 0.0132 C -0.11198 0.0382 -0.125 0.06204 -0.13333 0.08218 C -0.13541 0.08704 -0.13628 0.09283 -0.13837 0.09769 C -0.15069 0.12801 -0.16545 0.15718 -0.17847 0.18658 C -0.18906 0.20972 -0.18802 0.21898 -0.20833 0.22662 C -0.21718 0.22593 -0.22673 0.22871 -0.23507 0.22431 C -0.26649 0.2081 -0.29323 0.15278 -0.30503 0.1132 C -0.30885 0.05926 -0.31198 0.0375 -0.30503 -0.02454 C -0.30382 -0.03495 -0.28854 -0.04815 -0.28333 -0.05347 C -0.26007 -0.07685 -0.2408 -0.08565 -0.2118 -0.08889 C -0.19791 -0.08819 -0.18402 -0.08819 -0.17014 -0.0868 C -0.16319 -0.08611 -0.15156 -0.07014 -0.15 -0.06898 C -0.13073 -0.05602 -0.11319 -0.03889 -0.0934 -0.02662 C -0.08472 -0.02129 -0.07552 -0.01829 -0.06666 -0.01342 C -0.0408 0.00046 -0.02691 0.01227 5.55556E-7 0.01991 C 0.02778 0.02778 0.05538 0.0294 0.08334 0.03334 C 0.09948 0.03264 0.11667 0.03889 0.1316 0.03102 C 0.13681 0.02824 0.1316 0.01597 0.12986 0.0088 C 0.12761 2.59259E-6 0.12292 -0.00717 0.11997 -0.01551 C 0.0849 -0.11412 0.05434 -0.20694 -0.00833 -0.28217 C -0.02465 -0.30162 -0.04409 -0.31412 -0.06354 -0.32662 C -0.07118 -0.33171 -0.0868 -0.34236 -0.0868 -0.34236 C -0.12847 -0.34074 -0.17014 -0.34028 -0.2118 -0.33773 C -0.25885 -0.33472 -0.30468 -0.32454 -0.35173 -0.32222 C -0.38993 -0.32361 -0.42326 -0.32569 -0.46007 -0.33333 C -0.4618 -0.33472 -0.46389 -0.33565 -0.4651 -0.33773 C -0.46892 -0.34421 -0.47083 -0.3669 -0.47343 -0.37569 C -0.48021 -0.44259 -0.47691 -0.51065 -0.4717 -0.57778 C -0.50573 -0.58935 -0.52691 -0.57662 -0.55503 -0.6044 C -0.53837 -0.61204 -0.51892 -0.59444 -0.50347 -0.5868 C -0.49652 -0.57986 -0.49201 -0.57384 -0.4868 -0.56458 C -0.48628 -0.56227 -0.48507 -0.56018 -0.48507 -0.55787 C -0.48507 -0.50879 -0.496 -0.52662 -0.4368 -0.52662 " pathEditMode="relative" ptsTypes="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27778E-6 3.7037E-7 C 0.04029 -0.0449 0.00331 -0.00046 0.03161 -0.04213 C 0.06147 -0.08634 0.06372 -0.08773 0.09167 -0.12222 C 0.10817 -0.14259 0.11824 -0.17106 0.13334 -0.19328 C 0.14393 -0.20879 0.15435 -0.2243 0.16494 -0.23981 C 0.1797 -0.2618 0.19341 -0.2824 0.2099 -0.30208 C 0.2231 -0.31782 0.21303 -0.30856 0.22501 -0.3199 C 0.22657 -0.32152 0.23178 -0.32476 0.23004 -0.3243 C 0.10174 -0.29976 0.23681 -0.31967 0.07657 -0.26875 C 0.03612 -0.25578 -0.0052 -0.24398 -0.04687 -0.23981 C -0.05763 -0.23634 -0.06944 -0.23634 -0.0802 -0.23101 C -0.08714 -0.22754 -0.09148 -0.22083 -0.09843 -0.21759 C -0.11562 -0.1949 -0.15954 -0.18888 -0.17343 -0.18217 C -0.19808 -0.1706 -0.22464 -0.15787 -0.24999 -0.15092 C -0.26006 -0.15254 -0.27065 -0.15069 -0.28003 -0.15555 C -0.2835 -0.1574 -0.28471 -0.16388 -0.28506 -0.16875 C -0.28662 -0.18958 -0.28315 -0.21203 -0.27169 -0.22662 C -0.23454 -0.27384 -0.20364 -0.31064 -0.15173 -0.3243 C -0.13576 -0.3368 -0.12065 -0.3412 -0.10329 -0.34884 C -0.07534 -0.36134 -0.04583 -0.37199 -0.01666 -0.37777 C -0.02169 -0.40347 -0.04218 -0.40578 -0.06006 -0.41759 C -0.09027 -0.43773 -0.10902 -0.43541 -0.14357 -0.44444 C -0.16909 -0.45115 -0.19444 -0.45949 -0.21996 -0.46666 C -0.2361 -0.47129 -0.25225 -0.47523 -0.26857 -0.47986 C -0.27725 -0.4824 -0.29496 -0.48888 -0.29496 -0.48888 C -0.30902 -0.50115 -0.31319 -0.49421 -0.33506 -0.49097 C -0.34062 -0.48865 -0.34635 -0.4868 -0.3519 -0.48426 C -0.3618 -0.47939 -0.38194 -0.46875 -0.38194 -0.46875 C -0.38402 -0.46643 -0.38593 -0.46365 -0.38836 -0.46203 C -0.39773 -0.45578 -0.39357 -0.46551 -0.39669 -0.45324 C -0.38628 -0.425 -0.39461 -0.44074 -0.34339 -0.44652 C -0.18801 -0.46388 -0.34374 -0.45393 -0.23176 -0.45995 C -0.16579 -0.45601 -0.13697 -0.45625 -0.0835 -0.44213 C -0.0736 -0.43287 -0.06353 -0.42662 -0.05503 -0.41551 C -0.04878 -0.39074 -0.07169 -0.37268 -0.08523 -0.36203 C -0.10833 -0.34351 -0.13385 -0.33101 -0.15833 -0.31551 C -0.16388 -0.31203 -0.16822 -0.30578 -0.17343 -0.30208 C -0.1776 -0.29907 -0.18246 -0.29768 -0.1868 -0.29537 C -0.19322 -0.2868 -0.20017 -0.27963 -0.20676 -0.27106 C -0.20728 -0.26875 -0.20676 -0.26458 -0.2085 -0.26435 C -0.21353 -0.26365 -0.21857 -0.26713 -0.22343 -0.26875 C -0.2335 -0.27222 -0.24339 -0.27615 -0.25329 -0.27986 C -0.26076 -0.28263 -0.2677 -0.28773 -0.27499 -0.29097 C -0.28923 -0.29699 -0.30398 -0.30138 -0.31839 -0.30648 C -0.35329 -0.31898 -0.38958 -0.32662 -0.42499 -0.33541 C -0.46267 -0.36828 -0.53107 -0.34814 -0.56162 -0.34884 C -0.55242 -0.35717 -0.54617 -0.36944 -0.53662 -0.37777 C -0.51388 -0.39791 -0.49096 -0.4162 -0.46336 -0.4199 C -0.47951 -0.41064 -0.48784 -0.39768 -0.50173 -0.38426 C -0.52117 -0.36551 -0.51232 -0.38148 -0.53003 -0.35995 C -0.53749 -0.35092 -0.54148 -0.34074 -0.54999 -0.33333 C -0.5552 -0.31898 -0.55589 -0.32013 -0.56857 -0.31551 C -0.63628 -0.24282 -0.68732 -0.15902 -0.73506 -0.06435 C -0.7427 -0.03333 -0.74044 -0.04699 -0.74339 -0.0243 C -0.74287 -0.01458 -0.74461 -0.00416 -0.74166 0.00463 C -0.74044 0.00811 -0.73819 -0.00115 -0.73662 -0.00439 C -0.72985 -0.01875 -0.73732 -0.01064 -0.72499 -0.0287 C -0.70537 -0.0574 -0.6835 -0.08125 -0.6618 -0.10648 C -0.65537 -0.11365 -0.64999 -0.12222 -0.64339 -0.1287 C -0.60503 -0.1662 -0.55468 -0.19583 -0.51023 -0.21759 C -0.48819 -0.22824 -0.49374 -0.22083 -0.47013 -0.23101 C -0.446 -0.24143 -0.43333 -0.24953 -0.4085 -0.25324 C -0.39183 -0.25949 -0.37551 -0.26226 -0.35833 -0.26435 C -0.26527 -0.30625 -0.17013 -0.33842 -0.07169 -0.34652 C -0.04635 -0.34421 -0.02048 -0.34398 0.00504 -0.33981 C 0.01008 -0.33888 0.03143 -0.32453 0.03664 -0.32222 C 0.05313 -0.31481 0.07032 -0.30972 0.08664 -0.30208 C 0.08994 -0.30277 0.09358 -0.30277 0.09671 -0.30439 C 0.10921 -0.31111 0.11911 -0.33912 0.12657 -0.35324 C 0.13143 -0.36296 0.13456 -0.36967 0.13838 -0.37986 C 0.13924 -0.38217 0.14254 -0.38426 0.14167 -0.38657 C 0.14081 -0.38865 0.13838 -0.38495 0.13664 -0.38426 C 0.13317 -0.37268 0.13143 -0.36064 0.12831 -0.34884 C 0.13317 -0.31713 0.12761 -0.33449 0.17831 -0.34213 C 0.18161 -0.34259 0.19185 -0.34745 0.18838 -0.34652 C 0.1606 -0.33958 0.21303 -0.35324 0.16164 -0.33541 C 0.1389 -0.32754 0.11598 -0.32176 0.09306 -0.31551 C 0.0514 -0.30416 0.00921 -0.29884 -0.03333 -0.29328 C -0.07378 -0.29421 -0.11874 -0.2993 -0.16023 -0.29537 C -0.15346 -0.26921 -0.13628 -0.25509 -0.11996 -0.23981 C -0.10763 -0.22824 -0.11631 -0.23333 -0.10694 -0.2287 C -0.10069 -0.22083 -0.09148 -0.22129 -0.0835 -0.21759 C -0.09461 -0.21296 -0.09895 -0.2331 -0.1019 -0.24444 C -0.10937 -0.2743 -0.1118 -0.30578 -0.1236 -0.33333 C -0.12551 -0.34791 -0.13072 -0.36157 -0.14166 -0.36666 C -0.14357 -0.36875 -0.14444 -0.37314 -0.14669 -0.37314 C -0.14843 -0.37314 -0.14843 -0.36898 -0.14843 -0.36666 C -0.14843 -0.36064 -0.14773 -0.35463 -0.14669 -0.34884 C -0.14496 -0.33773 -0.14235 -0.3324 -0.13853 -0.32222 C -0.13576 -0.30532 -0.12985 -0.2912 -0.12499 -0.27546 C -0.12378 -0.26597 -0.1236 -0.25995 -0.11839 -0.25324 " pathEditMode="relative" ptsTypes="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1" grpId="0" animBg="1"/>
      <p:bldP spid="16392" grpId="0" animBg="1"/>
      <p:bldP spid="16412" grpId="0" animBg="1"/>
      <p:bldP spid="16412" grpId="1" animBg="1"/>
      <p:bldP spid="16413" grpId="0" animBg="1"/>
      <p:bldP spid="16413" grpId="1" animBg="1"/>
      <p:bldP spid="16415" grpId="0" animBg="1"/>
      <p:bldP spid="16415" grpId="1" animBg="1"/>
      <p:bldP spid="16390" grpId="0" animBg="1"/>
      <p:bldP spid="16414" grpId="0" animBg="1"/>
      <p:bldP spid="16414" grpId="1" animBg="1"/>
      <p:bldP spid="16416" grpId="0" animBg="1"/>
      <p:bldP spid="16417" grpId="0"/>
      <p:bldP spid="16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47800" y="762000"/>
            <a:ext cx="2743200" cy="1143000"/>
            <a:chOff x="720" y="480"/>
            <a:chExt cx="1728" cy="720"/>
          </a:xfrm>
        </p:grpSpPr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7588" y="76200"/>
            <a:ext cx="989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 rot="1514709">
            <a:off x="4572000" y="1752600"/>
            <a:ext cx="2743200" cy="1143000"/>
            <a:chOff x="720" y="480"/>
            <a:chExt cx="1728" cy="720"/>
          </a:xfrm>
        </p:grpSpPr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784850" y="348932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non- polar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962400" y="1371600"/>
            <a:ext cx="8763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225925" y="1066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 rot="14682858">
            <a:off x="5829300" y="342900"/>
            <a:ext cx="2743200" cy="1143000"/>
            <a:chOff x="720" y="480"/>
            <a:chExt cx="1728" cy="720"/>
          </a:xfrm>
        </p:grpSpPr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7427" name="Group 19"/>
          <p:cNvGrpSpPr>
            <a:grpSpLocks/>
          </p:cNvGrpSpPr>
          <p:nvPr/>
        </p:nvGrpSpPr>
        <p:grpSpPr bwMode="auto">
          <a:xfrm rot="-2121030">
            <a:off x="-381000" y="2286000"/>
            <a:ext cx="2743200" cy="1143000"/>
            <a:chOff x="720" y="480"/>
            <a:chExt cx="1728" cy="720"/>
          </a:xfrm>
        </p:grpSpPr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1828800" y="1524000"/>
            <a:ext cx="7620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6934200" y="1676400"/>
            <a:ext cx="342900" cy="9906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Oval 25" descr="Sphere"/>
          <p:cNvSpPr>
            <a:spLocks noChangeArrowheads="1"/>
          </p:cNvSpPr>
          <p:nvPr/>
        </p:nvSpPr>
        <p:spPr bwMode="auto">
          <a:xfrm>
            <a:off x="5105400" y="41910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26" descr="Sphere"/>
          <p:cNvSpPr>
            <a:spLocks noChangeArrowheads="1"/>
          </p:cNvSpPr>
          <p:nvPr/>
        </p:nvSpPr>
        <p:spPr bwMode="auto">
          <a:xfrm>
            <a:off x="5105400" y="5562600"/>
            <a:ext cx="2743200" cy="1143000"/>
          </a:xfrm>
          <a:prstGeom prst="ellipse">
            <a:avLst/>
          </a:prstGeom>
          <a:pattFill prst="sphere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 flipV="1">
            <a:off x="0" y="3810000"/>
            <a:ext cx="3352800" cy="2209800"/>
          </a:xfrm>
          <a:prstGeom prst="cloudCallout">
            <a:avLst>
              <a:gd name="adj1" fmla="val -24338"/>
              <a:gd name="adj2" fmla="val 79019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39713" y="4343400"/>
            <a:ext cx="29606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Hey… 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that non-polar molecule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is not 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very attractive!</a:t>
            </a: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 flipV="1">
            <a:off x="762000" y="3886200"/>
            <a:ext cx="2438400" cy="2362200"/>
          </a:xfrm>
          <a:prstGeom prst="cloudCallout">
            <a:avLst>
              <a:gd name="adj1" fmla="val -45185"/>
              <a:gd name="adj2" fmla="val 7519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157288" y="4419600"/>
            <a:ext cx="1509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I’ll just 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stay stuck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to my polar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pals …</a:t>
            </a: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 flipH="1">
            <a:off x="3505200" y="3276600"/>
            <a:ext cx="2133600" cy="2438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3706813" y="3810000"/>
            <a:ext cx="15986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Fine…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we’ll be fine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all on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our own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990600" y="4191000"/>
            <a:ext cx="80010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  <a:p>
            <a:r>
              <a:rPr lang="en-US" altLang="en-US"/>
              <a:t>in the mixture: ____________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Ex: _____________________</a:t>
            </a:r>
          </a:p>
          <a:p>
            <a:endParaRPr lang="en-US" alt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295400" y="4479925"/>
            <a:ext cx="78806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                  the polar solvent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pieces are “happy”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to</a:t>
            </a: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stick to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themselves (they don’t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find the non-polar </a:t>
            </a: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substance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pieces attractive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) so,… the substance doesn’t dissolve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600200" y="5397500"/>
            <a:ext cx="255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6600CC"/>
                </a:solidFill>
                <a:latin typeface="Comic Sans MS" panose="030F0702030302020204" pitchFamily="66" charset="0"/>
              </a:rPr>
              <a:t>water and Vitamin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animBg="1"/>
      <p:bldP spid="17436" grpId="1"/>
      <p:bldP spid="17437" grpId="0" animBg="1"/>
      <p:bldP spid="17438" grpId="0"/>
      <p:bldP spid="17439" grpId="0" animBg="1"/>
      <p:bldP spid="17440" grpId="0"/>
      <p:bldP spid="17441" grpId="0" animBg="1"/>
      <p:bldP spid="17442" grpId="0"/>
      <p:bldP spid="17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/>
          <p:cNvSpPr>
            <a:spLocks noChangeArrowheads="1"/>
          </p:cNvSpPr>
          <p:nvPr/>
        </p:nvSpPr>
        <p:spPr bwMode="auto">
          <a:xfrm flipV="1">
            <a:off x="5410200" y="4876800"/>
            <a:ext cx="3352800" cy="1981200"/>
          </a:xfrm>
          <a:prstGeom prst="cloudCallout">
            <a:avLst>
              <a:gd name="adj1" fmla="val -120458"/>
              <a:gd name="adj2" fmla="val -15866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1447800" y="762000"/>
            <a:ext cx="2743200" cy="1143000"/>
            <a:chOff x="720" y="480"/>
            <a:chExt cx="1728" cy="720"/>
          </a:xfrm>
        </p:grpSpPr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86000" y="76200"/>
            <a:ext cx="98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 rot="1514709">
            <a:off x="4572000" y="1752600"/>
            <a:ext cx="2743200" cy="1143000"/>
            <a:chOff x="720" y="480"/>
            <a:chExt cx="1728" cy="720"/>
          </a:xfrm>
        </p:grpSpPr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52600" y="3505200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ionic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133850" y="1371600"/>
            <a:ext cx="8763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225925" y="1066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grpSp>
        <p:nvGrpSpPr>
          <p:cNvPr id="19475" name="Group 19"/>
          <p:cNvGrpSpPr>
            <a:grpSpLocks/>
          </p:cNvGrpSpPr>
          <p:nvPr/>
        </p:nvGrpSpPr>
        <p:grpSpPr bwMode="auto">
          <a:xfrm rot="14682858">
            <a:off x="5829300" y="342900"/>
            <a:ext cx="2743200" cy="1143000"/>
            <a:chOff x="720" y="480"/>
            <a:chExt cx="1728" cy="720"/>
          </a:xfrm>
        </p:grpSpPr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19479" name="Group 23"/>
          <p:cNvGrpSpPr>
            <a:grpSpLocks/>
          </p:cNvGrpSpPr>
          <p:nvPr/>
        </p:nvGrpSpPr>
        <p:grpSpPr bwMode="auto">
          <a:xfrm rot="-2121030">
            <a:off x="-381000" y="2286000"/>
            <a:ext cx="2743200" cy="1143000"/>
            <a:chOff x="720" y="480"/>
            <a:chExt cx="1728" cy="720"/>
          </a:xfrm>
        </p:grpSpPr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1828800" y="1524000"/>
            <a:ext cx="7620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>
            <a:off x="6934200" y="1676400"/>
            <a:ext cx="342900" cy="9906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685800" y="52419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 flipV="1">
            <a:off x="5791200" y="3048000"/>
            <a:ext cx="3352800" cy="1981200"/>
          </a:xfrm>
          <a:prstGeom prst="cloudCallout">
            <a:avLst>
              <a:gd name="adj1" fmla="val -38356"/>
              <a:gd name="adj2" fmla="val 75398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004335" y="3352800"/>
            <a:ext cx="30011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D60093"/>
                </a:solidFill>
                <a:latin typeface="Comic Sans MS" panose="030F0702030302020204" pitchFamily="66" charset="0"/>
              </a:rPr>
              <a:t>Hey… check it out…</a:t>
            </a:r>
          </a:p>
          <a:p>
            <a:pPr algn="ctr"/>
            <a:r>
              <a:rPr lang="en-US" altLang="en-US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those ions</a:t>
            </a:r>
            <a:endParaRPr lang="en-US" altLang="en-US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en-US" dirty="0">
                <a:solidFill>
                  <a:srgbClr val="D60093"/>
                </a:solidFill>
                <a:latin typeface="Comic Sans MS" panose="030F0702030302020204" pitchFamily="66" charset="0"/>
              </a:rPr>
              <a:t>are very attractive too!</a:t>
            </a:r>
          </a:p>
        </p:txBody>
      </p:sp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1143000" y="4267200"/>
            <a:ext cx="1143000" cy="1143000"/>
            <a:chOff x="720" y="2688"/>
            <a:chExt cx="720" cy="720"/>
          </a:xfrm>
        </p:grpSpPr>
        <p:sp>
          <p:nvSpPr>
            <p:cNvPr id="19505" name="Oval 49" descr="Sphere"/>
            <p:cNvSpPr>
              <a:spLocks noChangeArrowheads="1"/>
            </p:cNvSpPr>
            <p:nvPr/>
          </p:nvSpPr>
          <p:spPr bwMode="auto">
            <a:xfrm rot="10800000">
              <a:off x="720" y="2688"/>
              <a:ext cx="720" cy="720"/>
            </a:xfrm>
            <a:prstGeom prst="ellipse">
              <a:avLst/>
            </a:prstGeom>
            <a:pattFill prst="sphere">
              <a:fgClr>
                <a:srgbClr val="00CC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510" name="Text Box 54"/>
            <p:cNvSpPr txBox="1">
              <a:spLocks noChangeArrowheads="1"/>
            </p:cNvSpPr>
            <p:nvPr/>
          </p:nvSpPr>
          <p:spPr bwMode="auto">
            <a:xfrm>
              <a:off x="928" y="2827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/>
                <a:t>+</a:t>
              </a:r>
            </a:p>
          </p:txBody>
        </p:sp>
      </p:grpSp>
      <p:grpSp>
        <p:nvGrpSpPr>
          <p:cNvPr id="19521" name="Group 65"/>
          <p:cNvGrpSpPr>
            <a:grpSpLocks/>
          </p:cNvGrpSpPr>
          <p:nvPr/>
        </p:nvGrpSpPr>
        <p:grpSpPr bwMode="auto">
          <a:xfrm>
            <a:off x="2362200" y="5562600"/>
            <a:ext cx="1143000" cy="1143000"/>
            <a:chOff x="1488" y="3504"/>
            <a:chExt cx="720" cy="720"/>
          </a:xfrm>
        </p:grpSpPr>
        <p:sp>
          <p:nvSpPr>
            <p:cNvPr id="19503" name="Oval 47" descr="Sphere"/>
            <p:cNvSpPr>
              <a:spLocks noChangeArrowheads="1"/>
            </p:cNvSpPr>
            <p:nvPr/>
          </p:nvSpPr>
          <p:spPr bwMode="auto">
            <a:xfrm rot="10800000">
              <a:off x="1488" y="3504"/>
              <a:ext cx="720" cy="720"/>
            </a:xfrm>
            <a:prstGeom prst="ellipse">
              <a:avLst/>
            </a:prstGeom>
            <a:pattFill prst="sphere">
              <a:fgClr>
                <a:srgbClr val="00CC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Text Box 55"/>
            <p:cNvSpPr txBox="1">
              <a:spLocks noChangeArrowheads="1"/>
            </p:cNvSpPr>
            <p:nvPr/>
          </p:nvSpPr>
          <p:spPr bwMode="auto">
            <a:xfrm>
              <a:off x="1697" y="3643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/>
                <a:t>+</a:t>
              </a:r>
            </a:p>
          </p:txBody>
        </p:sp>
      </p:grpSp>
      <p:sp>
        <p:nvSpPr>
          <p:cNvPr id="19506" name="Oval 50" descr="Sphere"/>
          <p:cNvSpPr>
            <a:spLocks noChangeArrowheads="1"/>
          </p:cNvSpPr>
          <p:nvPr/>
        </p:nvSpPr>
        <p:spPr bwMode="auto">
          <a:xfrm rot="10800000">
            <a:off x="1143000" y="5562600"/>
            <a:ext cx="1143000" cy="1143000"/>
          </a:xfrm>
          <a:prstGeom prst="ellipse">
            <a:avLst/>
          </a:prstGeom>
          <a:pattFill prst="sphere">
            <a:fgClr>
              <a:srgbClr val="6600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rot="-5400000">
            <a:off x="2324100" y="5753100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1676400" y="5105400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22" name="Group 66"/>
          <p:cNvGrpSpPr>
            <a:grpSpLocks/>
          </p:cNvGrpSpPr>
          <p:nvPr/>
        </p:nvGrpSpPr>
        <p:grpSpPr bwMode="auto">
          <a:xfrm>
            <a:off x="2362200" y="4267200"/>
            <a:ext cx="1143000" cy="1143000"/>
            <a:chOff x="1536" y="2712"/>
            <a:chExt cx="720" cy="720"/>
          </a:xfrm>
        </p:grpSpPr>
        <p:sp>
          <p:nvSpPr>
            <p:cNvPr id="19504" name="Oval 48" descr="Sphere"/>
            <p:cNvSpPr>
              <a:spLocks noChangeArrowheads="1"/>
            </p:cNvSpPr>
            <p:nvPr/>
          </p:nvSpPr>
          <p:spPr bwMode="auto">
            <a:xfrm rot="10800000">
              <a:off x="1536" y="2712"/>
              <a:ext cx="720" cy="720"/>
            </a:xfrm>
            <a:prstGeom prst="ellipse">
              <a:avLst/>
            </a:prstGeom>
            <a:pattFill prst="sphere">
              <a:fgClr>
                <a:srgbClr val="6600CC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>
              <a:off x="1776" y="3072"/>
              <a:ext cx="2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18" name="Line 62"/>
          <p:cNvSpPr>
            <a:spLocks noChangeShapeType="1"/>
          </p:cNvSpPr>
          <p:nvPr/>
        </p:nvSpPr>
        <p:spPr bwMode="auto">
          <a:xfrm>
            <a:off x="1524000" y="6134100"/>
            <a:ext cx="381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5711725" y="5390372"/>
            <a:ext cx="30011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D60093"/>
                </a:solidFill>
                <a:latin typeface="Comic Sans MS" panose="030F0702030302020204" pitchFamily="66" charset="0"/>
              </a:rPr>
              <a:t>Hey… check it out…</a:t>
            </a:r>
          </a:p>
          <a:p>
            <a:pPr algn="ctr"/>
            <a:r>
              <a:rPr lang="en-US" altLang="en-US" dirty="0">
                <a:solidFill>
                  <a:srgbClr val="D60093"/>
                </a:solidFill>
                <a:latin typeface="Comic Sans MS" panose="030F0702030302020204" pitchFamily="66" charset="0"/>
              </a:rPr>
              <a:t>those </a:t>
            </a:r>
            <a:r>
              <a:rPr lang="en-US" altLang="en-US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polar </a:t>
            </a:r>
            <a:r>
              <a:rPr lang="en-US" altLang="en-US" dirty="0">
                <a:solidFill>
                  <a:srgbClr val="D60093"/>
                </a:solidFill>
                <a:latin typeface="Comic Sans MS" panose="030F0702030302020204" pitchFamily="66" charset="0"/>
              </a:rPr>
              <a:t>molecules</a:t>
            </a:r>
          </a:p>
          <a:p>
            <a:pPr algn="ctr"/>
            <a:r>
              <a:rPr lang="en-US" altLang="en-US" dirty="0">
                <a:solidFill>
                  <a:srgbClr val="D60093"/>
                </a:solidFill>
                <a:latin typeface="Comic Sans MS" panose="030F0702030302020204" pitchFamily="66" charset="0"/>
              </a:rPr>
              <a:t>are very attractive too!</a:t>
            </a:r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921457" y="5231107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 rot="-5400000">
            <a:off x="2247900" y="4533900"/>
            <a:ext cx="0" cy="6858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3" name="Line 67"/>
          <p:cNvSpPr>
            <a:spLocks noChangeShapeType="1"/>
          </p:cNvSpPr>
          <p:nvPr/>
        </p:nvSpPr>
        <p:spPr bwMode="auto">
          <a:xfrm flipH="1" flipV="1">
            <a:off x="7010400" y="2667000"/>
            <a:ext cx="4572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 flipH="1" flipV="1">
            <a:off x="7543800" y="1981200"/>
            <a:ext cx="381000" cy="9144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flipV="1">
            <a:off x="4572000" y="1981200"/>
            <a:ext cx="381000" cy="3810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 flipH="1" flipV="1">
            <a:off x="3581400" y="1676400"/>
            <a:ext cx="1524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 flipV="1">
            <a:off x="5562600" y="5334000"/>
            <a:ext cx="3352800" cy="1371600"/>
          </a:xfrm>
          <a:prstGeom prst="cloudCallout">
            <a:avLst>
              <a:gd name="adj1" fmla="val -124954"/>
              <a:gd name="adj2" fmla="val -1099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106813" y="5705580"/>
            <a:ext cx="2436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 think I might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go stick with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16 C 0.02223 0.01945 0.04601 0.00047 0.06684 -0.00925 C 0.07431 -0.01643 0.07986 -0.02361 0.0882 -0.0287 C 0.09705 -0.03958 0.10105 -0.04583 0.10747 -0.05856 C 0.10973 -0.06296 0.11459 -0.07129 0.11459 -0.07106 C 0.12292 -0.10463 0.17118 -0.09421 0.18872 -0.0949 C 0.19445 -0.0956 0.20052 -0.0956 0.20625 -0.09722 C 0.21268 -0.09861 0.21754 -0.10509 0.22379 -0.10763 C 0.23698 -0.12361 0.21997 -0.10532 0.23802 -0.1162 C 0.2507 -0.12407 0.23646 -0.12129 0.24844 -0.12685 C 0.25139 -0.12824 0.25434 -0.12847 0.2573 -0.12916 C 0.28802 -0.14467 0.32084 -0.14398 0.35261 -0.15463 C 0.36198 -0.15787 0.37223 -0.16111 0.38073 -0.16736 C 0.38334 -0.16944 0.38542 -0.17175 0.38785 -0.17384 C 0.39132 -0.17685 0.39844 -0.1824 0.39844 -0.18217 C 0.40834 -0.2 0.40938 -0.19351 0.3915 -0.20162 C 0.37778 -0.21828 0.38525 -0.24213 0.39323 -0.26134 C 0.39931 -0.27615 0.40868 -0.2824 0.42136 -0.28703 C 0.42986 -0.29004 0.43768 -0.29537 0.44618 -0.29768 C 0.46216 -0.30208 0.47726 -0.30277 0.49375 -0.30416 C 0.5066 -0.30625 0.5198 -0.30671 0.53247 -0.31064 C 0.54045 -0.31689 0.54896 -0.3199 0.55539 -0.32986 C 0.55799 -0.33379 0.5625 -0.34259 0.5625 -0.34236 C 0.56181 -0.35463 0.56164 -0.36689 0.56059 -0.3787 C 0.5599 -0.38611 0.55782 -0.38495 0.55539 -0.39166 C 0.5507 -0.40416 0.54636 -0.41574 0.54132 -0.42777 " pathEditMode="relative" rAng="0" ptsTypes="fffffffffffffffffffffffffA">
                                      <p:cBhvr>
                                        <p:cTn id="43" dur="20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20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C 0.01094 -0.00556 0.0191 -0.01875 0.02778 -0.02825 C 0.04375 -0.04561 0.06146 -0.05625 0.0743 -0.07894 C 0.07917 -0.09815 0.07969 -0.09769 0.0743 -0.13172 C 0.07378 -0.13565 0.0651 -0.14329 0.06215 -0.14561 C 0.04826 -0.15672 0.03802 -0.16667 0.02257 -0.17084 C 0.01406 -0.17848 0.01128 -0.17431 0.00364 -0.18473 C 0.00312 -0.18704 0.00191 -0.18913 0.00191 -0.19167 C 0.00191 -0.22292 0.00295 -0.21829 0.02257 -0.22153 C 0.04444 -0.22084 0.06632 -0.21737 0.08802 -0.21922 C 0.09219 -0.21968 0.09496 -0.225 0.09844 -0.22825 C 0.10816 -0.23727 0.11562 -0.24908 0.12604 -0.25602 C 0.12778 -0.25973 0.12917 -0.26389 0.13125 -0.26737 C 0.13264 -0.26945 0.13611 -0.26922 0.13628 -0.272 C 0.13802 -0.29283 0.13628 -0.29885 0.13298 -0.31343 C 0.13142 -0.32825 0.13125 -0.34723 0.1191 -0.35255 C 0.11858 -0.35487 0.11736 -0.3595 0.11736 -0.35926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1794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73" grpId="0" animBg="1"/>
      <p:bldP spid="19474" grpId="0"/>
      <p:bldP spid="19484" grpId="0" animBg="1"/>
      <p:bldP spid="19494" grpId="0" animBg="1"/>
      <p:bldP spid="19495" grpId="0"/>
      <p:bldP spid="19508" grpId="0" animBg="1"/>
      <p:bldP spid="19520" grpId="0"/>
      <p:bldP spid="19490" grpId="0" animBg="1"/>
      <p:bldP spid="19507" grpId="0" animBg="1"/>
      <p:bldP spid="19523" grpId="0" animBg="1"/>
      <p:bldP spid="19524" grpId="0" animBg="1"/>
      <p:bldP spid="19525" grpId="0" animBg="1"/>
      <p:bldP spid="19526" grpId="0" animBg="1"/>
      <p:bldP spid="19496" grpId="0" animBg="1"/>
      <p:bldP spid="194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03" descr="Macintosh HD:Users:samuelbromley:Desktop:Screen Shot 2014-11-06 at 1.51.38 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59" y="64082"/>
            <a:ext cx="19431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834640" y="2171700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 rot="17470796">
            <a:off x="6398895" y="2357755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 rot="21389022">
            <a:off x="1419225" y="2837815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 rot="1529094">
            <a:off x="4607560" y="2874645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 rot="2759395">
            <a:off x="637540" y="3999230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 rot="8031734">
            <a:off x="3034665" y="4269105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rot="14957514">
            <a:off x="5863590" y="5102860"/>
            <a:ext cx="1828800" cy="68580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Oval 83"/>
          <p:cNvSpPr>
            <a:spLocks noChangeArrowheads="1"/>
          </p:cNvSpPr>
          <p:nvPr/>
        </p:nvSpPr>
        <p:spPr bwMode="auto">
          <a:xfrm>
            <a:off x="2333625" y="5095088"/>
            <a:ext cx="685800" cy="6858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Cl</a:t>
            </a:r>
            <a:r>
              <a:rPr kumimoji="0" lang="en-US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8"/>
          <p:cNvSpPr>
            <a:spLocks noChangeArrowheads="1"/>
          </p:cNvSpPr>
          <p:nvPr/>
        </p:nvSpPr>
        <p:spPr bwMode="auto">
          <a:xfrm>
            <a:off x="6236158" y="3715110"/>
            <a:ext cx="685800" cy="6858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Cl</a:t>
            </a:r>
            <a:r>
              <a:rPr kumimoji="0" lang="en-US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16187" y="2749279"/>
            <a:ext cx="685800" cy="6858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Na</a:t>
            </a:r>
            <a:r>
              <a:rPr kumimoji="0" lang="en-US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+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777990" y="972453"/>
            <a:ext cx="685800" cy="6858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Na</a:t>
            </a:r>
            <a:r>
              <a:rPr kumimoji="0" lang="en-US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+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810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16187" y="172752"/>
            <a:ext cx="2974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Polar Solvent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and Ionic Substance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810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328224" y="1839183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873527" y="2922846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551940" y="2888327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977297" y="2190798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797850" y="2632770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777990" y="5609757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906568" y="3628135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4097047" y="3937245"/>
            <a:ext cx="47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-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615378" y="2832995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1716985" y="4469183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3268108" y="4720138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4028117" y="2205457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763810" y="3153847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370150" y="4583502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ym typeface="Symbol" panose="05050102010706020507" pitchFamily="18" charset="2"/>
              </a:rPr>
              <a:t></a:t>
            </a:r>
            <a:r>
              <a:rPr lang="en-US" altLang="en-US" sz="32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3276600" y="4800600"/>
            <a:ext cx="57150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dirty="0"/>
          </a:p>
          <a:p>
            <a:r>
              <a:rPr lang="en-US" altLang="en-US" dirty="0"/>
              <a:t>in the mixture: ____________</a:t>
            </a:r>
          </a:p>
          <a:p>
            <a:r>
              <a:rPr lang="en-US" altLang="en-US" dirty="0"/>
              <a:t>________________________</a:t>
            </a:r>
          </a:p>
          <a:p>
            <a:r>
              <a:rPr lang="en-US" altLang="en-US" dirty="0"/>
              <a:t>________________________</a:t>
            </a:r>
          </a:p>
          <a:p>
            <a:r>
              <a:rPr lang="en-US" altLang="en-US" dirty="0"/>
              <a:t>Ex: _____________________</a:t>
            </a:r>
          </a:p>
          <a:p>
            <a:endParaRPr lang="en-US" altLang="en-US" dirty="0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597275" y="5105400"/>
            <a:ext cx="57438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                  the ions are  </a:t>
            </a:r>
          </a:p>
          <a:p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“happy”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to stick to the polar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substance pieces 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so,… the ionic substance dissolves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902075" y="6022975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6600CC"/>
                </a:solidFill>
                <a:latin typeface="Comic Sans MS" panose="030F0702030302020204" pitchFamily="66" charset="0"/>
              </a:rPr>
              <a:t>NaCl dissolves in water</a:t>
            </a:r>
          </a:p>
        </p:txBody>
      </p:sp>
    </p:spTree>
    <p:extLst>
      <p:ext uri="{BB962C8B-B14F-4D97-AF65-F5344CB8AC3E}">
        <p14:creationId xmlns:p14="http://schemas.microsoft.com/office/powerpoint/2010/main" val="558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27000"/>
            <a:ext cx="902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Hydrosphere </a:t>
            </a:r>
            <a:r>
              <a:rPr lang="en-US" altLang="en-US" dirty="0" smtClean="0"/>
              <a:t>6  </a:t>
            </a:r>
            <a:r>
              <a:rPr lang="en-US" altLang="en-US" b="1" u="sng" dirty="0"/>
              <a:t>WHAT’S IN WATER (or not)</a:t>
            </a:r>
            <a:r>
              <a:rPr lang="en-US" altLang="en-US" dirty="0"/>
              <a:t>		Date _____________</a:t>
            </a:r>
            <a:endParaRPr lang="en-US" altLang="en-US" b="1" u="sng" dirty="0"/>
          </a:p>
        </p:txBody>
      </p:sp>
      <p:pic>
        <p:nvPicPr>
          <p:cNvPr id="2053" name="Picture 5" descr="baloon1-04-clip-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481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1358900"/>
            <a:ext cx="54117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You added some sugar to water, and you saw</a:t>
            </a:r>
          </a:p>
          <a:p>
            <a:r>
              <a:rPr lang="en-US" altLang="en-US"/>
              <a:t>_____________________________________</a:t>
            </a:r>
          </a:p>
          <a:p>
            <a:endParaRPr lang="en-US" altLang="en-US"/>
          </a:p>
          <a:p>
            <a:r>
              <a:rPr lang="en-US" altLang="en-US"/>
              <a:t>Did the sugar actually _________ ? _____</a:t>
            </a:r>
          </a:p>
          <a:p>
            <a:endParaRPr lang="en-US" altLang="en-US"/>
          </a:p>
          <a:p>
            <a:r>
              <a:rPr lang="en-US" altLang="en-US"/>
              <a:t>What evidence do you have 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849688" y="1666875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sugar disappeared!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867400" y="2270125"/>
            <a:ext cx="109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go away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426325" y="2270125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NO!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57363" y="4953000"/>
            <a:ext cx="3652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What did happen to the sugar?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698" name="TextBox1" r:id="rId2" imgW="6553080" imgH="1552680"/>
        </mc:Choice>
        <mc:Fallback>
          <p:control name="TextBox1" r:id="rId2" imgW="6553080" imgH="1552680">
            <p:pic>
              <p:nvPicPr>
                <p:cNvPr id="205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590800" y="3276600"/>
                  <a:ext cx="6553200" cy="1555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99" name="TextBox2" r:id="rId3" imgW="6924600" imgH="1523880"/>
        </mc:Choice>
        <mc:Fallback>
          <p:control name="TextBox2" r:id="rId3" imgW="6924600" imgH="1523880">
            <p:pic>
              <p:nvPicPr>
                <p:cNvPr id="206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57363" y="5334000"/>
                  <a:ext cx="6929437" cy="152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584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447800" y="762000"/>
            <a:ext cx="2743200" cy="1143000"/>
            <a:chOff x="720" y="480"/>
            <a:chExt cx="1728" cy="720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0" y="76200"/>
            <a:ext cx="98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polar</a:t>
            </a:r>
          </a:p>
          <a:p>
            <a:pPr algn="ctr"/>
            <a:r>
              <a:rPr lang="en-US" altLang="en-US"/>
              <a:t>solvent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 rot="1514709">
            <a:off x="4572000" y="1752600"/>
            <a:ext cx="2743200" cy="1143000"/>
            <a:chOff x="720" y="480"/>
            <a:chExt cx="1728" cy="720"/>
          </a:xfrm>
        </p:grpSpPr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73125" y="3505200"/>
            <a:ext cx="311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super duper extreme ionic</a:t>
            </a:r>
          </a:p>
          <a:p>
            <a:pPr algn="ctr"/>
            <a:r>
              <a:rPr lang="en-US" altLang="en-US"/>
              <a:t>substance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133850" y="1371600"/>
            <a:ext cx="876300" cy="4572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225925" y="1066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</a:rPr>
              <a:t>stick</a:t>
            </a:r>
          </a:p>
        </p:txBody>
      </p:sp>
      <p:grpSp>
        <p:nvGrpSpPr>
          <p:cNvPr id="20495" name="Group 15"/>
          <p:cNvGrpSpPr>
            <a:grpSpLocks/>
          </p:cNvGrpSpPr>
          <p:nvPr/>
        </p:nvGrpSpPr>
        <p:grpSpPr bwMode="auto">
          <a:xfrm rot="14682858">
            <a:off x="5829300" y="342900"/>
            <a:ext cx="2743200" cy="1143000"/>
            <a:chOff x="720" y="480"/>
            <a:chExt cx="1728" cy="720"/>
          </a:xfrm>
        </p:grpSpPr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 rot="-2121030">
            <a:off x="-381000" y="2286000"/>
            <a:ext cx="2743200" cy="1143000"/>
            <a:chOff x="720" y="480"/>
            <a:chExt cx="1728" cy="720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720" y="480"/>
              <a:ext cx="1728" cy="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926" y="638"/>
              <a:ext cx="3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-</a:t>
              </a: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1872" y="638"/>
              <a:ext cx="3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Symbol" panose="05050102010706020507" pitchFamily="18" charset="2"/>
                </a:rPr>
                <a:t></a:t>
              </a:r>
              <a:r>
                <a:rPr lang="en-US" altLang="en-US" sz="3600" baseline="30000">
                  <a:sym typeface="Symbol" panose="05050102010706020507" pitchFamily="18" charset="2"/>
                </a:rPr>
                <a:t>+</a:t>
              </a:r>
            </a:p>
          </p:txBody>
        </p:sp>
      </p:grp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1828800" y="1524000"/>
            <a:ext cx="76200" cy="6858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6934200" y="1676400"/>
            <a:ext cx="342900" cy="990600"/>
          </a:xfrm>
          <a:prstGeom prst="line">
            <a:avLst/>
          </a:prstGeom>
          <a:noFill/>
          <a:ln w="635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34" name="Picture 54" descr="i624fg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426720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5" name="AutoShape 55"/>
          <p:cNvSpPr>
            <a:spLocks noChangeArrowheads="1"/>
          </p:cNvSpPr>
          <p:nvPr/>
        </p:nvSpPr>
        <p:spPr bwMode="auto">
          <a:xfrm flipV="1">
            <a:off x="5029200" y="4191000"/>
            <a:ext cx="3352800" cy="2209800"/>
          </a:xfrm>
          <a:prstGeom prst="cloudCallout">
            <a:avLst>
              <a:gd name="adj1" fmla="val -90250"/>
              <a:gd name="adj2" fmla="val -2543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5410200" y="4648200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Hey… 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that polar molecule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is not as attractive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as my ion friends!</a:t>
            </a:r>
          </a:p>
        </p:txBody>
      </p:sp>
      <p:sp>
        <p:nvSpPr>
          <p:cNvPr id="20537" name="AutoShape 57"/>
          <p:cNvSpPr>
            <a:spLocks noChangeArrowheads="1"/>
          </p:cNvSpPr>
          <p:nvPr/>
        </p:nvSpPr>
        <p:spPr bwMode="auto">
          <a:xfrm flipV="1">
            <a:off x="5486400" y="4191000"/>
            <a:ext cx="2438400" cy="2362200"/>
          </a:xfrm>
          <a:prstGeom prst="cloudCallout">
            <a:avLst>
              <a:gd name="adj1" fmla="val -129625"/>
              <a:gd name="adj2" fmla="val -2352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5908675" y="4708525"/>
            <a:ext cx="1406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I’ll just 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stay stuck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to my ion</a:t>
            </a:r>
          </a:p>
          <a:p>
            <a:pPr algn="ctr"/>
            <a:r>
              <a:rPr lang="en-US" altLang="en-US">
                <a:solidFill>
                  <a:srgbClr val="D60093"/>
                </a:solidFill>
                <a:latin typeface="Comic Sans MS" panose="030F0702030302020204" pitchFamily="66" charset="0"/>
              </a:rPr>
              <a:t>pals …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3048000" y="2803525"/>
            <a:ext cx="6096000" cy="283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  <a:p>
            <a:r>
              <a:rPr lang="en-US" altLang="en-US"/>
              <a:t>in the mixture: _______________</a:t>
            </a:r>
          </a:p>
          <a:p>
            <a:r>
              <a:rPr lang="en-US" altLang="en-US"/>
              <a:t>___________________________</a:t>
            </a:r>
          </a:p>
          <a:p>
            <a:r>
              <a:rPr lang="en-US" altLang="en-US"/>
              <a:t>___________________________</a:t>
            </a:r>
          </a:p>
          <a:p>
            <a:r>
              <a:rPr lang="en-US" altLang="en-US"/>
              <a:t>___________________________</a:t>
            </a:r>
          </a:p>
          <a:p>
            <a:r>
              <a:rPr lang="en-US" altLang="en-US"/>
              <a:t>___________________________</a:t>
            </a:r>
          </a:p>
          <a:p>
            <a:r>
              <a:rPr lang="en-US" altLang="en-US"/>
              <a:t>___________________________</a:t>
            </a:r>
          </a:p>
          <a:p>
            <a:r>
              <a:rPr lang="en-US" altLang="en-US"/>
              <a:t>Ex: _____________________</a:t>
            </a:r>
          </a:p>
          <a:p>
            <a:endParaRPr lang="en-US" altLang="en-US"/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3352800" y="3124200"/>
            <a:ext cx="602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                  in the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super-duper-extreme 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ionic substance, the ions are 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“happier” 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stuck to each other than stuck to the </a:t>
            </a: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polar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solvent pieces…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so,…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super-duper-extreme </a:t>
            </a:r>
            <a:endParaRPr lang="en-US" altLang="en-U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ionic substances do not dissolve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3429000" y="4937125"/>
            <a:ext cx="4002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bone does not </a:t>
            </a:r>
            <a:r>
              <a:rPr lang="en-US" altLang="en-US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dissolve </a:t>
            </a:r>
            <a:r>
              <a:rPr lang="en-US" altLang="en-US" dirty="0">
                <a:solidFill>
                  <a:srgbClr val="6600CC"/>
                </a:solidFill>
                <a:latin typeface="Comic Sans MS" panose="030F0702030302020204" pitchFamily="66" charset="0"/>
              </a:rPr>
              <a:t>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5" grpId="0" animBg="1"/>
      <p:bldP spid="20536" grpId="0"/>
      <p:bldP spid="20537" grpId="0" animBg="1"/>
      <p:bldP spid="20538" grpId="0"/>
      <p:bldP spid="20531" grpId="0" animBg="1"/>
      <p:bldP spid="20532" grpId="0"/>
      <p:bldP spid="20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ssolveability Lin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5"/>
          <a:stretch/>
        </p:blipFill>
        <p:spPr bwMode="auto">
          <a:xfrm>
            <a:off x="152400" y="55206"/>
            <a:ext cx="8864640" cy="38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8936" y="4106841"/>
            <a:ext cx="8563590" cy="768604"/>
            <a:chOff x="283029" y="5867400"/>
            <a:chExt cx="8563590" cy="76860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4800" y="5867400"/>
              <a:ext cx="8534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9529271">
              <a:off x="283029" y="5928118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Non-Polar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19529271">
              <a:off x="4768742" y="5928118"/>
              <a:ext cx="784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Polar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9529271">
              <a:off x="6158299" y="5928118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Ionic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9529271">
              <a:off x="7531835" y="5928118"/>
              <a:ext cx="13147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“Extreme”</a:t>
              </a:r>
            </a:p>
            <a:p>
              <a:pPr algn="ctr"/>
              <a:r>
                <a:rPr lang="en-US" dirty="0" smtClean="0"/>
                <a:t>Ionic</a:t>
              </a:r>
              <a:endParaRPr lang="en-US" dirty="0"/>
            </a:p>
          </p:txBody>
        </p:sp>
      </p:grpSp>
      <p:pic>
        <p:nvPicPr>
          <p:cNvPr id="18" name="Picture 6" descr="1280px-GasolineCom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7"/>
          <a:stretch/>
        </p:blipFill>
        <p:spPr bwMode="auto">
          <a:xfrm>
            <a:off x="66507" y="258492"/>
            <a:ext cx="1762293" cy="14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 rot="20571823">
            <a:off x="4261696" y="3546281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6600"/>
                </a:solidFill>
              </a:rPr>
              <a:t>most soluble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20571823">
            <a:off x="-80618" y="128835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6600"/>
                </a:solidFill>
              </a:rPr>
              <a:t>most soluble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447800" y="60325"/>
            <a:ext cx="5164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6600"/>
                </a:solidFill>
                <a:latin typeface="Comic Sans MS" panose="030F0702030302020204" pitchFamily="66" charset="0"/>
              </a:rPr>
              <a:t>the more like the solvent and substance</a:t>
            </a:r>
          </a:p>
          <a:p>
            <a:r>
              <a:rPr lang="en-US" altLang="en-US" dirty="0">
                <a:solidFill>
                  <a:srgbClr val="FF6600"/>
                </a:solidFill>
                <a:latin typeface="Comic Sans MS" panose="030F0702030302020204" pitchFamily="66" charset="0"/>
              </a:rPr>
              <a:t>the more likely the substance will dissolve</a:t>
            </a:r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>
            <a:off x="533400" y="9144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 rot="21023860">
            <a:off x="-152400" y="21336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</a:rPr>
              <a:t>solvents</a:t>
            </a:r>
          </a:p>
        </p:txBody>
      </p:sp>
      <p:sp>
        <p:nvSpPr>
          <p:cNvPr id="25" name="AutoShape 12"/>
          <p:cNvSpPr>
            <a:spLocks/>
          </p:cNvSpPr>
          <p:nvPr/>
        </p:nvSpPr>
        <p:spPr bwMode="auto">
          <a:xfrm>
            <a:off x="575448" y="37338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 rot="21023860">
            <a:off x="-126227" y="5343525"/>
            <a:ext cx="98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600CC"/>
                </a:solidFill>
              </a:rPr>
              <a:t>solutes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295331" y="3848669"/>
            <a:ext cx="451066" cy="1713931"/>
          </a:xfrm>
          <a:custGeom>
            <a:avLst/>
            <a:gdLst>
              <a:gd name="connsiteX0" fmla="*/ 81887 w 451066"/>
              <a:gd name="connsiteY0" fmla="*/ 0 h 2019868"/>
              <a:gd name="connsiteX1" fmla="*/ 450376 w 451066"/>
              <a:gd name="connsiteY1" fmla="*/ 955343 h 2019868"/>
              <a:gd name="connsiteX2" fmla="*/ 0 w 451066"/>
              <a:gd name="connsiteY2" fmla="*/ 2019868 h 20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066" h="2019868">
                <a:moveTo>
                  <a:pt x="81887" y="0"/>
                </a:moveTo>
                <a:cubicBezTo>
                  <a:pt x="272955" y="309349"/>
                  <a:pt x="464024" y="618698"/>
                  <a:pt x="450376" y="955343"/>
                </a:cubicBezTo>
                <a:cubicBezTo>
                  <a:pt x="436728" y="1291988"/>
                  <a:pt x="218364" y="1655928"/>
                  <a:pt x="0" y="2019868"/>
                </a:cubicBezTo>
              </a:path>
            </a:pathLst>
          </a:custGeom>
          <a:noFill/>
          <a:ln w="38100">
            <a:solidFill>
              <a:srgbClr val="FF66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14324" y="1524000"/>
            <a:ext cx="451066" cy="3639556"/>
          </a:xfrm>
          <a:custGeom>
            <a:avLst/>
            <a:gdLst>
              <a:gd name="connsiteX0" fmla="*/ 81887 w 451066"/>
              <a:gd name="connsiteY0" fmla="*/ 0 h 2019868"/>
              <a:gd name="connsiteX1" fmla="*/ 450376 w 451066"/>
              <a:gd name="connsiteY1" fmla="*/ 955343 h 2019868"/>
              <a:gd name="connsiteX2" fmla="*/ 0 w 451066"/>
              <a:gd name="connsiteY2" fmla="*/ 2019868 h 20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066" h="2019868">
                <a:moveTo>
                  <a:pt x="81887" y="0"/>
                </a:moveTo>
                <a:cubicBezTo>
                  <a:pt x="272955" y="309349"/>
                  <a:pt x="464024" y="618698"/>
                  <a:pt x="450376" y="955343"/>
                </a:cubicBezTo>
                <a:cubicBezTo>
                  <a:pt x="436728" y="1291988"/>
                  <a:pt x="218364" y="1655928"/>
                  <a:pt x="0" y="2019868"/>
                </a:cubicBezTo>
              </a:path>
            </a:pathLst>
          </a:custGeom>
          <a:noFill/>
          <a:ln w="38100">
            <a:solidFill>
              <a:srgbClr val="FF66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130965" y="2438400"/>
            <a:ext cx="451066" cy="2971800"/>
          </a:xfrm>
          <a:custGeom>
            <a:avLst/>
            <a:gdLst>
              <a:gd name="connsiteX0" fmla="*/ 81887 w 451066"/>
              <a:gd name="connsiteY0" fmla="*/ 0 h 2019868"/>
              <a:gd name="connsiteX1" fmla="*/ 450376 w 451066"/>
              <a:gd name="connsiteY1" fmla="*/ 955343 h 2019868"/>
              <a:gd name="connsiteX2" fmla="*/ 0 w 451066"/>
              <a:gd name="connsiteY2" fmla="*/ 2019868 h 20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066" h="2019868">
                <a:moveTo>
                  <a:pt x="81887" y="0"/>
                </a:moveTo>
                <a:cubicBezTo>
                  <a:pt x="272955" y="309349"/>
                  <a:pt x="464024" y="618698"/>
                  <a:pt x="450376" y="955343"/>
                </a:cubicBezTo>
                <a:cubicBezTo>
                  <a:pt x="436728" y="1291988"/>
                  <a:pt x="218364" y="1655928"/>
                  <a:pt x="0" y="2019868"/>
                </a:cubicBezTo>
              </a:path>
            </a:pathLst>
          </a:custGeom>
          <a:noFill/>
          <a:ln w="38100">
            <a:solidFill>
              <a:srgbClr val="FF66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0065" y="4932596"/>
            <a:ext cx="8915297" cy="1828800"/>
            <a:chOff x="101743" y="3810000"/>
            <a:chExt cx="8915297" cy="1828800"/>
          </a:xfrm>
        </p:grpSpPr>
        <p:pic>
          <p:nvPicPr>
            <p:cNvPr id="14" name="Picture 7" descr="Golden_Rule_structu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74" r="75618" b="29167"/>
            <a:stretch>
              <a:fillRect/>
            </a:stretch>
          </p:blipFill>
          <p:spPr bwMode="auto">
            <a:xfrm>
              <a:off x="4132235" y="3978183"/>
              <a:ext cx="1644650" cy="136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Golden_Rule_structu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80" b="84726"/>
            <a:stretch>
              <a:fillRect/>
            </a:stretch>
          </p:blipFill>
          <p:spPr bwMode="auto">
            <a:xfrm>
              <a:off x="2362200" y="4040960"/>
              <a:ext cx="1727200" cy="120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Golden_Rule_structu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6" r="40492" b="81253"/>
            <a:stretch>
              <a:fillRect/>
            </a:stretch>
          </p:blipFill>
          <p:spPr bwMode="auto">
            <a:xfrm>
              <a:off x="101743" y="3993716"/>
              <a:ext cx="2101850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issolveability Line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9" t="56469" b="16027"/>
            <a:stretch/>
          </p:blipFill>
          <p:spPr bwMode="auto">
            <a:xfrm>
              <a:off x="5943600" y="3810000"/>
              <a:ext cx="307344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464" y="2713362"/>
            <a:ext cx="1323328" cy="896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0F0E7">
                  <a:alpha val="94510"/>
                </a:srgbClr>
              </a:clrFrom>
              <a:clrTo>
                <a:srgbClr val="F0F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295" y="1632527"/>
            <a:ext cx="1706257" cy="1433801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 rot="20571823">
            <a:off x="2707373" y="163524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6600"/>
                </a:solidFill>
              </a:rPr>
              <a:t>most soluble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89482" y="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composition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9482" y="30354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structure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9482" y="58587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and especially polarity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 animBg="1"/>
      <p:bldP spid="24" grpId="0"/>
      <p:bldP spid="25" grpId="0" animBg="1"/>
      <p:bldP spid="26" grpId="0"/>
      <p:bldP spid="17" grpId="0" animBg="1"/>
      <p:bldP spid="28" grpId="0" animBg="1"/>
      <p:bldP spid="29" grpId="0" animBg="1"/>
      <p:bldP spid="2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gar-dissolving-in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Su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990600"/>
            <a:ext cx="20653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1039731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3163"/>
            <a:ext cx="1216025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22300" y="304800"/>
            <a:ext cx="84455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 mixture of sugar and water is called a _________________</a:t>
            </a:r>
          </a:p>
          <a:p>
            <a:endParaRPr lang="en-US" altLang="en-US" dirty="0"/>
          </a:p>
          <a:p>
            <a:r>
              <a:rPr lang="en-US" altLang="en-US" dirty="0"/>
              <a:t>	the sugar ____________ into the water</a:t>
            </a:r>
          </a:p>
          <a:p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dirty="0" smtClean="0"/>
              <a:t>     the </a:t>
            </a:r>
            <a:r>
              <a:rPr lang="en-US" altLang="en-US" dirty="0"/>
              <a:t>sugar is called the ________________</a:t>
            </a:r>
          </a:p>
          <a:p>
            <a:r>
              <a:rPr lang="en-US" altLang="en-US" dirty="0"/>
              <a:t>		from the Latin ‘</a:t>
            </a:r>
            <a:r>
              <a:rPr lang="en-US" altLang="en-US" dirty="0" err="1"/>
              <a:t>solutus</a:t>
            </a:r>
            <a:r>
              <a:rPr lang="en-US" altLang="en-US" dirty="0"/>
              <a:t>’ meaning </a:t>
            </a:r>
            <a:r>
              <a:rPr lang="en-US" altLang="en-US" b="1" u="sng" dirty="0"/>
              <a:t>loosened</a:t>
            </a:r>
          </a:p>
          <a:p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dirty="0" smtClean="0"/>
              <a:t>     the </a:t>
            </a:r>
            <a:r>
              <a:rPr lang="en-US" altLang="en-US" dirty="0"/>
              <a:t>water is called the ________________</a:t>
            </a:r>
          </a:p>
          <a:p>
            <a:r>
              <a:rPr lang="en-US" altLang="en-US" dirty="0"/>
              <a:t>		from the Latin ‘solvent’ meaning </a:t>
            </a:r>
            <a:r>
              <a:rPr lang="en-US" altLang="en-US" b="1" u="sng" dirty="0"/>
              <a:t>loosening, unfastening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dirty="0" smtClean="0"/>
              <a:t>     the </a:t>
            </a:r>
            <a:r>
              <a:rPr lang="en-US" altLang="en-US" dirty="0"/>
              <a:t>combination is called a ___________________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681663" y="322263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03525" y="931863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dissolved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67262" y="1524000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solute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767262" y="24558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solvent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148262" y="3352800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0" y="4175125"/>
            <a:ext cx="66087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key characteristics of a _________________</a:t>
            </a:r>
          </a:p>
          <a:p>
            <a:r>
              <a:rPr lang="en-US" altLang="en-US"/>
              <a:t>	_______________________________________</a:t>
            </a:r>
          </a:p>
          <a:p>
            <a:r>
              <a:rPr lang="en-US" altLang="en-US"/>
              <a:t>	_______________________________________</a:t>
            </a:r>
          </a:p>
          <a:p>
            <a:r>
              <a:rPr lang="en-US" altLang="en-US"/>
              <a:t>	_______________________________________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334000" y="4191000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352800" y="4479925"/>
            <a:ext cx="5822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solute is uniformly distributed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solute “pieces” are too small to see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solution appears clear (not cloudy or ‘milky’)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	and uniform</a:t>
            </a:r>
          </a:p>
        </p:txBody>
      </p:sp>
      <p:pic>
        <p:nvPicPr>
          <p:cNvPr id="3086" name="Picture 14" descr="IMG_18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28600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-1168881">
            <a:off x="5715000" y="762000"/>
            <a:ext cx="247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0066"/>
                </a:solidFill>
                <a:latin typeface="Comic Sans MS" panose="030F0702030302020204" pitchFamily="66" charset="0"/>
              </a:rPr>
              <a:t>the sugar is </a:t>
            </a:r>
            <a:r>
              <a:rPr lang="en-US" altLang="en-US" b="1" u="sng">
                <a:solidFill>
                  <a:srgbClr val="FF0066"/>
                </a:solidFill>
                <a:latin typeface="Comic Sans MS" panose="030F0702030302020204" pitchFamily="66" charset="0"/>
              </a:rPr>
              <a:t>soluble</a:t>
            </a:r>
          </a:p>
          <a:p>
            <a:pPr algn="ctr"/>
            <a:r>
              <a:rPr lang="en-US" altLang="en-US">
                <a:solidFill>
                  <a:srgbClr val="FF0066"/>
                </a:solidFill>
                <a:latin typeface="Comic Sans MS" panose="030F0702030302020204" pitchFamily="66" charset="0"/>
              </a:rPr>
              <a:t>in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5670887"/>
            <a:ext cx="6410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r>
              <a:rPr lang="en-US" dirty="0"/>
              <a:t> </a:t>
            </a:r>
            <a:r>
              <a:rPr lang="en-US" dirty="0" smtClean="0"/>
              <a:t>     clarity and color are two different properties…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ie</a:t>
            </a:r>
            <a:r>
              <a:rPr lang="en-US" dirty="0" smtClean="0"/>
              <a:t> something can be clear AND colored (blue glass)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3083" grpId="0"/>
      <p:bldP spid="30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3327737"/>
            <a:ext cx="708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u="sng" dirty="0"/>
              <a:t>Law of Conservation of Mass (or Matter)</a:t>
            </a:r>
            <a:endParaRPr lang="en-US" altLang="en-US" dirty="0"/>
          </a:p>
          <a:p>
            <a:r>
              <a:rPr lang="en-US" altLang="en-US" dirty="0"/>
              <a:t>	_____________________________________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_____________________________________</a:t>
            </a:r>
            <a:endParaRPr lang="en-US" alt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81200" y="3632537"/>
            <a:ext cx="510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Matter cannot be created or destroyed</a:t>
            </a:r>
          </a:p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but it can be transferred or transformed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41055"/>
            <a:ext cx="82413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“definition-y” stuff …</a:t>
            </a:r>
          </a:p>
          <a:p>
            <a:r>
              <a:rPr lang="en-US" dirty="0"/>
              <a:t> </a:t>
            </a:r>
            <a:r>
              <a:rPr lang="en-US" dirty="0" smtClean="0"/>
              <a:t>    matter ________________________________________________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______________________________________________________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     mass ______________________________</a:t>
            </a:r>
          </a:p>
          <a:p>
            <a:endParaRPr lang="en-US" dirty="0"/>
          </a:p>
          <a:p>
            <a:r>
              <a:rPr lang="en-US" dirty="0" smtClean="0"/>
              <a:t>          can measure mass by __________________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9" y="4419600"/>
            <a:ext cx="7034301" cy="2165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4263" y="636895"/>
            <a:ext cx="554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everything that is made up of atoms and ions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3975" y="946383"/>
            <a:ext cx="544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can feel it… it has mass and occupies volume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957" y="1565686"/>
            <a:ext cx="6644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 measure of the amount of matter (amount of atoms)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819" y="2171014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weighing (the weight)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" grpId="0"/>
      <p:bldP spid="11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" y="0"/>
            <a:ext cx="8991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u="sng" dirty="0"/>
              <a:t>Law of Conservation of Mass (or Matter)</a:t>
            </a:r>
            <a:endParaRPr lang="en-US" altLang="en-US" dirty="0"/>
          </a:p>
          <a:p>
            <a:r>
              <a:rPr lang="en-US" altLang="en-US" dirty="0"/>
              <a:t>	_____________________________________</a:t>
            </a:r>
          </a:p>
          <a:p>
            <a:r>
              <a:rPr lang="en-US" altLang="en-US" dirty="0"/>
              <a:t>	_____________________________________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so, given this is true,</a:t>
            </a:r>
          </a:p>
          <a:p>
            <a:r>
              <a:rPr lang="en-US" altLang="en-US" dirty="0"/>
              <a:t>if you add 25 grams of dry lemonade mix to </a:t>
            </a:r>
            <a:r>
              <a:rPr lang="en-US" altLang="en-US" dirty="0" smtClean="0"/>
              <a:t>260 </a:t>
            </a:r>
            <a:r>
              <a:rPr lang="en-US" altLang="en-US" dirty="0"/>
              <a:t>grams of water, </a:t>
            </a:r>
          </a:p>
          <a:p>
            <a:r>
              <a:rPr lang="en-US" altLang="en-US" dirty="0"/>
              <a:t>the total mass will be</a:t>
            </a:r>
            <a:r>
              <a:rPr lang="en-US" altLang="en-US" dirty="0" smtClean="0"/>
              <a:t>: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a. It will have a mass slightly less than </a:t>
            </a:r>
            <a:r>
              <a:rPr lang="en-US" altLang="en-US" dirty="0" smtClean="0"/>
              <a:t>260 </a:t>
            </a:r>
            <a:r>
              <a:rPr lang="en-US" altLang="en-US" dirty="0"/>
              <a:t>grams, but more than </a:t>
            </a:r>
            <a:r>
              <a:rPr lang="en-US" altLang="en-US" dirty="0" smtClean="0"/>
              <a:t>235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b. It will have a mass slightly more than </a:t>
            </a:r>
            <a:r>
              <a:rPr lang="en-US" altLang="en-US" dirty="0" smtClean="0"/>
              <a:t>260 </a:t>
            </a:r>
            <a:r>
              <a:rPr lang="en-US" altLang="en-US" dirty="0"/>
              <a:t>grams, but less than </a:t>
            </a:r>
            <a:r>
              <a:rPr lang="en-US" altLang="en-US" dirty="0" smtClean="0"/>
              <a:t>285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c. It will have a mass of </a:t>
            </a:r>
            <a:r>
              <a:rPr lang="en-US" altLang="en-US" dirty="0" smtClean="0"/>
              <a:t>235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d. It will have a mass of </a:t>
            </a:r>
            <a:r>
              <a:rPr lang="en-US" altLang="en-US" dirty="0" smtClean="0"/>
              <a:t>285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e. It will have a mass of </a:t>
            </a:r>
            <a:r>
              <a:rPr lang="en-US" altLang="en-US" dirty="0" smtClean="0"/>
              <a:t>260 </a:t>
            </a:r>
            <a:r>
              <a:rPr lang="en-US" altLang="en-US" dirty="0"/>
              <a:t>grams.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510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Matter cannot be created or destroyed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but it can be transferred or transformed</a:t>
            </a:r>
          </a:p>
        </p:txBody>
      </p:sp>
      <p:sp>
        <p:nvSpPr>
          <p:cNvPr id="3" name="Oval 2"/>
          <p:cNvSpPr/>
          <p:nvPr/>
        </p:nvSpPr>
        <p:spPr>
          <a:xfrm>
            <a:off x="-14785" y="5410200"/>
            <a:ext cx="685800" cy="6127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22" y="1555134"/>
            <a:ext cx="7818641" cy="2407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27417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260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8134" y="278457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" y="0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u="sng" dirty="0"/>
              <a:t>Law of Conservation of Mass (or Matter)</a:t>
            </a:r>
            <a:endParaRPr lang="en-US" altLang="en-US" dirty="0"/>
          </a:p>
          <a:p>
            <a:r>
              <a:rPr lang="en-US" altLang="en-US" dirty="0"/>
              <a:t>	_____________________________________</a:t>
            </a:r>
          </a:p>
          <a:p>
            <a:r>
              <a:rPr lang="en-US" altLang="en-US" dirty="0"/>
              <a:t>	_____________________________________</a:t>
            </a:r>
          </a:p>
          <a:p>
            <a:endParaRPr lang="en-US" alt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510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Matter cannot be created or destroyed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but it can be transferred or transformed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400" y="5513388"/>
            <a:ext cx="12955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because, </a:t>
            </a:r>
          </a:p>
        </p:txBody>
      </p:sp>
      <p:sp>
        <p:nvSpPr>
          <p:cNvPr id="3" name="Oval 2"/>
          <p:cNvSpPr/>
          <p:nvPr/>
        </p:nvSpPr>
        <p:spPr>
          <a:xfrm>
            <a:off x="0" y="4191000"/>
            <a:ext cx="685800" cy="6127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057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so, given this is true,</a:t>
            </a:r>
          </a:p>
          <a:p>
            <a:r>
              <a:rPr lang="en-US" altLang="en-US" dirty="0"/>
              <a:t>if you add 25 grams of dry lemonade mix to 260 grams of water, </a:t>
            </a:r>
          </a:p>
          <a:p>
            <a:r>
              <a:rPr lang="en-US" altLang="en-US" dirty="0"/>
              <a:t>the total mass will be:</a:t>
            </a:r>
          </a:p>
          <a:p>
            <a:endParaRPr lang="en-US" altLang="en-US" dirty="0"/>
          </a:p>
          <a:p>
            <a:r>
              <a:rPr lang="en-US" altLang="en-US" dirty="0"/>
              <a:t>a. It will have a mass slightly less than 260 grams, but more than 235 grams.</a:t>
            </a:r>
          </a:p>
          <a:p>
            <a:endParaRPr lang="en-US" altLang="en-US" dirty="0"/>
          </a:p>
          <a:p>
            <a:r>
              <a:rPr lang="en-US" altLang="en-US" dirty="0"/>
              <a:t>b. It will have a mass slightly more than 260 grams, but less than 285 grams.</a:t>
            </a:r>
          </a:p>
          <a:p>
            <a:endParaRPr lang="en-US" altLang="en-US" dirty="0"/>
          </a:p>
          <a:p>
            <a:r>
              <a:rPr lang="en-US" altLang="en-US" dirty="0"/>
              <a:t>c. It will have a mass of 235 grams.</a:t>
            </a:r>
          </a:p>
          <a:p>
            <a:endParaRPr lang="en-US" altLang="en-US" dirty="0"/>
          </a:p>
          <a:p>
            <a:r>
              <a:rPr lang="en-US" altLang="en-US" dirty="0"/>
              <a:t>d. It will have a mass of 285 grams.</a:t>
            </a:r>
          </a:p>
          <a:p>
            <a:endParaRPr lang="en-US" altLang="en-US" dirty="0"/>
          </a:p>
          <a:p>
            <a:r>
              <a:rPr lang="en-US" altLang="en-US" dirty="0"/>
              <a:t>e. It will have a mass of 260 grams.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22" name="TextBox2" r:id="rId2" imgW="7543800" imgH="1523880"/>
        </mc:Choice>
        <mc:Fallback>
          <p:control name="TextBox2" r:id="rId2" imgW="7543800" imgH="1523880">
            <p:pic>
              <p:nvPicPr>
                <p:cNvPr id="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600200" y="5334000"/>
                  <a:ext cx="7543800" cy="152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093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9200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back to what’s in water (or not)</a:t>
            </a:r>
          </a:p>
          <a:p>
            <a:endParaRPr lang="en-US" altLang="en-US"/>
          </a:p>
          <a:p>
            <a:r>
              <a:rPr lang="en-US" altLang="en-US"/>
              <a:t>	water _________________</a:t>
            </a:r>
          </a:p>
          <a:p>
            <a:endParaRPr lang="en-US" altLang="en-US"/>
          </a:p>
          <a:p>
            <a:r>
              <a:rPr lang="en-US" altLang="en-US"/>
              <a:t>want to understand what </a:t>
            </a:r>
            <a:r>
              <a:rPr lang="en-US" altLang="en-US" b="1" u="sng"/>
              <a:t>will</a:t>
            </a:r>
            <a:r>
              <a:rPr lang="en-US" altLang="en-US"/>
              <a:t>, or </a:t>
            </a:r>
            <a:r>
              <a:rPr lang="en-US" altLang="en-US" b="1" u="sng"/>
              <a:t>will not</a:t>
            </a:r>
            <a:r>
              <a:rPr lang="en-US" altLang="en-US"/>
              <a:t>, dissolve in water AND </a:t>
            </a:r>
            <a:r>
              <a:rPr lang="en-US" altLang="en-US" b="1" u="sng"/>
              <a:t>why</a:t>
            </a:r>
          </a:p>
          <a:p>
            <a:endParaRPr lang="en-US" altLang="en-US"/>
          </a:p>
          <a:p>
            <a:r>
              <a:rPr lang="en-US" altLang="en-US"/>
              <a:t>explore what does and doesn’t dissolve first….</a:t>
            </a:r>
          </a:p>
          <a:p>
            <a:r>
              <a:rPr lang="en-US" altLang="en-US" b="1"/>
              <a:t>	</a:t>
            </a:r>
            <a:r>
              <a:rPr lang="en-US" altLang="en-US" b="1" u="sng"/>
              <a:t>Solutions - The Golden Rule of Solubility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54288" y="1008063"/>
            <a:ext cx="1027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solvent</a:t>
            </a:r>
          </a:p>
        </p:txBody>
      </p:sp>
      <p:pic>
        <p:nvPicPr>
          <p:cNvPr id="6150" name="Picture 6" descr="Winooski_river_montpel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752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93764">
            <a:off x="6787563" y="4999769"/>
            <a:ext cx="2057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polarity of BIG molecules and ionic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80" b="84726"/>
          <a:stretch>
            <a:fillRect/>
          </a:stretch>
        </p:blipFill>
        <p:spPr bwMode="auto">
          <a:xfrm>
            <a:off x="609600" y="923925"/>
            <a:ext cx="17272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r="40492" b="81253"/>
          <a:stretch>
            <a:fillRect/>
          </a:stretch>
        </p:blipFill>
        <p:spPr bwMode="auto">
          <a:xfrm>
            <a:off x="762000" y="2333625"/>
            <a:ext cx="21018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olden_Rule_stru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7" r="55453" b="54585"/>
          <a:stretch>
            <a:fillRect/>
          </a:stretch>
        </p:blipFill>
        <p:spPr bwMode="auto">
          <a:xfrm>
            <a:off x="2828925" y="0"/>
            <a:ext cx="3500438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2" t="33751" r="32361" b="58058"/>
          <a:stretch>
            <a:fillRect/>
          </a:stretch>
        </p:blipFill>
        <p:spPr bwMode="auto">
          <a:xfrm>
            <a:off x="2743200" y="1295400"/>
            <a:ext cx="914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olden_Rule_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77780"/>
          <a:stretch>
            <a:fillRect/>
          </a:stretch>
        </p:blipFill>
        <p:spPr bwMode="auto">
          <a:xfrm>
            <a:off x="2971800" y="2057400"/>
            <a:ext cx="58324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riglyce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59225"/>
            <a:ext cx="841057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998404" y="1288257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66"/>
                </a:solidFill>
              </a:rPr>
              <a:t>fuel (hydrocarbons)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96875" y="1784350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isopropanol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048000" y="161607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iodine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3400" y="3597275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naphthalene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486400" y="3429000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Vitamin E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486400" y="4800600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</a:rPr>
              <a:t>(food) oil</a:t>
            </a:r>
          </a:p>
        </p:txBody>
      </p:sp>
      <p:sp>
        <p:nvSpPr>
          <p:cNvPr id="2" name="TextBox 1"/>
          <p:cNvSpPr txBox="1"/>
          <p:nvPr/>
        </p:nvSpPr>
        <p:spPr>
          <a:xfrm rot="20541533">
            <a:off x="6334456" y="229396"/>
            <a:ext cx="121219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nonpolar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all 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541533">
            <a:off x="2203335" y="1215281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nonpolar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541533">
            <a:off x="-3069" y="630240"/>
            <a:ext cx="188064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partly nonpolar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CH end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541533">
            <a:off x="391541" y="2705103"/>
            <a:ext cx="121219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nonpolar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all 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541533">
            <a:off x="4152488" y="2114274"/>
            <a:ext cx="200728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(more) nonpolar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mostly 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541533">
            <a:off x="3278432" y="4645095"/>
            <a:ext cx="200728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(more) nonpolar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 mostly 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701845">
            <a:off x="6640195" y="1224602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 </a:t>
            </a:r>
            <a:r>
              <a:rPr lang="en-US" dirty="0" smtClean="0"/>
              <a:t>for I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r>
              <a:rPr lang="en-US" dirty="0" smtClean="0"/>
              <a:t>…larger molecules</a:t>
            </a:r>
          </a:p>
          <a:p>
            <a:r>
              <a:rPr lang="en-US" dirty="0" smtClean="0"/>
              <a:t>…more 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1173</Words>
  <Application>Microsoft Office PowerPoint</Application>
  <PresentationFormat>On-screen Show (4:3)</PresentationFormat>
  <Paragraphs>420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Mincho</vt:lpstr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79</cp:revision>
  <cp:lastPrinted>2019-11-20T16:12:33Z</cp:lastPrinted>
  <dcterms:created xsi:type="dcterms:W3CDTF">2014-10-30T18:06:57Z</dcterms:created>
  <dcterms:modified xsi:type="dcterms:W3CDTF">2019-12-05T20:22:26Z</dcterms:modified>
</cp:coreProperties>
</file>