
<file path=[Content_Types].xml><?xml version="1.0" encoding="utf-8"?>
<Types xmlns="http://schemas.openxmlformats.org/package/2006/content-types"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79" r:id="rId2"/>
    <p:sldId id="256" r:id="rId3"/>
    <p:sldId id="258" r:id="rId4"/>
    <p:sldId id="257" r:id="rId5"/>
    <p:sldId id="287" r:id="rId6"/>
    <p:sldId id="288" r:id="rId7"/>
    <p:sldId id="290" r:id="rId8"/>
    <p:sldId id="260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BE0E3"/>
    <a:srgbClr val="F0F0FF"/>
    <a:srgbClr val="00B0F0"/>
    <a:srgbClr val="FF6600"/>
    <a:srgbClr val="6600CC"/>
    <a:srgbClr val="D60093"/>
    <a:srgbClr val="009900"/>
    <a:srgbClr val="00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30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06/relationships/vbaProject" Target="vbaProject.bin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2ED02AD8-5B73-4FD4-8474-B1C34C72A41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657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8C4D020E-56C6-4EAD-B639-38BA392E6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33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63174-EBA6-4538-891C-A51A55F99B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93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CBCEC-7C30-40E8-AC77-3DE3779C1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51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5256A-0A0E-429D-BC9E-B06511A79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10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530AB-E235-4566-B357-C3755C7F8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79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0A374-B9EB-493F-B2AE-4F882BB14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18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F73AA-86BA-4E5E-AE50-6BB74EB02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56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5278D-C707-4ACD-A742-B2793C93C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68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929C8-F311-4041-AB47-ACC549C5D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72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B96EA-7326-475A-A4D7-8E2004E6C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44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82889-5E40-486C-862A-B576235DE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17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0280-9447-4C95-84A2-EED83864B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50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48CBC0-0324-4CBC-8F80-071B644C15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4.wmf"/><Relationship Id="rId3" Type="http://schemas.openxmlformats.org/officeDocument/2006/relationships/control" Target="../activeX/activeX2.xml"/><Relationship Id="rId7" Type="http://schemas.openxmlformats.org/officeDocument/2006/relationships/hyperlink" Target="https://www.hy-vee.com/grocery/PD1462376/Country-Time-Lemonade-Drink-Mix" TargetMode="External"/><Relationship Id="rId12" Type="http://schemas.openxmlformats.org/officeDocument/2006/relationships/image" Target="../media/image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wmf"/><Relationship Id="rId5" Type="http://schemas.openxmlformats.org/officeDocument/2006/relationships/control" Target="../activeX/activeX4.xml"/><Relationship Id="rId10" Type="http://schemas.openxmlformats.org/officeDocument/2006/relationships/image" Target="../media/image1.wmf"/><Relationship Id="rId4" Type="http://schemas.openxmlformats.org/officeDocument/2006/relationships/control" Target="../activeX/activeX3.xml"/><Relationship Id="rId9" Type="http://schemas.openxmlformats.org/officeDocument/2006/relationships/hyperlink" Target="https://www.youtube.com/watch?v=QGFsc3OVas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6.xml"/><Relationship Id="rId7" Type="http://schemas.openxmlformats.org/officeDocument/2006/relationships/image" Target="../media/image7.wmf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0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127000"/>
            <a:ext cx="9028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Hydrosphere </a:t>
            </a:r>
            <a:r>
              <a:rPr lang="en-US" altLang="en-US" dirty="0" smtClean="0"/>
              <a:t>6  </a:t>
            </a:r>
            <a:r>
              <a:rPr lang="en-US" altLang="en-US" b="1" u="sng" dirty="0"/>
              <a:t>WHAT’S IN WATER (or not)</a:t>
            </a:r>
            <a:r>
              <a:rPr lang="en-US" altLang="en-US" dirty="0"/>
              <a:t>		Date _____________</a:t>
            </a:r>
            <a:endParaRPr lang="en-US" alt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914400"/>
            <a:ext cx="4177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with making some “lemonade”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1371600"/>
            <a:ext cx="4686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Country Time “Lemonade” </a:t>
            </a:r>
            <a:r>
              <a:rPr lang="en-US" dirty="0" smtClean="0">
                <a:hlinkClick r:id="rId7"/>
              </a:rPr>
              <a:t>Mix  link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571655"/>
            <a:ext cx="246888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4909" y="5667345"/>
            <a:ext cx="3020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9"/>
              </a:rPr>
              <a:t>evaporation link for lab…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21595" y="6324600"/>
            <a:ext cx="5896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https://www.youtube.com/watch?v=QGFsc3OVass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4535" y="2313682"/>
            <a:ext cx="57551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of water + beaker _________</a:t>
            </a:r>
          </a:p>
          <a:p>
            <a:endParaRPr lang="en-US" dirty="0"/>
          </a:p>
          <a:p>
            <a:r>
              <a:rPr lang="en-US" dirty="0" smtClean="0"/>
              <a:t>mass of sugar _______________</a:t>
            </a:r>
          </a:p>
          <a:p>
            <a:endParaRPr lang="en-US" dirty="0"/>
          </a:p>
          <a:p>
            <a:r>
              <a:rPr lang="en-US" dirty="0" smtClean="0"/>
              <a:t>     combine…. </a:t>
            </a:r>
          </a:p>
          <a:p>
            <a:r>
              <a:rPr lang="en-US" dirty="0"/>
              <a:t> </a:t>
            </a:r>
            <a:r>
              <a:rPr lang="en-US" dirty="0" smtClean="0"/>
              <a:t>    what do you see? ______________________</a:t>
            </a:r>
          </a:p>
          <a:p>
            <a:endParaRPr lang="en-US" dirty="0"/>
          </a:p>
          <a:p>
            <a:r>
              <a:rPr lang="en-US" dirty="0" smtClean="0"/>
              <a:t>total mass _________________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5638" name="TextBox1" r:id="rId2" imgW="2400480" imgH="428760"/>
        </mc:Choice>
        <mc:Fallback>
          <p:control name="TextBox1" r:id="rId2" imgW="2400480" imgH="428760">
            <p:pic>
              <p:nvPicPr>
                <p:cNvPr id="9" name="TextBox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57900" y="2236788"/>
                  <a:ext cx="2400300" cy="43021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5639" name="TextBox2" r:id="rId3" imgW="3029040" imgH="428760"/>
        </mc:Choice>
        <mc:Fallback>
          <p:control name="TextBox2" r:id="rId3" imgW="3029040" imgH="428760">
            <p:pic>
              <p:nvPicPr>
                <p:cNvPr id="13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15448" y="3754788"/>
                  <a:ext cx="3023752" cy="43021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5640" name="TextBox3" r:id="rId4" imgW="2295360" imgH="428760"/>
        </mc:Choice>
        <mc:Fallback>
          <p:control name="TextBox3" r:id="rId4" imgW="2295360" imgH="42876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22578" y="2846592"/>
                  <a:ext cx="2292621" cy="43021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5641" name="TextBox4" r:id="rId5" imgW="2343240" imgH="428760"/>
        </mc:Choice>
        <mc:Fallback>
          <p:control name="TextBox4" r:id="rId5" imgW="2343240" imgH="428760">
            <p:pic>
              <p:nvPicPr>
                <p:cNvPr id="15" name="TextBox4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66456" y="4370388"/>
                  <a:ext cx="2343944" cy="43021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801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" y="127000"/>
            <a:ext cx="9028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Hydrosphere </a:t>
            </a:r>
            <a:r>
              <a:rPr lang="en-US" altLang="en-US" dirty="0" smtClean="0"/>
              <a:t>6  </a:t>
            </a:r>
            <a:r>
              <a:rPr lang="en-US" altLang="en-US" b="1" u="sng" dirty="0"/>
              <a:t>WHAT’S IN WATER (or not)</a:t>
            </a:r>
            <a:r>
              <a:rPr lang="en-US" altLang="en-US" dirty="0"/>
              <a:t>		Date _____________</a:t>
            </a:r>
            <a:endParaRPr lang="en-US" altLang="en-US" b="1" u="sng" dirty="0"/>
          </a:p>
        </p:txBody>
      </p:sp>
      <p:pic>
        <p:nvPicPr>
          <p:cNvPr id="2053" name="Picture 5" descr="baloon1-04-clip-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04812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76600" y="1358900"/>
            <a:ext cx="54117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You added some sugar to water, and you saw</a:t>
            </a:r>
          </a:p>
          <a:p>
            <a:r>
              <a:rPr lang="en-US" altLang="en-US"/>
              <a:t>_____________________________________</a:t>
            </a:r>
          </a:p>
          <a:p>
            <a:endParaRPr lang="en-US" altLang="en-US"/>
          </a:p>
          <a:p>
            <a:r>
              <a:rPr lang="en-US" altLang="en-US"/>
              <a:t>Did the sugar actually _________ ? _____</a:t>
            </a:r>
          </a:p>
          <a:p>
            <a:endParaRPr lang="en-US" altLang="en-US"/>
          </a:p>
          <a:p>
            <a:r>
              <a:rPr lang="en-US" altLang="en-US"/>
              <a:t>What evidence do you have 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849688" y="1666875"/>
            <a:ext cx="287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the sugar disappeared!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867400" y="2270125"/>
            <a:ext cx="1093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go away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426325" y="2270125"/>
            <a:ext cx="65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NO!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57363" y="4953000"/>
            <a:ext cx="3652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What did happen to the sugar?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31" name="TextBox1" r:id="rId2" imgW="6553080" imgH="1552680"/>
        </mc:Choice>
        <mc:Fallback>
          <p:control name="TextBox1" r:id="rId2" imgW="6553080" imgH="1552680">
            <p:pic>
              <p:nvPicPr>
                <p:cNvPr id="2055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590800" y="3276600"/>
                  <a:ext cx="6553200" cy="15557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32" name="TextBox2" r:id="rId3" imgW="6924600" imgH="1523880"/>
        </mc:Choice>
        <mc:Fallback>
          <p:control name="TextBox2" r:id="rId3" imgW="6924600" imgH="1523880">
            <p:pic>
              <p:nvPicPr>
                <p:cNvPr id="206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757363" y="5334000"/>
                  <a:ext cx="6929437" cy="1524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ugar-dissolving-in-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47750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Sug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990600"/>
            <a:ext cx="206533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1039731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43163"/>
            <a:ext cx="1216025" cy="1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22300" y="304800"/>
            <a:ext cx="84455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The mixture of sugar and water is called a _________________</a:t>
            </a:r>
          </a:p>
          <a:p>
            <a:endParaRPr lang="en-US" altLang="en-US" dirty="0"/>
          </a:p>
          <a:p>
            <a:r>
              <a:rPr lang="en-US" altLang="en-US" dirty="0"/>
              <a:t>	the sugar ____________ into the water</a:t>
            </a:r>
          </a:p>
          <a:p>
            <a:endParaRPr lang="en-US" altLang="en-US" dirty="0"/>
          </a:p>
          <a:p>
            <a:r>
              <a:rPr lang="en-US" altLang="en-US" dirty="0"/>
              <a:t>	</a:t>
            </a:r>
            <a:r>
              <a:rPr lang="en-US" altLang="en-US" dirty="0" smtClean="0"/>
              <a:t>     the </a:t>
            </a:r>
            <a:r>
              <a:rPr lang="en-US" altLang="en-US" dirty="0"/>
              <a:t>sugar is called the ________________</a:t>
            </a:r>
          </a:p>
          <a:p>
            <a:r>
              <a:rPr lang="en-US" altLang="en-US" dirty="0"/>
              <a:t>		from the Latin ‘</a:t>
            </a:r>
            <a:r>
              <a:rPr lang="en-US" altLang="en-US" dirty="0" err="1"/>
              <a:t>solutus</a:t>
            </a:r>
            <a:r>
              <a:rPr lang="en-US" altLang="en-US" dirty="0"/>
              <a:t>’ meaning </a:t>
            </a:r>
            <a:r>
              <a:rPr lang="en-US" altLang="en-US" b="1" u="sng" dirty="0"/>
              <a:t>loosened</a:t>
            </a:r>
          </a:p>
          <a:p>
            <a:endParaRPr lang="en-US" altLang="en-US" dirty="0"/>
          </a:p>
          <a:p>
            <a:r>
              <a:rPr lang="en-US" altLang="en-US" dirty="0"/>
              <a:t>	</a:t>
            </a:r>
            <a:r>
              <a:rPr lang="en-US" altLang="en-US" dirty="0" smtClean="0"/>
              <a:t>     the </a:t>
            </a:r>
            <a:r>
              <a:rPr lang="en-US" altLang="en-US" dirty="0"/>
              <a:t>water is called the ________________</a:t>
            </a:r>
          </a:p>
          <a:p>
            <a:r>
              <a:rPr lang="en-US" altLang="en-US" dirty="0"/>
              <a:t>		from the Latin ‘solvent’ meaning </a:t>
            </a:r>
            <a:r>
              <a:rPr lang="en-US" altLang="en-US" b="1" u="sng" dirty="0"/>
              <a:t>loosening, unfastening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	</a:t>
            </a:r>
            <a:r>
              <a:rPr lang="en-US" altLang="en-US" dirty="0" smtClean="0"/>
              <a:t>     the </a:t>
            </a:r>
            <a:r>
              <a:rPr lang="en-US" altLang="en-US" dirty="0"/>
              <a:t>combination is called a ___________________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681663" y="322263"/>
            <a:ext cx="1100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solution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803525" y="931863"/>
            <a:ext cx="1268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dissolved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767262" y="1524000"/>
            <a:ext cx="90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solute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767262" y="2455863"/>
            <a:ext cx="1027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solvent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148262" y="3352800"/>
            <a:ext cx="1100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solution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286000" y="4175125"/>
            <a:ext cx="66087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key characteristics of a _________________</a:t>
            </a:r>
          </a:p>
          <a:p>
            <a:r>
              <a:rPr lang="en-US" altLang="en-US"/>
              <a:t>	_______________________________________</a:t>
            </a:r>
          </a:p>
          <a:p>
            <a:r>
              <a:rPr lang="en-US" altLang="en-US"/>
              <a:t>	_______________________________________</a:t>
            </a:r>
          </a:p>
          <a:p>
            <a:r>
              <a:rPr lang="en-US" altLang="en-US"/>
              <a:t>	_______________________________________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334000" y="4191000"/>
            <a:ext cx="1100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solution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352800" y="4479925"/>
            <a:ext cx="58229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the solute is uniformly distributed</a:t>
            </a:r>
          </a:p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the solute “pieces” are too small to see</a:t>
            </a:r>
          </a:p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the solution appears clear (not cloudy or ‘milky’)</a:t>
            </a:r>
          </a:p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	and uniform</a:t>
            </a:r>
          </a:p>
        </p:txBody>
      </p:sp>
      <p:pic>
        <p:nvPicPr>
          <p:cNvPr id="3086" name="Picture 14" descr="IMG_18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2286000" cy="171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 rot="-1168881">
            <a:off x="5715000" y="762000"/>
            <a:ext cx="2474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FF0066"/>
                </a:solidFill>
                <a:latin typeface="Comic Sans MS" panose="030F0702030302020204" pitchFamily="66" charset="0"/>
              </a:rPr>
              <a:t>the sugar is </a:t>
            </a:r>
            <a:r>
              <a:rPr lang="en-US" altLang="en-US" b="1" u="sng">
                <a:solidFill>
                  <a:srgbClr val="FF0066"/>
                </a:solidFill>
                <a:latin typeface="Comic Sans MS" panose="030F0702030302020204" pitchFamily="66" charset="0"/>
              </a:rPr>
              <a:t>soluble</a:t>
            </a:r>
          </a:p>
          <a:p>
            <a:pPr algn="ctr"/>
            <a:r>
              <a:rPr lang="en-US" altLang="en-US">
                <a:solidFill>
                  <a:srgbClr val="FF0066"/>
                </a:solidFill>
                <a:latin typeface="Comic Sans MS" panose="030F0702030302020204" pitchFamily="66" charset="0"/>
              </a:rPr>
              <a:t>in water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9400" y="5670887"/>
            <a:ext cx="64109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</a:t>
            </a:r>
          </a:p>
          <a:p>
            <a:r>
              <a:rPr lang="en-US" dirty="0"/>
              <a:t> </a:t>
            </a:r>
            <a:r>
              <a:rPr lang="en-US" dirty="0" smtClean="0"/>
              <a:t>     clarity and color are two different properties…</a:t>
            </a:r>
          </a:p>
          <a:p>
            <a:r>
              <a:rPr lang="en-US" dirty="0" smtClean="0"/>
              <a:t>…. </a:t>
            </a:r>
            <a:r>
              <a:rPr lang="en-US" dirty="0" err="1" smtClean="0"/>
              <a:t>ie</a:t>
            </a:r>
            <a:r>
              <a:rPr lang="en-US" dirty="0" smtClean="0"/>
              <a:t> something can be clear AND colored (blue glass)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0" grpId="0"/>
      <p:bldP spid="3081" grpId="0"/>
      <p:bldP spid="3083" grpId="0"/>
      <p:bldP spid="30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14400" y="3327737"/>
            <a:ext cx="7086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u="sng" dirty="0"/>
              <a:t>Law of Conservation of Mass (or Matter)</a:t>
            </a:r>
            <a:endParaRPr lang="en-US" altLang="en-US" dirty="0"/>
          </a:p>
          <a:p>
            <a:r>
              <a:rPr lang="en-US" altLang="en-US" dirty="0"/>
              <a:t>	_____________________________________</a:t>
            </a:r>
          </a:p>
          <a:p>
            <a:r>
              <a:rPr lang="en-US" altLang="en-US" dirty="0"/>
              <a:t>	</a:t>
            </a:r>
            <a:r>
              <a:rPr lang="en-US" altLang="en-US" dirty="0" smtClean="0"/>
              <a:t>_____________________________________</a:t>
            </a:r>
            <a:endParaRPr lang="en-US" altLang="en-US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981200" y="3632537"/>
            <a:ext cx="5102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Matter cannot be created or destroyed</a:t>
            </a:r>
          </a:p>
          <a:p>
            <a:r>
              <a:rPr lang="en-US" alt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but it can be transferred or transformed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41055"/>
            <a:ext cx="82413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“definition-y” stuff …</a:t>
            </a:r>
          </a:p>
          <a:p>
            <a:r>
              <a:rPr lang="en-US" dirty="0"/>
              <a:t> </a:t>
            </a:r>
            <a:r>
              <a:rPr lang="en-US" dirty="0" smtClean="0"/>
              <a:t>    matter ________________________________________________</a:t>
            </a:r>
          </a:p>
          <a:p>
            <a:r>
              <a:rPr lang="en-US" dirty="0"/>
              <a:t> </a:t>
            </a:r>
            <a:r>
              <a:rPr lang="en-US" dirty="0" smtClean="0"/>
              <a:t>    ______________________________________________________</a:t>
            </a:r>
          </a:p>
          <a:p>
            <a:endParaRPr lang="en-US" dirty="0" smtClean="0"/>
          </a:p>
          <a:p>
            <a:r>
              <a:rPr lang="en-US" dirty="0" smtClean="0"/>
              <a:t>     mass ______________________________</a:t>
            </a:r>
          </a:p>
          <a:p>
            <a:endParaRPr lang="en-US" dirty="0"/>
          </a:p>
          <a:p>
            <a:r>
              <a:rPr lang="en-US" dirty="0" smtClean="0"/>
              <a:t>          can measure mass by __________________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99" y="4419600"/>
            <a:ext cx="7034301" cy="21657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4263" y="636895"/>
            <a:ext cx="5541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everything that is made up of atoms and ions</a:t>
            </a: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3975" y="946383"/>
            <a:ext cx="5448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can feel it… it has mass and occupies volume</a:t>
            </a: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7957" y="1565686"/>
            <a:ext cx="6644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 measure of the amount of matter (amount of atoms)</a:t>
            </a: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6819" y="2171014"/>
            <a:ext cx="274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weighing (the weight)</a:t>
            </a: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4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2" grpId="0"/>
      <p:bldP spid="11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6200" y="0"/>
            <a:ext cx="89916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u="sng" dirty="0"/>
              <a:t>Law of Conservation of Mass (or Matter)</a:t>
            </a:r>
            <a:endParaRPr lang="en-US" altLang="en-US" dirty="0"/>
          </a:p>
          <a:p>
            <a:r>
              <a:rPr lang="en-US" altLang="en-US" dirty="0"/>
              <a:t>	_____________________________________</a:t>
            </a:r>
          </a:p>
          <a:p>
            <a:r>
              <a:rPr lang="en-US" altLang="en-US" dirty="0"/>
              <a:t>	_____________________________________</a:t>
            </a:r>
          </a:p>
          <a:p>
            <a:endParaRPr lang="en-US" altLang="en-US" dirty="0"/>
          </a:p>
          <a:p>
            <a:r>
              <a:rPr lang="en-US" altLang="en-US" dirty="0"/>
              <a:t>so, given this is true,</a:t>
            </a:r>
          </a:p>
          <a:p>
            <a:r>
              <a:rPr lang="en-US" altLang="en-US" dirty="0"/>
              <a:t>if you add 25 grams of dry lemonade mix to </a:t>
            </a:r>
            <a:r>
              <a:rPr lang="en-US" altLang="en-US" dirty="0" smtClean="0"/>
              <a:t>260 </a:t>
            </a:r>
            <a:r>
              <a:rPr lang="en-US" altLang="en-US" dirty="0"/>
              <a:t>grams of water, </a:t>
            </a:r>
          </a:p>
          <a:p>
            <a:r>
              <a:rPr lang="en-US" altLang="en-US" dirty="0"/>
              <a:t>the total mass will be</a:t>
            </a:r>
            <a:r>
              <a:rPr lang="en-US" altLang="en-US" dirty="0" smtClean="0"/>
              <a:t>: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a. It will have a mass slightly less than </a:t>
            </a:r>
            <a:r>
              <a:rPr lang="en-US" altLang="en-US" dirty="0" smtClean="0"/>
              <a:t>260 </a:t>
            </a:r>
            <a:r>
              <a:rPr lang="en-US" altLang="en-US" dirty="0"/>
              <a:t>grams, but more than </a:t>
            </a:r>
            <a:r>
              <a:rPr lang="en-US" altLang="en-US" dirty="0" smtClean="0"/>
              <a:t>235 </a:t>
            </a:r>
            <a:r>
              <a:rPr lang="en-US" altLang="en-US" dirty="0"/>
              <a:t>grams.</a:t>
            </a:r>
          </a:p>
          <a:p>
            <a:endParaRPr lang="en-US" altLang="en-US" dirty="0"/>
          </a:p>
          <a:p>
            <a:r>
              <a:rPr lang="en-US" altLang="en-US" dirty="0"/>
              <a:t>b. It will have a mass slightly more than </a:t>
            </a:r>
            <a:r>
              <a:rPr lang="en-US" altLang="en-US" dirty="0" smtClean="0"/>
              <a:t>260 </a:t>
            </a:r>
            <a:r>
              <a:rPr lang="en-US" altLang="en-US" dirty="0"/>
              <a:t>grams, but less than </a:t>
            </a:r>
            <a:r>
              <a:rPr lang="en-US" altLang="en-US" dirty="0" smtClean="0"/>
              <a:t>285 </a:t>
            </a:r>
            <a:r>
              <a:rPr lang="en-US" altLang="en-US" dirty="0"/>
              <a:t>grams.</a:t>
            </a:r>
          </a:p>
          <a:p>
            <a:endParaRPr lang="en-US" altLang="en-US" dirty="0"/>
          </a:p>
          <a:p>
            <a:r>
              <a:rPr lang="en-US" altLang="en-US" dirty="0"/>
              <a:t>c. It will have a mass of </a:t>
            </a:r>
            <a:r>
              <a:rPr lang="en-US" altLang="en-US" dirty="0" smtClean="0"/>
              <a:t>235 </a:t>
            </a:r>
            <a:r>
              <a:rPr lang="en-US" altLang="en-US" dirty="0"/>
              <a:t>grams.</a:t>
            </a:r>
          </a:p>
          <a:p>
            <a:endParaRPr lang="en-US" altLang="en-US" dirty="0"/>
          </a:p>
          <a:p>
            <a:r>
              <a:rPr lang="en-US" altLang="en-US" dirty="0"/>
              <a:t>d. It will have a mass of </a:t>
            </a:r>
            <a:r>
              <a:rPr lang="en-US" altLang="en-US" dirty="0" smtClean="0"/>
              <a:t>285 </a:t>
            </a:r>
            <a:r>
              <a:rPr lang="en-US" altLang="en-US" dirty="0"/>
              <a:t>grams.</a:t>
            </a:r>
          </a:p>
          <a:p>
            <a:endParaRPr lang="en-US" altLang="en-US" dirty="0"/>
          </a:p>
          <a:p>
            <a:r>
              <a:rPr lang="en-US" altLang="en-US" dirty="0"/>
              <a:t>e. It will have a mass of </a:t>
            </a:r>
            <a:r>
              <a:rPr lang="en-US" altLang="en-US" dirty="0" smtClean="0"/>
              <a:t>260 </a:t>
            </a:r>
            <a:r>
              <a:rPr lang="en-US" altLang="en-US" dirty="0"/>
              <a:t>grams.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43000" y="304800"/>
            <a:ext cx="5102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Matter cannot be created or destroyed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but it can be transferred or transformed</a:t>
            </a:r>
          </a:p>
        </p:txBody>
      </p:sp>
      <p:sp>
        <p:nvSpPr>
          <p:cNvPr id="3" name="Oval 2"/>
          <p:cNvSpPr/>
          <p:nvPr/>
        </p:nvSpPr>
        <p:spPr>
          <a:xfrm>
            <a:off x="-14785" y="5410200"/>
            <a:ext cx="685800" cy="6127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22" y="1555134"/>
            <a:ext cx="7818641" cy="24072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2741707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260 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08134" y="278457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9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6200" y="0"/>
            <a:ext cx="899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u="sng" dirty="0"/>
              <a:t>Law of Conservation of Mass (or Matter)</a:t>
            </a:r>
            <a:endParaRPr lang="en-US" altLang="en-US" dirty="0"/>
          </a:p>
          <a:p>
            <a:r>
              <a:rPr lang="en-US" altLang="en-US" dirty="0"/>
              <a:t>	_____________________________________</a:t>
            </a:r>
          </a:p>
          <a:p>
            <a:r>
              <a:rPr lang="en-US" altLang="en-US" dirty="0"/>
              <a:t>	_____________________________________</a:t>
            </a:r>
          </a:p>
          <a:p>
            <a:endParaRPr lang="en-US" altLang="en-US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43000" y="304800"/>
            <a:ext cx="5102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Matter cannot be created or destroyed</a:t>
            </a:r>
          </a:p>
          <a:p>
            <a:r>
              <a:rPr lang="en-US" altLang="en-US" dirty="0">
                <a:solidFill>
                  <a:schemeClr val="accent2"/>
                </a:solidFill>
                <a:latin typeface="Comic Sans MS" panose="030F0702030302020204" pitchFamily="66" charset="0"/>
              </a:rPr>
              <a:t>but it can be transferred or transformed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06400" y="5513388"/>
            <a:ext cx="12955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because, </a:t>
            </a:r>
          </a:p>
        </p:txBody>
      </p:sp>
      <p:sp>
        <p:nvSpPr>
          <p:cNvPr id="3" name="Oval 2"/>
          <p:cNvSpPr/>
          <p:nvPr/>
        </p:nvSpPr>
        <p:spPr>
          <a:xfrm>
            <a:off x="0" y="4191000"/>
            <a:ext cx="685800" cy="6127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240572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so, given this is true,</a:t>
            </a:r>
          </a:p>
          <a:p>
            <a:r>
              <a:rPr lang="en-US" altLang="en-US" dirty="0"/>
              <a:t>if you add 25 grams of dry lemonade mix to 260 grams of water, </a:t>
            </a:r>
          </a:p>
          <a:p>
            <a:r>
              <a:rPr lang="en-US" altLang="en-US" dirty="0"/>
              <a:t>the total mass will be:</a:t>
            </a:r>
          </a:p>
          <a:p>
            <a:endParaRPr lang="en-US" altLang="en-US" dirty="0"/>
          </a:p>
          <a:p>
            <a:r>
              <a:rPr lang="en-US" altLang="en-US" dirty="0"/>
              <a:t>a. It will have a mass slightly less than 260 grams, but more than 235 grams.</a:t>
            </a:r>
          </a:p>
          <a:p>
            <a:endParaRPr lang="en-US" altLang="en-US" dirty="0"/>
          </a:p>
          <a:p>
            <a:r>
              <a:rPr lang="en-US" altLang="en-US" dirty="0"/>
              <a:t>b. It will have a mass slightly more than 260 grams, but less than 285 grams.</a:t>
            </a:r>
          </a:p>
          <a:p>
            <a:endParaRPr lang="en-US" altLang="en-US" dirty="0"/>
          </a:p>
          <a:p>
            <a:r>
              <a:rPr lang="en-US" altLang="en-US" dirty="0"/>
              <a:t>c. It will have a mass of 235 grams.</a:t>
            </a:r>
          </a:p>
          <a:p>
            <a:endParaRPr lang="en-US" altLang="en-US" dirty="0"/>
          </a:p>
          <a:p>
            <a:r>
              <a:rPr lang="en-US" altLang="en-US" dirty="0"/>
              <a:t>d. It will have a mass of 285 grams.</a:t>
            </a:r>
          </a:p>
          <a:p>
            <a:endParaRPr lang="en-US" altLang="en-US" dirty="0"/>
          </a:p>
          <a:p>
            <a:r>
              <a:rPr lang="en-US" altLang="en-US" dirty="0"/>
              <a:t>e. It will have a mass of 260 grams.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7654" name="TextBox2" r:id="rId2" imgW="7543800" imgH="1523880"/>
        </mc:Choice>
        <mc:Fallback>
          <p:control name="TextBox2" r:id="rId2" imgW="7543800" imgH="1523880">
            <p:pic>
              <p:nvPicPr>
                <p:cNvPr id="6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600200" y="5334000"/>
                  <a:ext cx="7543800" cy="1524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433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792003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back to what’s in water (or not)</a:t>
            </a:r>
          </a:p>
          <a:p>
            <a:endParaRPr lang="en-US" altLang="en-US"/>
          </a:p>
          <a:p>
            <a:r>
              <a:rPr lang="en-US" altLang="en-US"/>
              <a:t>	water _________________</a:t>
            </a:r>
          </a:p>
          <a:p>
            <a:endParaRPr lang="en-US" altLang="en-US"/>
          </a:p>
          <a:p>
            <a:r>
              <a:rPr lang="en-US" altLang="en-US"/>
              <a:t>want to understand what </a:t>
            </a:r>
            <a:r>
              <a:rPr lang="en-US" altLang="en-US" b="1" u="sng"/>
              <a:t>will</a:t>
            </a:r>
            <a:r>
              <a:rPr lang="en-US" altLang="en-US"/>
              <a:t>, or </a:t>
            </a:r>
            <a:r>
              <a:rPr lang="en-US" altLang="en-US" b="1" u="sng"/>
              <a:t>will not</a:t>
            </a:r>
            <a:r>
              <a:rPr lang="en-US" altLang="en-US"/>
              <a:t>, dissolve in water AND </a:t>
            </a:r>
            <a:r>
              <a:rPr lang="en-US" altLang="en-US" b="1" u="sng"/>
              <a:t>why</a:t>
            </a:r>
          </a:p>
          <a:p>
            <a:endParaRPr lang="en-US" altLang="en-US"/>
          </a:p>
          <a:p>
            <a:r>
              <a:rPr lang="en-US" altLang="en-US"/>
              <a:t>explore what does and doesn’t dissolve first….</a:t>
            </a:r>
          </a:p>
          <a:p>
            <a:r>
              <a:rPr lang="en-US" altLang="en-US" b="1"/>
              <a:t>	</a:t>
            </a:r>
            <a:r>
              <a:rPr lang="en-US" altLang="en-US" b="1" u="sng"/>
              <a:t>Solutions - The Golden Rule of Solubility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54288" y="1008063"/>
            <a:ext cx="1027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solvent</a:t>
            </a:r>
          </a:p>
        </p:txBody>
      </p:sp>
      <p:pic>
        <p:nvPicPr>
          <p:cNvPr id="6150" name="Picture 6" descr="Winooski_river_montpel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57525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893764">
            <a:off x="6787563" y="4999769"/>
            <a:ext cx="20574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polarity of BIG molecules and ionic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4370</TotalTime>
  <Words>422</Words>
  <Application>Microsoft Office PowerPoint</Application>
  <PresentationFormat>On-screen Show (4:3)</PresentationFormat>
  <Paragraphs>124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tonic</dc:creator>
  <cp:lastModifiedBy>toni</cp:lastModifiedBy>
  <cp:revision>75</cp:revision>
  <cp:lastPrinted>2019-11-17T17:16:05Z</cp:lastPrinted>
  <dcterms:created xsi:type="dcterms:W3CDTF">2014-10-30T18:06:57Z</dcterms:created>
  <dcterms:modified xsi:type="dcterms:W3CDTF">2019-11-18T23:32:05Z</dcterms:modified>
</cp:coreProperties>
</file>