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58" r:id="rId9"/>
    <p:sldId id="259" r:id="rId10"/>
    <p:sldId id="272" r:id="rId11"/>
    <p:sldId id="275" r:id="rId12"/>
    <p:sldId id="276" r:id="rId13"/>
    <p:sldId id="260" r:id="rId14"/>
    <p:sldId id="262" r:id="rId15"/>
    <p:sldId id="265" r:id="rId16"/>
    <p:sldId id="263" r:id="rId17"/>
    <p:sldId id="264" r:id="rId18"/>
    <p:sldId id="257" r:id="rId19"/>
    <p:sldId id="274" r:id="rId20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00"/>
    <a:srgbClr val="EAEAEA"/>
    <a:srgbClr val="3333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34C9F8-6883-4211-B792-E19175B7C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001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4ABEA-29B8-40A9-A7C0-121D999D7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34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E0797-23C3-4FCD-A951-0E31C23F5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27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C36FE-F96B-407E-A69E-09CD36C463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35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386B8-0478-43D0-8435-3F5667D4F8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91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C2DFD-EFCB-470F-97F5-3DCDDC6F8F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36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06BDF-10FD-4F5B-9827-152DA4747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1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11342-6342-4C72-9D29-1C95204DF3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87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915B5-3067-4393-A987-E99B36131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65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82DBD-7125-42F3-BA46-E6547F6B9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69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0277B-71FC-4771-8CA0-D5AA57556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30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C890A-B313-4AD8-9BDF-7F5123E38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79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CCA7E6-DF19-45BC-AEC8-058F058D25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78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Hydrosphere </a:t>
            </a:r>
            <a:r>
              <a:rPr lang="en-US" altLang="en-US" sz="1800" dirty="0" smtClean="0"/>
              <a:t>5  </a:t>
            </a:r>
            <a:r>
              <a:rPr lang="en-US" altLang="en-US" sz="1800" b="1" u="sng" dirty="0"/>
              <a:t>MOLECULAR SHAPE</a:t>
            </a:r>
            <a:r>
              <a:rPr lang="en-US" altLang="en-US" sz="1800" dirty="0"/>
              <a:t>			Date _____________</a:t>
            </a:r>
            <a:endParaRPr lang="en-US" altLang="en-US" sz="1800" b="1" u="sng" dirty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86983" y="533400"/>
            <a:ext cx="410881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Review….</a:t>
            </a:r>
          </a:p>
          <a:p>
            <a:r>
              <a:rPr lang="en-US" altLang="en-US" sz="1800" dirty="0"/>
              <a:t> </a:t>
            </a:r>
            <a:r>
              <a:rPr lang="en-US" altLang="en-US" sz="1800" dirty="0" smtClean="0"/>
              <a:t>    Carbon </a:t>
            </a:r>
            <a:r>
              <a:rPr lang="en-US" altLang="en-US" sz="1800" dirty="0"/>
              <a:t>(C) _______________</a:t>
            </a:r>
          </a:p>
          <a:p>
            <a:r>
              <a:rPr lang="en-US" altLang="en-US" sz="1800" dirty="0" smtClean="0"/>
              <a:t>     Hydrogen </a:t>
            </a:r>
            <a:r>
              <a:rPr lang="en-US" altLang="en-US" sz="1800" dirty="0"/>
              <a:t>(H) _____________</a:t>
            </a:r>
          </a:p>
          <a:p>
            <a:r>
              <a:rPr lang="en-US" altLang="en-US" sz="1800" dirty="0" smtClean="0"/>
              <a:t>     Oxygen </a:t>
            </a:r>
            <a:r>
              <a:rPr lang="en-US" altLang="en-US" sz="1800" dirty="0"/>
              <a:t>(O) _______________</a:t>
            </a:r>
          </a:p>
          <a:p>
            <a:r>
              <a:rPr lang="en-US" altLang="en-US" sz="1800" dirty="0" smtClean="0"/>
              <a:t>     Phosphorus </a:t>
            </a:r>
            <a:r>
              <a:rPr lang="en-US" altLang="en-US" sz="1800" dirty="0"/>
              <a:t>(N) </a:t>
            </a:r>
            <a:r>
              <a:rPr lang="en-US" altLang="en-US" sz="1800" dirty="0" smtClean="0"/>
              <a:t>_______________</a:t>
            </a:r>
          </a:p>
          <a:p>
            <a:r>
              <a:rPr lang="en-US" altLang="en-US" sz="1800" dirty="0" smtClean="0"/>
              <a:t>     Fluorine (F) __________</a:t>
            </a:r>
          </a:p>
          <a:p>
            <a:r>
              <a:rPr lang="en-US" altLang="en-US" sz="1800" dirty="0" smtClean="0"/>
              <a:t>     Chlorine (Cl) __________</a:t>
            </a:r>
            <a:endParaRPr lang="en-US" altLang="en-US" sz="1800" dirty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479925" y="1295400"/>
            <a:ext cx="4540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bonding between atoms of these elements:</a:t>
            </a:r>
          </a:p>
          <a:p>
            <a:r>
              <a:rPr lang="en-US" altLang="en-US" sz="1800"/>
              <a:t>	_____________________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46050" y="2797076"/>
            <a:ext cx="630974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u="sng" dirty="0"/>
              <a:t>Lewis Dot Structures</a:t>
            </a:r>
          </a:p>
          <a:p>
            <a:endParaRPr lang="en-US" altLang="en-US" sz="1800" dirty="0"/>
          </a:p>
          <a:p>
            <a:r>
              <a:rPr lang="en-US" altLang="en-US" sz="1800" dirty="0" smtClean="0"/>
              <a:t>C</a:t>
            </a:r>
            <a:r>
              <a:rPr lang="en-US" altLang="en-US" sz="1800" baseline="-25000" dirty="0" smtClean="0"/>
              <a:t>2</a:t>
            </a:r>
            <a:r>
              <a:rPr lang="en-US" altLang="en-US" sz="1800" dirty="0" smtClean="0"/>
              <a:t>H</a:t>
            </a:r>
            <a:r>
              <a:rPr lang="en-US" altLang="en-US" sz="1800" baseline="-25000" dirty="0" smtClean="0"/>
              <a:t>2</a:t>
            </a:r>
            <a:r>
              <a:rPr lang="en-US" altLang="en-US" sz="1800" dirty="0" smtClean="0"/>
              <a:t>  </a:t>
            </a:r>
            <a:r>
              <a:rPr lang="en-US" altLang="en-US" sz="1800" dirty="0"/>
              <a:t>			</a:t>
            </a:r>
            <a:r>
              <a:rPr lang="en-US" altLang="en-US" sz="1800" dirty="0" smtClean="0"/>
              <a:t>	</a:t>
            </a:r>
            <a:r>
              <a:rPr lang="en-US" altLang="en-US" sz="1800" dirty="0"/>
              <a:t>		</a:t>
            </a:r>
            <a:r>
              <a:rPr lang="en-US" altLang="en-US" sz="1800" dirty="0" smtClean="0"/>
              <a:t>PF</a:t>
            </a:r>
            <a:r>
              <a:rPr lang="en-US" altLang="en-US" sz="1800" baseline="-25000" dirty="0" smtClean="0"/>
              <a:t>3</a:t>
            </a:r>
            <a:endParaRPr lang="en-US" altLang="en-US" sz="1800" baseline="-25000" dirty="0"/>
          </a:p>
          <a:p>
            <a:endParaRPr lang="en-US" altLang="en-US" sz="1800" dirty="0"/>
          </a:p>
          <a:p>
            <a:endParaRPr lang="en-US" altLang="en-US" sz="1800" dirty="0" smtClean="0"/>
          </a:p>
          <a:p>
            <a:endParaRPr lang="en-US" altLang="en-US" sz="1800" dirty="0"/>
          </a:p>
          <a:p>
            <a:endParaRPr lang="en-US" altLang="en-US" sz="1800" dirty="0"/>
          </a:p>
          <a:p>
            <a:r>
              <a:rPr lang="en-US" altLang="en-US" sz="1800" dirty="0"/>
              <a:t>H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O				</a:t>
            </a:r>
            <a:r>
              <a:rPr lang="en-US" altLang="en-US" sz="1800" dirty="0" smtClean="0"/>
              <a:t>	</a:t>
            </a:r>
            <a:r>
              <a:rPr lang="en-US" altLang="en-US" sz="1800" dirty="0"/>
              <a:t>	</a:t>
            </a:r>
            <a:r>
              <a:rPr lang="en-US" altLang="en-US" sz="1800" dirty="0" smtClean="0"/>
              <a:t>CCl</a:t>
            </a:r>
            <a:r>
              <a:rPr lang="en-US" altLang="en-US" sz="1800" baseline="-25000" dirty="0" smtClean="0"/>
              <a:t>4</a:t>
            </a:r>
            <a:endParaRPr lang="en-US" altLang="en-US" sz="1800" baseline="-25000" dirty="0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117725" y="775648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nonmetal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2341563" y="1064573"/>
            <a:ext cx="1239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nonmetal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2209800" y="1337623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nonmetal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5699125" y="1543050"/>
            <a:ext cx="1163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covalent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2722562" y="1613848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nonmetal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061082" y="1887822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nonmetal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134488" y="2145021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nonmetal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/>
      <p:bldP spid="2063" grpId="0"/>
      <p:bldP spid="2064" grpId="0"/>
      <p:bldP spid="2065" grpId="0"/>
      <p:bldP spid="2066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3333" r="1666" b="3333"/>
          <a:stretch/>
        </p:blipFill>
        <p:spPr>
          <a:xfrm>
            <a:off x="-76200" y="0"/>
            <a:ext cx="91920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869" r="4583" b="4375"/>
          <a:stretch/>
        </p:blipFill>
        <p:spPr>
          <a:xfrm rot="5340000">
            <a:off x="1600894" y="-685836"/>
            <a:ext cx="6172201" cy="815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 r="3986" b="63332"/>
          <a:stretch/>
        </p:blipFill>
        <p:spPr>
          <a:xfrm rot="10800000">
            <a:off x="914401" y="1828800"/>
            <a:ext cx="6996112" cy="3352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556064">
            <a:off x="1371600" y="990600"/>
            <a:ext cx="3276600" cy="1676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0" y="0"/>
          <a:ext cx="9144000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Acrobat Document" r:id="rId3" imgW="7542857" imgH="5830114" progId="AcroExch.Document.7">
                  <p:embed/>
                </p:oleObj>
              </mc:Choice>
              <mc:Fallback>
                <p:oleObj name="Acrobat Document" r:id="rId3" imgW="7542857" imgH="5830114" progId="AcroExch.Document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25" t="4276" r="2504" b="27769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VSEPR_table_gr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4903" r="4546" b="26471"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73038" y="2212975"/>
            <a:ext cx="8894762" cy="2282825"/>
          </a:xfrm>
          <a:prstGeom prst="rect">
            <a:avLst/>
          </a:prstGeom>
          <a:solidFill>
            <a:srgbClr val="CCFFFF">
              <a:alpha val="8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accent2"/>
                </a:solidFill>
              </a:rPr>
              <a:t>and now, </a:t>
            </a:r>
          </a:p>
          <a:p>
            <a:pPr algn="ctr"/>
            <a:r>
              <a:rPr lang="en-US" altLang="en-US" sz="2400">
                <a:solidFill>
                  <a:schemeClr val="accent2"/>
                </a:solidFill>
              </a:rPr>
              <a:t>figure out the geometries that get the regions of electron density </a:t>
            </a:r>
          </a:p>
          <a:p>
            <a:pPr algn="ctr"/>
            <a:r>
              <a:rPr lang="en-US" altLang="en-US" sz="2400">
                <a:solidFill>
                  <a:schemeClr val="accent2"/>
                </a:solidFill>
              </a:rPr>
              <a:t>as far apart as possible</a:t>
            </a:r>
          </a:p>
          <a:p>
            <a:pPr algn="ctr"/>
            <a:endParaRPr lang="en-US" altLang="en-US" sz="2400">
              <a:solidFill>
                <a:schemeClr val="accent2"/>
              </a:solidFill>
            </a:endParaRPr>
          </a:p>
          <a:p>
            <a:pPr algn="ctr"/>
            <a:r>
              <a:rPr lang="en-US" altLang="en-US" sz="2400">
                <a:solidFill>
                  <a:schemeClr val="accent2"/>
                </a:solidFill>
              </a:rPr>
              <a:t>start with CO</a:t>
            </a:r>
            <a:r>
              <a:rPr lang="en-US" altLang="en-US" sz="2400" baseline="-25000">
                <a:solidFill>
                  <a:schemeClr val="accent2"/>
                </a:solidFill>
              </a:rPr>
              <a:t>2</a:t>
            </a:r>
          </a:p>
          <a:p>
            <a:pPr algn="ctr"/>
            <a:endParaRPr lang="en-US" altLang="en-US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8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Hydrosphere 8  </a:t>
            </a:r>
            <a:r>
              <a:rPr lang="en-US" altLang="en-US" sz="1800" b="1" u="sng"/>
              <a:t>MOLECULAR SHAPE</a:t>
            </a:r>
            <a:r>
              <a:rPr lang="en-US" altLang="en-US" sz="1800"/>
              <a:t>			Date _____________</a:t>
            </a:r>
            <a:endParaRPr lang="en-US" altLang="en-US" sz="1800" b="1" u="sng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" y="838200"/>
            <a:ext cx="84645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/>
              <a:t>There are three theories / models that predict and explain the shape of molecules:</a:t>
            </a:r>
          </a:p>
          <a:p>
            <a:r>
              <a:rPr lang="en-US" altLang="en-US" sz="1800"/>
              <a:t>	</a:t>
            </a:r>
          </a:p>
          <a:p>
            <a:r>
              <a:rPr lang="en-US" altLang="en-US" sz="1800"/>
              <a:t>	</a:t>
            </a:r>
            <a:r>
              <a:rPr lang="en-US" altLang="en-US" sz="1800" b="1" u="sng"/>
              <a:t>Valence Shell Electron Pair Repulsion Theory</a:t>
            </a:r>
            <a:r>
              <a:rPr lang="en-US" altLang="en-US" sz="1800"/>
              <a:t> (VSEPR)</a:t>
            </a:r>
          </a:p>
          <a:p>
            <a:pPr>
              <a:buFontTx/>
              <a:buChar char="•"/>
            </a:pPr>
            <a:endParaRPr lang="en-US" altLang="en-US" sz="1800"/>
          </a:p>
          <a:p>
            <a:r>
              <a:rPr lang="en-US" altLang="en-US" sz="1800"/>
              <a:t>	</a:t>
            </a:r>
            <a:r>
              <a:rPr lang="en-US" altLang="en-US" sz="1800" b="1" u="sng"/>
              <a:t>Valence Bond Theory</a:t>
            </a:r>
            <a:endParaRPr lang="en-US" altLang="en-US" sz="1800"/>
          </a:p>
          <a:p>
            <a:r>
              <a:rPr lang="en-US" altLang="en-US" sz="1800"/>
              <a:t>		describes how bonds form, and resulting shapes of molecules</a:t>
            </a:r>
          </a:p>
          <a:p>
            <a:r>
              <a:rPr lang="en-US" altLang="en-US" sz="1800"/>
              <a:t>			- shapes are a consequence of “morphing” of valence orbitals</a:t>
            </a:r>
          </a:p>
          <a:p>
            <a:r>
              <a:rPr lang="en-US" altLang="en-US" sz="1800"/>
              <a:t>			- bonds form via overlap of these “morphed” valence orbitals</a:t>
            </a:r>
          </a:p>
          <a:p>
            <a:r>
              <a:rPr lang="en-US" altLang="en-US" sz="1800"/>
              <a:t>				and electrons shared in overlapped space</a:t>
            </a:r>
          </a:p>
          <a:p>
            <a:pPr>
              <a:buFontTx/>
              <a:buChar char="•"/>
            </a:pPr>
            <a:endParaRPr lang="en-US" altLang="en-US" sz="1800"/>
          </a:p>
        </p:txBody>
      </p:sp>
      <p:pic>
        <p:nvPicPr>
          <p:cNvPr id="15364" name="Picture 4" descr="AAALUVV1_VBs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38004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water_V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359092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3471038%20(1)_VBethe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4038600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8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CHAPTER 8 </a:t>
            </a:r>
            <a:r>
              <a:rPr lang="en-US" altLang="en-US" sz="1800" b="1" u="sng"/>
              <a:t>MOLECULAR SHAPE</a:t>
            </a:r>
            <a:r>
              <a:rPr lang="en-US" altLang="en-US" sz="1800"/>
              <a:t>			Date _____________</a:t>
            </a:r>
            <a:endParaRPr lang="en-US" altLang="en-US" sz="1800" b="1" u="sng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" y="838200"/>
            <a:ext cx="90868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/>
              <a:t>There are three theories / models that deal with the shape of molecules:</a:t>
            </a:r>
          </a:p>
          <a:p>
            <a:r>
              <a:rPr lang="en-US" altLang="en-US" sz="1800"/>
              <a:t>	</a:t>
            </a:r>
          </a:p>
          <a:p>
            <a:r>
              <a:rPr lang="en-US" altLang="en-US" sz="1800"/>
              <a:t>	</a:t>
            </a:r>
            <a:r>
              <a:rPr lang="en-US" altLang="en-US" sz="1800" b="1" u="sng"/>
              <a:t>Valence Shell Electron Pair Repulsion Theory</a:t>
            </a:r>
            <a:r>
              <a:rPr lang="en-US" altLang="en-US" sz="1800"/>
              <a:t> (VSEPR)</a:t>
            </a:r>
          </a:p>
          <a:p>
            <a:pPr>
              <a:buFontTx/>
              <a:buChar char="•"/>
            </a:pPr>
            <a:endParaRPr lang="en-US" altLang="en-US" sz="1800"/>
          </a:p>
          <a:p>
            <a:r>
              <a:rPr lang="en-US" altLang="en-US" sz="1800"/>
              <a:t>	</a:t>
            </a:r>
            <a:r>
              <a:rPr lang="en-US" altLang="en-US" sz="1800" b="1" u="sng"/>
              <a:t>Valence Bond Theory</a:t>
            </a:r>
            <a:endParaRPr lang="en-US" altLang="en-US" sz="1800"/>
          </a:p>
          <a:p>
            <a:r>
              <a:rPr lang="en-US" altLang="en-US" sz="1800"/>
              <a:t>		describes how bonds form, and resulting shapes of molecules</a:t>
            </a:r>
          </a:p>
          <a:p>
            <a:r>
              <a:rPr lang="en-US" altLang="en-US" sz="1800"/>
              <a:t>			- shapes are a consequence of “morphing” of valence orbitals</a:t>
            </a:r>
          </a:p>
          <a:p>
            <a:r>
              <a:rPr lang="en-US" altLang="en-US" sz="1800"/>
              <a:t>			- bonds form via overlap of these “morphed” valence orbitals</a:t>
            </a:r>
          </a:p>
          <a:p>
            <a:r>
              <a:rPr lang="en-US" altLang="en-US" sz="1800"/>
              <a:t>				and electrons shared in overlapped space</a:t>
            </a:r>
          </a:p>
          <a:p>
            <a:pPr>
              <a:buFontTx/>
              <a:buChar char="•"/>
            </a:pPr>
            <a:endParaRPr lang="en-US" altLang="en-US" sz="1800"/>
          </a:p>
          <a:p>
            <a:r>
              <a:rPr lang="en-US" altLang="en-US" sz="1800"/>
              <a:t>	</a:t>
            </a:r>
            <a:r>
              <a:rPr lang="en-US" altLang="en-US" sz="1800" b="1" u="sng"/>
              <a:t>Molecular Orbital Theory</a:t>
            </a:r>
            <a:endParaRPr lang="en-US" altLang="en-US" sz="1800"/>
          </a:p>
          <a:p>
            <a:r>
              <a:rPr lang="en-US" altLang="en-US" sz="1800"/>
              <a:t>		most rigorous (</a:t>
            </a:r>
            <a:r>
              <a:rPr lang="en-US" altLang="en-US" sz="1800" i="1"/>
              <a:t>in this case this means terrifically complex and mathematical</a:t>
            </a:r>
            <a:r>
              <a:rPr lang="en-US" altLang="en-US" sz="1800"/>
              <a:t>)</a:t>
            </a:r>
          </a:p>
          <a:p>
            <a:r>
              <a:rPr lang="en-US" altLang="en-US" sz="1800"/>
              <a:t>		describes how bonds form, and resulting shapes of molecules</a:t>
            </a:r>
          </a:p>
          <a:p>
            <a:r>
              <a:rPr lang="en-US" altLang="en-US" sz="1800"/>
              <a:t>			- a new set of orbitals is calculated from the atomic orbitals</a:t>
            </a:r>
          </a:p>
          <a:p>
            <a:r>
              <a:rPr lang="en-US" altLang="en-US" sz="1800"/>
              <a:t>			- these new orbitals belong to the whole molecule (molecular orbitals) </a:t>
            </a:r>
          </a:p>
          <a:p>
            <a:endParaRPr lang="en-US" altLang="en-US" sz="180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52400" y="0"/>
            <a:ext cx="8915400" cy="3429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8" name="Picture 8" descr="graphics6_MO_C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2700"/>
            <a:ext cx="3325812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2o-or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1975"/>
            <a:ext cx="4191000" cy="5610225"/>
          </a:xfrm>
          <a:prstGeom prst="rect">
            <a:avLst/>
          </a:prstGeom>
          <a:solidFill>
            <a:schemeClr val="bg1">
              <a:alpha val="89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8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CHAPTER 8 </a:t>
            </a:r>
            <a:r>
              <a:rPr lang="en-US" altLang="en-US" sz="1800" b="1" u="sng"/>
              <a:t>MOLECULAR SHAPE</a:t>
            </a:r>
            <a:r>
              <a:rPr lang="en-US" altLang="en-US" sz="1800"/>
              <a:t>			Date _____________</a:t>
            </a:r>
            <a:endParaRPr lang="en-US" altLang="en-US" sz="1800" b="1" u="sng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200" y="838200"/>
            <a:ext cx="9086850" cy="51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/>
              <a:t>There are three theories / models that deal with the shape of molecules:</a:t>
            </a:r>
          </a:p>
          <a:p>
            <a:r>
              <a:rPr lang="en-US" altLang="en-US" sz="1800"/>
              <a:t>	</a:t>
            </a:r>
          </a:p>
          <a:p>
            <a:r>
              <a:rPr lang="en-US" altLang="en-US" sz="1800"/>
              <a:t>	</a:t>
            </a:r>
            <a:r>
              <a:rPr lang="en-US" altLang="en-US" sz="1800" b="1" u="sng"/>
              <a:t>Valence Shell Electron Pair Repulsion Theory</a:t>
            </a:r>
            <a:r>
              <a:rPr lang="en-US" altLang="en-US" sz="1800"/>
              <a:t> (VSEPR)</a:t>
            </a:r>
          </a:p>
          <a:p>
            <a:pPr>
              <a:buFontTx/>
              <a:buChar char="•"/>
            </a:pPr>
            <a:endParaRPr lang="en-US" altLang="en-US" sz="1800"/>
          </a:p>
          <a:p>
            <a:r>
              <a:rPr lang="en-US" altLang="en-US" sz="1800"/>
              <a:t>	</a:t>
            </a:r>
            <a:r>
              <a:rPr lang="en-US" altLang="en-US" sz="1800" b="1" u="sng"/>
              <a:t>Valence Bond Theory</a:t>
            </a:r>
            <a:endParaRPr lang="en-US" altLang="en-US" sz="1800"/>
          </a:p>
          <a:p>
            <a:r>
              <a:rPr lang="en-US" altLang="en-US" sz="1800"/>
              <a:t>		describes how bonds form, and resulting shapes of molecules</a:t>
            </a:r>
          </a:p>
          <a:p>
            <a:r>
              <a:rPr lang="en-US" altLang="en-US" sz="1800"/>
              <a:t>			- shapes are a consequence of “morphing” of valence orbitals</a:t>
            </a:r>
          </a:p>
          <a:p>
            <a:r>
              <a:rPr lang="en-US" altLang="en-US" sz="1800"/>
              <a:t>			- bonds form via overlap of these “morphed” valence orbitals</a:t>
            </a:r>
          </a:p>
          <a:p>
            <a:r>
              <a:rPr lang="en-US" altLang="en-US" sz="1800"/>
              <a:t>				and electrons shared in overlapped space</a:t>
            </a:r>
          </a:p>
          <a:p>
            <a:pPr>
              <a:buFontTx/>
              <a:buChar char="•"/>
            </a:pPr>
            <a:endParaRPr lang="en-US" altLang="en-US" sz="1800"/>
          </a:p>
          <a:p>
            <a:r>
              <a:rPr lang="en-US" altLang="en-US" sz="1800"/>
              <a:t>	</a:t>
            </a:r>
            <a:r>
              <a:rPr lang="en-US" altLang="en-US" sz="1800" b="1" u="sng"/>
              <a:t>Molecular Orbital</a:t>
            </a:r>
            <a:endParaRPr lang="en-US" altLang="en-US" sz="1800"/>
          </a:p>
          <a:p>
            <a:r>
              <a:rPr lang="en-US" altLang="en-US" sz="1800"/>
              <a:t>		most rigorous (</a:t>
            </a:r>
            <a:r>
              <a:rPr lang="en-US" altLang="en-US" sz="1800" i="1"/>
              <a:t>in this case this means terrifically complex and mathematical</a:t>
            </a:r>
            <a:r>
              <a:rPr lang="en-US" altLang="en-US" sz="1800"/>
              <a:t>)</a:t>
            </a:r>
          </a:p>
          <a:p>
            <a:r>
              <a:rPr lang="en-US" altLang="en-US" sz="1800"/>
              <a:t>		describes how bonds form, and resulting shapes of molecules</a:t>
            </a:r>
          </a:p>
          <a:p>
            <a:r>
              <a:rPr lang="en-US" altLang="en-US" sz="1800"/>
              <a:t>			- a new set of orbitals is calculated from the atomic orbitals</a:t>
            </a:r>
          </a:p>
          <a:p>
            <a:r>
              <a:rPr lang="en-US" altLang="en-US" sz="1800"/>
              <a:t>			- these new orbitals belong to the whole molecule (molecular orbitals) </a:t>
            </a:r>
          </a:p>
          <a:p>
            <a:endParaRPr lang="en-US" altLang="en-US" sz="1800"/>
          </a:p>
          <a:p>
            <a:endParaRPr lang="en-US" altLang="en-US" sz="1800"/>
          </a:p>
          <a:p>
            <a:r>
              <a:rPr lang="en-US" altLang="en-US" sz="1800"/>
              <a:t>	</a:t>
            </a:r>
            <a:r>
              <a:rPr lang="en-US" altLang="en-US" sz="2400"/>
              <a:t>We will work only with </a:t>
            </a:r>
            <a:r>
              <a:rPr lang="en-US" altLang="en-US" sz="2400" b="1"/>
              <a:t>VSEPR</a:t>
            </a:r>
            <a:endParaRPr lang="en-US" alt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8350" y="152400"/>
            <a:ext cx="753745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u="sng"/>
              <a:t>Valence Shell Electron Pair Repulsion Theory</a:t>
            </a:r>
            <a:r>
              <a:rPr lang="en-US" altLang="en-US" sz="1800"/>
              <a:t> (more like a “model”)</a:t>
            </a:r>
          </a:p>
          <a:p>
            <a:endParaRPr lang="en-US" altLang="en-US" sz="1800"/>
          </a:p>
          <a:p>
            <a:r>
              <a:rPr lang="en-US" altLang="en-US" sz="1800"/>
              <a:t>	Valence Shell Electrons _______________________________</a:t>
            </a:r>
          </a:p>
          <a:p>
            <a:endParaRPr lang="en-US" altLang="en-US" sz="1800"/>
          </a:p>
          <a:p>
            <a:r>
              <a:rPr lang="en-US" altLang="en-US" sz="1800"/>
              <a:t>	Pair _______________________________________________</a:t>
            </a:r>
          </a:p>
          <a:p>
            <a:endParaRPr lang="en-US" altLang="en-US" sz="1800"/>
          </a:p>
          <a:p>
            <a:r>
              <a:rPr lang="en-US" altLang="en-US" sz="1800"/>
              <a:t>	Repulsion __________________________________________</a:t>
            </a:r>
          </a:p>
          <a:p>
            <a:endParaRPr lang="en-US" altLang="en-US" sz="1800"/>
          </a:p>
          <a:p>
            <a:endParaRPr lang="en-US" altLang="en-US" sz="1800"/>
          </a:p>
          <a:p>
            <a:r>
              <a:rPr lang="en-US" altLang="en-US" sz="1800"/>
              <a:t>VSEPR used to predict 3D shapes of molecules based on </a:t>
            </a:r>
          </a:p>
          <a:p>
            <a:endParaRPr lang="en-US" altLang="en-US" sz="1800"/>
          </a:p>
          <a:p>
            <a:r>
              <a:rPr lang="en-US" altLang="en-US" sz="1800"/>
              <a:t>	the ___________electrons of a molecule</a:t>
            </a:r>
          </a:p>
          <a:p>
            <a:r>
              <a:rPr lang="en-US" altLang="en-US" sz="1800"/>
              <a:t>	arranging themselves so that they are __________________</a:t>
            </a:r>
            <a:endParaRPr lang="en-US" altLang="en-US" sz="1800" b="1" u="sng"/>
          </a:p>
        </p:txBody>
      </p:sp>
      <p:pic>
        <p:nvPicPr>
          <p:cNvPr id="4101" name="Picture 5" descr="dna-prote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1954213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4-methylcyclohexylmethan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0"/>
            <a:ext cx="3048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2Water_stru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04800" y="5395913"/>
            <a:ext cx="666750" cy="366712"/>
          </a:xfrm>
          <a:prstGeom prst="rect">
            <a:avLst/>
          </a:prstGeom>
          <a:solidFill>
            <a:srgbClr val="FFFF99">
              <a:alpha val="6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DNA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219200" y="4191000"/>
            <a:ext cx="996950" cy="366713"/>
          </a:xfrm>
          <a:prstGeom prst="rect">
            <a:avLst/>
          </a:prstGeom>
          <a:solidFill>
            <a:srgbClr val="FFFF99">
              <a:alpha val="6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proteins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682875" y="4205288"/>
            <a:ext cx="3270250" cy="366712"/>
          </a:xfrm>
          <a:prstGeom prst="rect">
            <a:avLst/>
          </a:prstGeom>
          <a:solidFill>
            <a:srgbClr val="FFFF99">
              <a:alpha val="6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4-methylcyclohexanemethanol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8045450" y="4662488"/>
            <a:ext cx="793750" cy="366712"/>
          </a:xfrm>
          <a:prstGeom prst="rect">
            <a:avLst/>
          </a:prstGeom>
          <a:solidFill>
            <a:srgbClr val="FFFF99">
              <a:alpha val="6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Water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340225" y="70008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3333CC"/>
                </a:solidFill>
                <a:latin typeface="Comic Sans MS" panose="030F0702030302020204" pitchFamily="66" charset="0"/>
              </a:rPr>
              <a:t>outer shell </a:t>
            </a:r>
            <a:r>
              <a:rPr lang="en-US" altLang="en-US" sz="1800" i="1">
                <a:solidFill>
                  <a:srgbClr val="3333CC"/>
                </a:solidFill>
                <a:latin typeface="Comic Sans MS" panose="030F0702030302020204" pitchFamily="66" charset="0"/>
              </a:rPr>
              <a:t>s</a:t>
            </a:r>
            <a:r>
              <a:rPr lang="en-US" altLang="en-US" sz="1800">
                <a:solidFill>
                  <a:srgbClr val="3333CC"/>
                </a:solidFill>
                <a:latin typeface="Comic Sans MS" panose="030F0702030302020204" pitchFamily="66" charset="0"/>
              </a:rPr>
              <a:t> and </a:t>
            </a:r>
            <a:r>
              <a:rPr lang="en-US" altLang="en-US" sz="1800" i="1">
                <a:solidFill>
                  <a:srgbClr val="3333CC"/>
                </a:solidFill>
                <a:latin typeface="Comic Sans MS" panose="030F0702030302020204" pitchFamily="66" charset="0"/>
              </a:rPr>
              <a:t>p</a:t>
            </a:r>
            <a:r>
              <a:rPr lang="en-US" altLang="en-US" sz="1800">
                <a:solidFill>
                  <a:srgbClr val="3333CC"/>
                </a:solidFill>
                <a:latin typeface="Comic Sans MS" panose="030F0702030302020204" pitchFamily="66" charset="0"/>
              </a:rPr>
              <a:t> electrons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422525" y="1260475"/>
            <a:ext cx="3184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3333CC"/>
                </a:solidFill>
                <a:latin typeface="Comic Sans MS" panose="030F0702030302020204" pitchFamily="66" charset="0"/>
              </a:rPr>
              <a:t>electrons “like to be in pairs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2955925" y="1793875"/>
            <a:ext cx="4745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3333CC"/>
                </a:solidFill>
                <a:latin typeface="Comic Sans MS" panose="030F0702030302020204" pitchFamily="66" charset="0"/>
              </a:rPr>
              <a:t>electrons are all negatively charged… repel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2317750" y="3200400"/>
            <a:ext cx="1030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3333CC"/>
                </a:solidFill>
                <a:latin typeface="Comic Sans MS" panose="030F0702030302020204" pitchFamily="66" charset="0"/>
              </a:rPr>
              <a:t>valence 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638800" y="3470275"/>
            <a:ext cx="2682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3333CC"/>
                </a:solidFill>
                <a:latin typeface="Comic Sans MS" panose="030F0702030302020204" pitchFamily="66" charset="0"/>
              </a:rPr>
              <a:t>as far apart as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1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5" grpId="0" animBg="1"/>
      <p:bldP spid="4106" grpId="0" build="allAtOnce" animBg="1"/>
      <p:bldP spid="4108" grpId="0"/>
      <p:bldP spid="4109" grpId="0"/>
      <p:bldP spid="4110" grpId="0"/>
      <p:bldP spid="4110" grpId="1"/>
      <p:bldP spid="4111" grpId="0"/>
      <p:bldP spid="41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8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EAEAEA"/>
                </a:solidFill>
              </a:rPr>
              <a:t>Hydrosphere </a:t>
            </a:r>
            <a:r>
              <a:rPr lang="en-US" altLang="en-US" sz="1800" dirty="0" smtClean="0">
                <a:solidFill>
                  <a:srgbClr val="EAEAEA"/>
                </a:solidFill>
              </a:rPr>
              <a:t>5  </a:t>
            </a:r>
            <a:r>
              <a:rPr lang="en-US" altLang="en-US" sz="1800" b="1" u="sng" dirty="0">
                <a:solidFill>
                  <a:srgbClr val="EAEAEA"/>
                </a:solidFill>
              </a:rPr>
              <a:t>MOLECULAR SHAPE</a:t>
            </a:r>
            <a:r>
              <a:rPr lang="en-US" altLang="en-US" sz="1800" dirty="0">
                <a:solidFill>
                  <a:srgbClr val="EAEAEA"/>
                </a:solidFill>
              </a:rPr>
              <a:t>			Date _____________</a:t>
            </a:r>
            <a:endParaRPr lang="en-US" altLang="en-US" sz="1800" b="1" u="sng" dirty="0">
              <a:solidFill>
                <a:srgbClr val="EAEAEA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479925" y="1430338"/>
            <a:ext cx="4540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bonding between atoms of these elements:</a:t>
            </a:r>
          </a:p>
          <a:p>
            <a:r>
              <a:rPr lang="en-US" altLang="en-US" sz="1800">
                <a:solidFill>
                  <a:schemeClr val="bg1"/>
                </a:solidFill>
              </a:rPr>
              <a:t>	_____________________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24000" y="6232525"/>
            <a:ext cx="601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FF00"/>
                </a:solidFill>
                <a:latin typeface="Arial - 36"/>
              </a:rPr>
              <a:t>These pieces we have drawn represent </a:t>
            </a:r>
            <a:r>
              <a:rPr lang="en-US" altLang="en-US" u="sng">
                <a:solidFill>
                  <a:srgbClr val="FFFF00"/>
                </a:solidFill>
                <a:latin typeface="Arial - 36"/>
              </a:rPr>
              <a:t>molecules!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699125" y="1677988"/>
            <a:ext cx="1163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  <a:latin typeface="Comic Sans MS" panose="030F0702030302020204" pitchFamily="66" charset="0"/>
              </a:rPr>
              <a:t>covalent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46050" y="2633663"/>
            <a:ext cx="6194324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u="sng" dirty="0">
                <a:solidFill>
                  <a:schemeClr val="bg1"/>
                </a:solidFill>
              </a:rPr>
              <a:t>Lewis Dot Structures</a:t>
            </a:r>
          </a:p>
          <a:p>
            <a:endParaRPr lang="en-US" altLang="en-US" sz="1800" dirty="0">
              <a:solidFill>
                <a:schemeClr val="bg1"/>
              </a:solidFill>
            </a:endParaRPr>
          </a:p>
          <a:p>
            <a:r>
              <a:rPr lang="en-US" altLang="en-US" sz="1800" dirty="0" smtClean="0">
                <a:solidFill>
                  <a:schemeClr val="bg1"/>
                </a:solidFill>
              </a:rPr>
              <a:t>C</a:t>
            </a:r>
            <a:r>
              <a:rPr lang="en-US" altLang="en-US" sz="18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1800" dirty="0" smtClean="0">
                <a:solidFill>
                  <a:schemeClr val="bg1"/>
                </a:solidFill>
              </a:rPr>
              <a:t>H</a:t>
            </a:r>
            <a:r>
              <a:rPr lang="en-US" altLang="en-US" sz="18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1800" dirty="0" smtClean="0">
                <a:solidFill>
                  <a:schemeClr val="bg1"/>
                </a:solidFill>
              </a:rPr>
              <a:t>  </a:t>
            </a:r>
            <a:r>
              <a:rPr lang="en-US" altLang="en-US" sz="1800" dirty="0">
                <a:solidFill>
                  <a:schemeClr val="bg1"/>
                </a:solidFill>
              </a:rPr>
              <a:t>			</a:t>
            </a:r>
            <a:r>
              <a:rPr lang="en-US" altLang="en-US" sz="1800" dirty="0" smtClean="0">
                <a:solidFill>
                  <a:schemeClr val="bg1"/>
                </a:solidFill>
              </a:rPr>
              <a:t>	</a:t>
            </a:r>
            <a:r>
              <a:rPr lang="en-US" altLang="en-US" sz="1800" dirty="0">
                <a:solidFill>
                  <a:schemeClr val="bg1"/>
                </a:solidFill>
              </a:rPr>
              <a:t>		</a:t>
            </a:r>
            <a:r>
              <a:rPr lang="en-US" altLang="en-US" sz="1800" dirty="0" smtClean="0">
                <a:solidFill>
                  <a:schemeClr val="bg1"/>
                </a:solidFill>
              </a:rPr>
              <a:t>PF</a:t>
            </a:r>
            <a:r>
              <a:rPr lang="en-US" altLang="en-US" sz="1800" baseline="-25000" dirty="0" smtClean="0">
                <a:solidFill>
                  <a:schemeClr val="bg1"/>
                </a:solidFill>
              </a:rPr>
              <a:t>3</a:t>
            </a:r>
            <a:endParaRPr lang="en-US" altLang="en-US" sz="1800" baseline="-25000" dirty="0">
              <a:solidFill>
                <a:schemeClr val="bg1"/>
              </a:solidFill>
            </a:endParaRPr>
          </a:p>
          <a:p>
            <a:endParaRPr lang="en-US" altLang="en-US" sz="1800" dirty="0">
              <a:solidFill>
                <a:schemeClr val="bg1"/>
              </a:solidFill>
            </a:endParaRPr>
          </a:p>
          <a:p>
            <a:endParaRPr lang="en-US" altLang="en-US" sz="1800" dirty="0" smtClean="0">
              <a:solidFill>
                <a:schemeClr val="bg1"/>
              </a:solidFill>
            </a:endParaRPr>
          </a:p>
          <a:p>
            <a:endParaRPr lang="en-US" altLang="en-US" sz="1800" dirty="0" smtClean="0">
              <a:solidFill>
                <a:schemeClr val="bg1"/>
              </a:solidFill>
            </a:endParaRPr>
          </a:p>
          <a:p>
            <a:endParaRPr lang="en-US" altLang="en-US" sz="1800" dirty="0">
              <a:solidFill>
                <a:schemeClr val="bg1"/>
              </a:solidFill>
            </a:endParaRPr>
          </a:p>
          <a:p>
            <a:endParaRPr lang="en-US" altLang="en-US" sz="1800" dirty="0">
              <a:solidFill>
                <a:schemeClr val="bg1"/>
              </a:solidFill>
            </a:endParaRPr>
          </a:p>
          <a:p>
            <a:r>
              <a:rPr lang="en-US" altLang="en-US" sz="1800" dirty="0">
                <a:solidFill>
                  <a:schemeClr val="bg1"/>
                </a:solidFill>
              </a:rPr>
              <a:t>H</a:t>
            </a:r>
            <a:r>
              <a:rPr lang="en-US" altLang="en-US" sz="1800" baseline="-25000" dirty="0">
                <a:solidFill>
                  <a:schemeClr val="bg1"/>
                </a:solidFill>
              </a:rPr>
              <a:t>2</a:t>
            </a:r>
            <a:r>
              <a:rPr lang="en-US" altLang="en-US" sz="1800" dirty="0">
                <a:solidFill>
                  <a:schemeClr val="bg1"/>
                </a:solidFill>
              </a:rPr>
              <a:t>O				</a:t>
            </a:r>
            <a:r>
              <a:rPr lang="en-US" altLang="en-US" sz="1800" dirty="0" smtClean="0">
                <a:solidFill>
                  <a:schemeClr val="bg1"/>
                </a:solidFill>
              </a:rPr>
              <a:t>	</a:t>
            </a:r>
            <a:r>
              <a:rPr lang="en-US" altLang="en-US" sz="1800" dirty="0">
                <a:solidFill>
                  <a:schemeClr val="bg1"/>
                </a:solidFill>
              </a:rPr>
              <a:t>	</a:t>
            </a:r>
            <a:r>
              <a:rPr lang="en-US" altLang="en-US" sz="1800" dirty="0" smtClean="0">
                <a:solidFill>
                  <a:schemeClr val="bg1"/>
                </a:solidFill>
              </a:rPr>
              <a:t>CCl</a:t>
            </a:r>
            <a:r>
              <a:rPr lang="en-US" altLang="en-US" sz="1800" baseline="-25000" dirty="0" smtClean="0">
                <a:solidFill>
                  <a:schemeClr val="bg1"/>
                </a:solidFill>
              </a:rPr>
              <a:t>4</a:t>
            </a:r>
            <a:endParaRPr lang="en-US" altLang="en-US" sz="1800" baseline="-25000" dirty="0">
              <a:solidFill>
                <a:schemeClr val="bg1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7137779" y="1910687"/>
            <a:ext cx="1288576" cy="4572000"/>
          </a:xfrm>
          <a:custGeom>
            <a:avLst/>
            <a:gdLst>
              <a:gd name="connsiteX0" fmla="*/ 382137 w 1288576"/>
              <a:gd name="connsiteY0" fmla="*/ 4572000 h 4572000"/>
              <a:gd name="connsiteX1" fmla="*/ 1282890 w 1288576"/>
              <a:gd name="connsiteY1" fmla="*/ 2388358 h 4572000"/>
              <a:gd name="connsiteX2" fmla="*/ 0 w 1288576"/>
              <a:gd name="connsiteY2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8576" h="4572000">
                <a:moveTo>
                  <a:pt x="382137" y="4572000"/>
                </a:moveTo>
                <a:cubicBezTo>
                  <a:pt x="864358" y="3861179"/>
                  <a:pt x="1346580" y="3150358"/>
                  <a:pt x="1282890" y="2388358"/>
                </a:cubicBezTo>
                <a:cubicBezTo>
                  <a:pt x="1219200" y="1626358"/>
                  <a:pt x="609600" y="813179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271749" y="1007193"/>
            <a:ext cx="2634018" cy="848903"/>
          </a:xfrm>
          <a:custGeom>
            <a:avLst/>
            <a:gdLst>
              <a:gd name="connsiteX0" fmla="*/ 2634018 w 2634018"/>
              <a:gd name="connsiteY0" fmla="*/ 848903 h 848903"/>
              <a:gd name="connsiteX1" fmla="*/ 1897039 w 2634018"/>
              <a:gd name="connsiteY1" fmla="*/ 2741 h 848903"/>
              <a:gd name="connsiteX2" fmla="*/ 0 w 2634018"/>
              <a:gd name="connsiteY2" fmla="*/ 630538 h 8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4018" h="848903">
                <a:moveTo>
                  <a:pt x="2634018" y="848903"/>
                </a:moveTo>
                <a:cubicBezTo>
                  <a:pt x="2485030" y="444019"/>
                  <a:pt x="2336042" y="39135"/>
                  <a:pt x="1897039" y="2741"/>
                </a:cubicBezTo>
                <a:cubicBezTo>
                  <a:pt x="1458036" y="-33653"/>
                  <a:pt x="729018" y="298442"/>
                  <a:pt x="0" y="630538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3886200" y="1220788"/>
            <a:ext cx="593725" cy="1201737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86983" y="533400"/>
            <a:ext cx="410881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bg1"/>
                </a:solidFill>
              </a:rPr>
              <a:t>Review….</a:t>
            </a:r>
          </a:p>
          <a:p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smtClean="0">
                <a:solidFill>
                  <a:schemeClr val="bg1"/>
                </a:solidFill>
              </a:rPr>
              <a:t>    Carbon </a:t>
            </a:r>
            <a:r>
              <a:rPr lang="en-US" altLang="en-US" sz="1800" dirty="0">
                <a:solidFill>
                  <a:schemeClr val="bg1"/>
                </a:solidFill>
              </a:rPr>
              <a:t>(C) _______________</a:t>
            </a:r>
          </a:p>
          <a:p>
            <a:r>
              <a:rPr lang="en-US" altLang="en-US" sz="1800" dirty="0" smtClean="0">
                <a:solidFill>
                  <a:schemeClr val="bg1"/>
                </a:solidFill>
              </a:rPr>
              <a:t>     Hydrogen </a:t>
            </a:r>
            <a:r>
              <a:rPr lang="en-US" altLang="en-US" sz="1800" dirty="0">
                <a:solidFill>
                  <a:schemeClr val="bg1"/>
                </a:solidFill>
              </a:rPr>
              <a:t>(H) _____________</a:t>
            </a:r>
          </a:p>
          <a:p>
            <a:r>
              <a:rPr lang="en-US" altLang="en-US" sz="1800" dirty="0" smtClean="0">
                <a:solidFill>
                  <a:schemeClr val="bg1"/>
                </a:solidFill>
              </a:rPr>
              <a:t>     Oxygen </a:t>
            </a:r>
            <a:r>
              <a:rPr lang="en-US" altLang="en-US" sz="1800" dirty="0">
                <a:solidFill>
                  <a:schemeClr val="bg1"/>
                </a:solidFill>
              </a:rPr>
              <a:t>(O) _______________</a:t>
            </a:r>
          </a:p>
          <a:p>
            <a:r>
              <a:rPr lang="en-US" altLang="en-US" sz="1800" dirty="0" smtClean="0">
                <a:solidFill>
                  <a:schemeClr val="bg1"/>
                </a:solidFill>
              </a:rPr>
              <a:t>     Phosphorus </a:t>
            </a:r>
            <a:r>
              <a:rPr lang="en-US" altLang="en-US" sz="1800" dirty="0">
                <a:solidFill>
                  <a:schemeClr val="bg1"/>
                </a:solidFill>
              </a:rPr>
              <a:t>(N) </a:t>
            </a:r>
            <a:r>
              <a:rPr lang="en-US" altLang="en-US" sz="1800" dirty="0" smtClean="0">
                <a:solidFill>
                  <a:schemeClr val="bg1"/>
                </a:solidFill>
              </a:rPr>
              <a:t>_______________</a:t>
            </a:r>
          </a:p>
          <a:p>
            <a:r>
              <a:rPr lang="en-US" altLang="en-US" sz="1800" dirty="0" smtClean="0">
                <a:solidFill>
                  <a:schemeClr val="bg1"/>
                </a:solidFill>
              </a:rPr>
              <a:t>     Fluorine (F) __________</a:t>
            </a:r>
          </a:p>
          <a:p>
            <a:r>
              <a:rPr lang="en-US" altLang="en-US" sz="1800" dirty="0" smtClean="0">
                <a:solidFill>
                  <a:schemeClr val="bg1"/>
                </a:solidFill>
              </a:rPr>
              <a:t>     Chlorine (Cl) __________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117725" y="775648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nonmetal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341563" y="1064573"/>
            <a:ext cx="1239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nonmetal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209800" y="1337623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nonmetal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722562" y="1613848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nonmetal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2061082" y="1887822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nonmetal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2134488" y="2145021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nonmetal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6200" y="457200"/>
            <a:ext cx="53340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remember…. we are in the “hydrosphere” unit….</a:t>
            </a:r>
          </a:p>
          <a:p>
            <a:r>
              <a:rPr lang="en-US" altLang="en-US" sz="1800"/>
              <a:t>     trying to understand what might be in water</a:t>
            </a:r>
          </a:p>
          <a:p>
            <a:r>
              <a:rPr lang="en-US" altLang="en-US" sz="1800"/>
              <a:t>                                         (or not)</a:t>
            </a:r>
          </a:p>
          <a:p>
            <a:endParaRPr lang="en-US" altLang="en-US" sz="1800"/>
          </a:p>
          <a:p>
            <a:r>
              <a:rPr lang="en-US" altLang="en-US" sz="1800"/>
              <a:t>     which led us to… </a:t>
            </a:r>
          </a:p>
          <a:p>
            <a:r>
              <a:rPr lang="en-US" altLang="en-US" sz="1800"/>
              <a:t>	we need to understand the </a:t>
            </a:r>
          </a:p>
          <a:p>
            <a:r>
              <a:rPr lang="en-US" altLang="en-US" sz="1800"/>
              <a:t>	properties of water</a:t>
            </a:r>
          </a:p>
          <a:p>
            <a:endParaRPr lang="en-US" altLang="en-US" sz="1800"/>
          </a:p>
          <a:p>
            <a:r>
              <a:rPr lang="en-US" altLang="en-US" sz="1800"/>
              <a:t>	to understand the properties of water </a:t>
            </a:r>
          </a:p>
          <a:p>
            <a:r>
              <a:rPr lang="en-US" altLang="en-US" sz="1800"/>
              <a:t>	we need to know about it</a:t>
            </a:r>
          </a:p>
          <a:p>
            <a:r>
              <a:rPr lang="en-US" altLang="en-US" sz="1800"/>
              <a:t>	at the atomic scale…</a:t>
            </a:r>
          </a:p>
          <a:p>
            <a:endParaRPr lang="en-US" altLang="en-US" sz="1800"/>
          </a:p>
          <a:p>
            <a:r>
              <a:rPr lang="en-US" altLang="en-US" sz="1800"/>
              <a:t>	we now know water is H</a:t>
            </a:r>
            <a:r>
              <a:rPr lang="en-US" altLang="en-US" sz="1800" baseline="-25000"/>
              <a:t>2</a:t>
            </a:r>
            <a:r>
              <a:rPr lang="en-US" altLang="en-US" sz="1800"/>
              <a:t>O (and why)</a:t>
            </a:r>
          </a:p>
        </p:txBody>
      </p:sp>
      <p:pic>
        <p:nvPicPr>
          <p:cNvPr id="17413" name="Picture 5" descr="jakes_ocean_su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"/>
            <a:ext cx="41148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263650" y="4554538"/>
            <a:ext cx="74045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next…	</a:t>
            </a:r>
          </a:p>
          <a:p>
            <a:r>
              <a:rPr lang="en-US" altLang="en-US" sz="1800" dirty="0"/>
              <a:t>	to understand more about water’s properties,</a:t>
            </a:r>
          </a:p>
          <a:p>
            <a:r>
              <a:rPr lang="en-US" altLang="en-US" sz="1800" dirty="0"/>
              <a:t>	we need to understand the </a:t>
            </a:r>
            <a:r>
              <a:rPr lang="en-US" altLang="en-US" sz="1800" b="1" u="sng" dirty="0"/>
              <a:t>shape</a:t>
            </a:r>
            <a:r>
              <a:rPr lang="en-US" altLang="en-US" sz="1800" dirty="0"/>
              <a:t> of the </a:t>
            </a:r>
            <a:r>
              <a:rPr lang="en-US" altLang="en-US" sz="1800" dirty="0" smtClean="0"/>
              <a:t>molecules</a:t>
            </a:r>
          </a:p>
          <a:p>
            <a:r>
              <a:rPr lang="en-US" altLang="en-US" sz="1800" dirty="0"/>
              <a:t>	</a:t>
            </a:r>
            <a:r>
              <a:rPr lang="en-US" altLang="en-US" sz="1800" dirty="0" smtClean="0"/>
              <a:t>				</a:t>
            </a:r>
            <a:r>
              <a:rPr lang="en-US" altLang="en-US" sz="1800" dirty="0" smtClean="0">
                <a:solidFill>
                  <a:srgbClr val="C00000"/>
                </a:solidFill>
              </a:rPr>
              <a:t>(nonmetals to nonmetals)</a:t>
            </a:r>
            <a:endParaRPr lang="en-US" alt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4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06450" y="152400"/>
            <a:ext cx="7499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next…	</a:t>
            </a:r>
          </a:p>
          <a:p>
            <a:r>
              <a:rPr lang="en-US" altLang="en-US"/>
              <a:t>	to understand more about water’s properties,</a:t>
            </a:r>
          </a:p>
          <a:p>
            <a:r>
              <a:rPr lang="en-US" altLang="en-US"/>
              <a:t>	we need to understand the shape of the molecules	</a:t>
            </a:r>
          </a:p>
        </p:txBody>
      </p:sp>
      <p:pic>
        <p:nvPicPr>
          <p:cNvPr id="18437" name="Picture 5" descr="NBK-35086-1e7d8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0"/>
          <a:stretch>
            <a:fillRect/>
          </a:stretch>
        </p:blipFill>
        <p:spPr bwMode="auto">
          <a:xfrm>
            <a:off x="381000" y="3276600"/>
            <a:ext cx="49244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 descr="NBK-35086-1e866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74763"/>
            <a:ext cx="4729163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638800" y="5181600"/>
            <a:ext cx="2616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000000"/>
                </a:solidFill>
                <a:latin typeface="Arial - 36"/>
              </a:rPr>
              <a:t>Steel can be shaped to perform a variety of functions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57213" y="1736725"/>
            <a:ext cx="3328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8000"/>
                </a:solidFill>
                <a:latin typeface="Comic Sans MS" panose="030F0702030302020204" pitchFamily="66" charset="0"/>
              </a:rPr>
              <a:t>shape determines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84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901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 - 36"/>
              </a:rPr>
              <a:t>Carbon, Hydrogen, Oxygen are combined and shaped to create different molecules... with distinctly different properties</a:t>
            </a:r>
          </a:p>
        </p:txBody>
      </p:sp>
      <p:pic>
        <p:nvPicPr>
          <p:cNvPr id="19461" name="Picture 5" descr="tex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9600"/>
            <a:ext cx="3352800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 descr="NBK-35086-1ed2b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6400800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 descr="NBK-35086-1ee46d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6629400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 descr="text(1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86250"/>
            <a:ext cx="33528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6" name="Oval 10"/>
          <p:cNvSpPr>
            <a:spLocks noChangeArrowheads="1"/>
          </p:cNvSpPr>
          <p:nvPr/>
        </p:nvSpPr>
        <p:spPr bwMode="auto">
          <a:xfrm rot="-1690153">
            <a:off x="2514600" y="2286000"/>
            <a:ext cx="1524000" cy="609600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763905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KEY…</a:t>
            </a:r>
          </a:p>
          <a:p>
            <a:endParaRPr lang="en-US" altLang="en-US"/>
          </a:p>
          <a:p>
            <a:r>
              <a:rPr lang="en-US" altLang="en-US"/>
              <a:t>the 3D shape of molecules results from…</a:t>
            </a:r>
          </a:p>
          <a:p>
            <a:endParaRPr lang="en-US" altLang="en-US"/>
          </a:p>
          <a:p>
            <a:r>
              <a:rPr lang="en-US" altLang="en-US"/>
              <a:t>	opposite charges, (+) and (-) ________________</a:t>
            </a:r>
          </a:p>
          <a:p>
            <a:r>
              <a:rPr lang="en-US" altLang="en-US"/>
              <a:t>	like charges (+) and (+), (-) and (-) __________________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	electrons are all __________________</a:t>
            </a:r>
          </a:p>
          <a:p>
            <a:r>
              <a:rPr lang="en-US" altLang="en-US"/>
              <a:t>	nuclei are ____________________</a:t>
            </a:r>
          </a:p>
          <a:p>
            <a:endParaRPr lang="en-US" altLang="en-US"/>
          </a:p>
          <a:p>
            <a:r>
              <a:rPr lang="en-US" altLang="en-US"/>
              <a:t>		so, the electrons are ____________ to the nuclei</a:t>
            </a:r>
          </a:p>
          <a:p>
            <a:r>
              <a:rPr lang="en-US" altLang="en-US"/>
              <a:t>			and are ____________ by other electrons</a:t>
            </a:r>
          </a:p>
          <a:p>
            <a:endParaRPr lang="en-US" altLang="en-US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2209800" y="2873375"/>
            <a:ext cx="457200" cy="4572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971800" y="2873375"/>
            <a:ext cx="457200" cy="4572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1447800" y="2339975"/>
            <a:ext cx="457200" cy="4572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6400800" y="2035175"/>
            <a:ext cx="457200" cy="823913"/>
            <a:chOff x="1584" y="1593"/>
            <a:chExt cx="288" cy="519"/>
          </a:xfrm>
        </p:grpSpPr>
        <p:sp>
          <p:nvSpPr>
            <p:cNvPr id="20491" name="Oval 11"/>
            <p:cNvSpPr>
              <a:spLocks noChangeArrowheads="1"/>
            </p:cNvSpPr>
            <p:nvPr/>
          </p:nvSpPr>
          <p:spPr bwMode="auto">
            <a:xfrm>
              <a:off x="1584" y="1762"/>
              <a:ext cx="288" cy="28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4400">
                <a:cs typeface="Times New Roman" panose="02020603050405020304" pitchFamily="18" charset="0"/>
              </a:endParaRPr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1606" y="1593"/>
              <a:ext cx="24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>
                  <a:cs typeface="Times New Roman" panose="02020603050405020304" pitchFamily="18" charset="0"/>
                </a:rPr>
                <a:t>-</a:t>
              </a:r>
            </a:p>
          </p:txBody>
        </p:sp>
      </p:grpSp>
      <p:grpSp>
        <p:nvGrpSpPr>
          <p:cNvPr id="20493" name="Group 13"/>
          <p:cNvGrpSpPr>
            <a:grpSpLocks/>
          </p:cNvGrpSpPr>
          <p:nvPr/>
        </p:nvGrpSpPr>
        <p:grpSpPr bwMode="auto">
          <a:xfrm>
            <a:off x="5257800" y="2568575"/>
            <a:ext cx="457200" cy="823913"/>
            <a:chOff x="1584" y="1593"/>
            <a:chExt cx="288" cy="519"/>
          </a:xfrm>
        </p:grpSpPr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1584" y="1762"/>
              <a:ext cx="288" cy="28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4400">
                <a:cs typeface="Times New Roman" panose="02020603050405020304" pitchFamily="18" charset="0"/>
              </a:endParaRP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1606" y="1593"/>
              <a:ext cx="24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>
                  <a:cs typeface="Times New Roman" panose="02020603050405020304" pitchFamily="18" charset="0"/>
                </a:rPr>
                <a:t>-</a:t>
              </a:r>
            </a:p>
          </p:txBody>
        </p:sp>
      </p:grpSp>
      <p:grpSp>
        <p:nvGrpSpPr>
          <p:cNvPr id="20496" name="Group 16"/>
          <p:cNvGrpSpPr>
            <a:grpSpLocks/>
          </p:cNvGrpSpPr>
          <p:nvPr/>
        </p:nvGrpSpPr>
        <p:grpSpPr bwMode="auto">
          <a:xfrm>
            <a:off x="6172200" y="2568575"/>
            <a:ext cx="457200" cy="823913"/>
            <a:chOff x="1584" y="1593"/>
            <a:chExt cx="288" cy="519"/>
          </a:xfrm>
        </p:grpSpPr>
        <p:sp>
          <p:nvSpPr>
            <p:cNvPr id="20497" name="Oval 17"/>
            <p:cNvSpPr>
              <a:spLocks noChangeArrowheads="1"/>
            </p:cNvSpPr>
            <p:nvPr/>
          </p:nvSpPr>
          <p:spPr bwMode="auto">
            <a:xfrm>
              <a:off x="1584" y="1762"/>
              <a:ext cx="288" cy="28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4400">
                <a:cs typeface="Times New Roman" panose="02020603050405020304" pitchFamily="18" charset="0"/>
              </a:endParaRPr>
            </a:p>
          </p:txBody>
        </p:sp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1606" y="1593"/>
              <a:ext cx="24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>
                  <a:cs typeface="Times New Roman" panose="02020603050405020304" pitchFamily="18" charset="0"/>
                </a:rPr>
                <a:t>-</a:t>
              </a:r>
            </a:p>
          </p:txBody>
        </p:sp>
      </p:grp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660900" y="1524000"/>
            <a:ext cx="1054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attract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5394325" y="1828800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repel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3260725" y="3641725"/>
            <a:ext cx="1176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negative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2590800" y="3946525"/>
            <a:ext cx="1103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positive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4632325" y="4556125"/>
            <a:ext cx="134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attracted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4175125" y="4860925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repelled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04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9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205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6994E-6 L -0.3 -2.36994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36994E-6 L 0.68333 -2.36994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9827E-6 L 0.375 -0.0043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23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625 0.0067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0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04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205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205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2048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2048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70" decel="100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770" decel="100000"/>
                                        <p:tgtEl>
                                          <p:spTgt spid="205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70" decel="100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770" decel="100000"/>
                                        <p:tgtEl>
                                          <p:spTgt spid="205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77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87" grpId="1" animBg="1"/>
      <p:bldP spid="20488" grpId="0" animBg="1"/>
      <p:bldP spid="20488" grpId="1" animBg="1"/>
      <p:bldP spid="20489" grpId="0" animBg="1"/>
      <p:bldP spid="20489" grpId="1" animBg="1"/>
      <p:bldP spid="20499" grpId="0"/>
      <p:bldP spid="20500" grpId="0"/>
      <p:bldP spid="20501" grpId="0"/>
      <p:bldP spid="20502" grpId="0"/>
      <p:bldP spid="20503" grpId="0"/>
      <p:bldP spid="205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09600" y="279400"/>
            <a:ext cx="7858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so, the electrons have this </a:t>
            </a:r>
            <a:r>
              <a:rPr lang="en-US" altLang="en-US" b="1" u="sng"/>
              <a:t>push-me-pull-you</a:t>
            </a:r>
            <a:r>
              <a:rPr lang="en-US" altLang="en-US"/>
              <a:t> going on in molecules</a:t>
            </a:r>
            <a:endParaRPr lang="en-US" altLang="en-US" b="1" u="sng"/>
          </a:p>
        </p:txBody>
      </p:sp>
      <p:pic>
        <p:nvPicPr>
          <p:cNvPr id="21509" name="Picture 5" descr="push-me-pull-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4391025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804863" y="1047750"/>
            <a:ext cx="279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“pull-me” to the nuclei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137150" y="1047750"/>
            <a:ext cx="2740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“push-me” away from </a:t>
            </a:r>
          </a:p>
          <a:p>
            <a:pPr algn="ctr"/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other electrons</a:t>
            </a:r>
          </a:p>
        </p:txBody>
      </p:sp>
      <p:grpSp>
        <p:nvGrpSpPr>
          <p:cNvPr id="21515" name="Group 11"/>
          <p:cNvGrpSpPr>
            <a:grpSpLocks/>
          </p:cNvGrpSpPr>
          <p:nvPr/>
        </p:nvGrpSpPr>
        <p:grpSpPr bwMode="auto">
          <a:xfrm>
            <a:off x="4495800" y="2971800"/>
            <a:ext cx="4638675" cy="3902075"/>
            <a:chOff x="2640" y="1728"/>
            <a:chExt cx="2922" cy="2458"/>
          </a:xfrm>
        </p:grpSpPr>
        <p:pic>
          <p:nvPicPr>
            <p:cNvPr id="21513" name="Picture 9" descr="WaterMolecu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728"/>
              <a:ext cx="2922" cy="2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2640" y="1834"/>
              <a:ext cx="1584" cy="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1512" name="Picture 8" descr="polar_molecules-c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5638800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0" grpId="0"/>
      <p:bldP spid="215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9220200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to </a:t>
            </a:r>
            <a:r>
              <a:rPr lang="en-US" altLang="en-US" u="sng" dirty="0"/>
              <a:t>determine the 3D shape of a molecule</a:t>
            </a:r>
            <a:r>
              <a:rPr lang="en-US" altLang="en-US" dirty="0"/>
              <a:t>, need to determine three things:</a:t>
            </a:r>
          </a:p>
          <a:p>
            <a:endParaRPr lang="en-US" altLang="en-US" dirty="0"/>
          </a:p>
          <a:p>
            <a:r>
              <a:rPr lang="en-US" altLang="en-US" dirty="0"/>
              <a:t>	one.	which atoms are </a:t>
            </a:r>
            <a:r>
              <a:rPr lang="en-US" altLang="en-US" u="sng" dirty="0"/>
              <a:t>central</a:t>
            </a:r>
            <a:r>
              <a:rPr lang="en-US" altLang="en-US" dirty="0"/>
              <a:t> and which are </a:t>
            </a:r>
            <a:r>
              <a:rPr lang="en-US" altLang="en-US" u="sng" dirty="0"/>
              <a:t>outside</a:t>
            </a:r>
            <a:endParaRPr lang="en-US" altLang="en-US" dirty="0"/>
          </a:p>
          <a:p>
            <a:r>
              <a:rPr lang="en-US" altLang="en-US" dirty="0"/>
              <a:t>			</a:t>
            </a:r>
            <a:r>
              <a:rPr lang="en-US" altLang="en-US" b="1" u="sng" dirty="0"/>
              <a:t>central</a:t>
            </a:r>
            <a:r>
              <a:rPr lang="en-US" altLang="en-US" dirty="0"/>
              <a:t> atom: ______________________________</a:t>
            </a:r>
          </a:p>
          <a:p>
            <a:r>
              <a:rPr lang="en-US" altLang="en-US" dirty="0"/>
              <a:t>			</a:t>
            </a:r>
            <a:r>
              <a:rPr lang="en-US" altLang="en-US" b="1" u="sng" dirty="0"/>
              <a:t>outside</a:t>
            </a:r>
            <a:r>
              <a:rPr lang="en-US" altLang="en-US" dirty="0"/>
              <a:t> atom: ______________________________</a:t>
            </a:r>
          </a:p>
          <a:p>
            <a:endParaRPr lang="en-US" altLang="en-US" dirty="0"/>
          </a:p>
          <a:p>
            <a:endParaRPr lang="en-US" altLang="en-US" b="1" u="sng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	two.	how many </a:t>
            </a:r>
            <a:r>
              <a:rPr lang="en-US" altLang="en-US" b="1" u="sng" dirty="0"/>
              <a:t>r</a:t>
            </a:r>
            <a:r>
              <a:rPr lang="en-US" altLang="en-US" dirty="0"/>
              <a:t>egions of </a:t>
            </a:r>
            <a:r>
              <a:rPr lang="en-US" altLang="en-US" b="1" u="sng" dirty="0"/>
              <a:t>e</a:t>
            </a:r>
            <a:r>
              <a:rPr lang="en-US" altLang="en-US" dirty="0"/>
              <a:t>lectron </a:t>
            </a:r>
            <a:r>
              <a:rPr lang="en-US" altLang="en-US" b="1" u="sng" dirty="0"/>
              <a:t>d</a:t>
            </a:r>
            <a:r>
              <a:rPr lang="en-US" altLang="en-US" dirty="0"/>
              <a:t>ensity are </a:t>
            </a:r>
            <a:r>
              <a:rPr lang="en-US" altLang="en-US" b="1" u="sng" dirty="0"/>
              <a:t>a</a:t>
            </a:r>
            <a:r>
              <a:rPr lang="en-US" altLang="en-US" dirty="0"/>
              <a:t>round each </a:t>
            </a:r>
          </a:p>
          <a:p>
            <a:r>
              <a:rPr lang="en-US" altLang="en-US" dirty="0"/>
              <a:t>		</a:t>
            </a:r>
            <a:r>
              <a:rPr lang="en-US" altLang="en-US" b="1" u="sng" dirty="0"/>
              <a:t>c</a:t>
            </a:r>
            <a:r>
              <a:rPr lang="en-US" altLang="en-US" dirty="0"/>
              <a:t>entral </a:t>
            </a:r>
            <a:r>
              <a:rPr lang="en-US" altLang="en-US" b="1" u="sng" dirty="0"/>
              <a:t>a</a:t>
            </a:r>
            <a:r>
              <a:rPr lang="en-US" altLang="en-US" dirty="0"/>
              <a:t>tom (REDACA)</a:t>
            </a:r>
          </a:p>
          <a:p>
            <a:r>
              <a:rPr lang="en-US" altLang="en-US" dirty="0"/>
              <a:t>		    - each bond (single, double, or triple) ___________________</a:t>
            </a:r>
          </a:p>
          <a:p>
            <a:r>
              <a:rPr lang="en-US" altLang="en-US" dirty="0"/>
              <a:t>		    - each non-bonding pair __________________________</a:t>
            </a:r>
          </a:p>
          <a:p>
            <a:endParaRPr lang="en-US" altLang="en-US" dirty="0"/>
          </a:p>
          <a:p>
            <a:r>
              <a:rPr lang="en-US" altLang="en-US" dirty="0"/>
              <a:t>			(we’ll practice in a second…)</a:t>
            </a:r>
          </a:p>
          <a:p>
            <a:endParaRPr lang="en-US" altLang="en-US" dirty="0"/>
          </a:p>
          <a:p>
            <a:r>
              <a:rPr lang="en-US" altLang="en-US" dirty="0"/>
              <a:t>	three.	the geometry that gets these regions of electrons as far from</a:t>
            </a:r>
          </a:p>
          <a:p>
            <a:r>
              <a:rPr lang="en-US" altLang="en-US" dirty="0"/>
              <a:t>		each other as possible</a:t>
            </a:r>
          </a:p>
        </p:txBody>
      </p:sp>
      <p:pic>
        <p:nvPicPr>
          <p:cNvPr id="5148" name="Picture 28" descr="carbon%20diox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36667" r="32001" b="36667"/>
          <a:stretch>
            <a:fillRect/>
          </a:stretch>
        </p:blipFill>
        <p:spPr bwMode="auto">
          <a:xfrm>
            <a:off x="3276600" y="2286000"/>
            <a:ext cx="1981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4572000" y="1143000"/>
            <a:ext cx="3649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bonded to two or more atoms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4594225" y="1447800"/>
            <a:ext cx="3787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bonded to only one other atom</a:t>
            </a:r>
          </a:p>
        </p:txBody>
      </p:sp>
      <p:sp>
        <p:nvSpPr>
          <p:cNvPr id="5152" name="Freeform 32"/>
          <p:cNvSpPr>
            <a:spLocks/>
          </p:cNvSpPr>
          <p:nvPr/>
        </p:nvSpPr>
        <p:spPr bwMode="auto">
          <a:xfrm>
            <a:off x="1905000" y="1371600"/>
            <a:ext cx="2476500" cy="1066800"/>
          </a:xfrm>
          <a:custGeom>
            <a:avLst/>
            <a:gdLst>
              <a:gd name="T0" fmla="*/ 520 w 1560"/>
              <a:gd name="T1" fmla="*/ 0 h 672"/>
              <a:gd name="T2" fmla="*/ 136 w 1560"/>
              <a:gd name="T3" fmla="*/ 144 h 672"/>
              <a:gd name="T4" fmla="*/ 1336 w 1560"/>
              <a:gd name="T5" fmla="*/ 480 h 672"/>
              <a:gd name="T6" fmla="*/ 1480 w 1560"/>
              <a:gd name="T7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0" h="672">
                <a:moveTo>
                  <a:pt x="520" y="0"/>
                </a:moveTo>
                <a:cubicBezTo>
                  <a:pt x="260" y="32"/>
                  <a:pt x="0" y="64"/>
                  <a:pt x="136" y="144"/>
                </a:cubicBezTo>
                <a:cubicBezTo>
                  <a:pt x="272" y="224"/>
                  <a:pt x="1112" y="392"/>
                  <a:pt x="1336" y="480"/>
                </a:cubicBezTo>
                <a:cubicBezTo>
                  <a:pt x="1560" y="568"/>
                  <a:pt x="1520" y="620"/>
                  <a:pt x="1480" y="672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Freeform 33"/>
          <p:cNvSpPr>
            <a:spLocks/>
          </p:cNvSpPr>
          <p:nvPr/>
        </p:nvSpPr>
        <p:spPr bwMode="auto">
          <a:xfrm>
            <a:off x="5257800" y="1905000"/>
            <a:ext cx="2095500" cy="685800"/>
          </a:xfrm>
          <a:custGeom>
            <a:avLst/>
            <a:gdLst>
              <a:gd name="T0" fmla="*/ 720 w 1320"/>
              <a:gd name="T1" fmla="*/ 0 h 432"/>
              <a:gd name="T2" fmla="*/ 1200 w 1320"/>
              <a:gd name="T3" fmla="*/ 240 h 432"/>
              <a:gd name="T4" fmla="*/ 0 w 1320"/>
              <a:gd name="T5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0" h="432">
                <a:moveTo>
                  <a:pt x="720" y="0"/>
                </a:moveTo>
                <a:cubicBezTo>
                  <a:pt x="1020" y="84"/>
                  <a:pt x="1320" y="168"/>
                  <a:pt x="1200" y="240"/>
                </a:cubicBezTo>
                <a:cubicBezTo>
                  <a:pt x="1080" y="312"/>
                  <a:pt x="540" y="372"/>
                  <a:pt x="0" y="432"/>
                </a:cubicBezTo>
              </a:path>
            </a:pathLst>
          </a:custGeom>
          <a:noFill/>
          <a:ln w="25400">
            <a:solidFill>
              <a:srgbClr val="00FF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Freeform 34"/>
          <p:cNvSpPr>
            <a:spLocks/>
          </p:cNvSpPr>
          <p:nvPr/>
        </p:nvSpPr>
        <p:spPr bwMode="auto">
          <a:xfrm>
            <a:off x="1524000" y="1828800"/>
            <a:ext cx="7162800" cy="1409700"/>
          </a:xfrm>
          <a:custGeom>
            <a:avLst/>
            <a:gdLst>
              <a:gd name="T0" fmla="*/ 3608 w 4512"/>
              <a:gd name="T1" fmla="*/ 0 h 888"/>
              <a:gd name="T2" fmla="*/ 3992 w 4512"/>
              <a:gd name="T3" fmla="*/ 432 h 888"/>
              <a:gd name="T4" fmla="*/ 488 w 4512"/>
              <a:gd name="T5" fmla="*/ 864 h 888"/>
              <a:gd name="T6" fmla="*/ 1064 w 4512"/>
              <a:gd name="T7" fmla="*/ 576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12" h="888">
                <a:moveTo>
                  <a:pt x="3608" y="0"/>
                </a:moveTo>
                <a:cubicBezTo>
                  <a:pt x="4060" y="144"/>
                  <a:pt x="4512" y="288"/>
                  <a:pt x="3992" y="432"/>
                </a:cubicBezTo>
                <a:cubicBezTo>
                  <a:pt x="3472" y="576"/>
                  <a:pt x="976" y="840"/>
                  <a:pt x="488" y="864"/>
                </a:cubicBezTo>
                <a:cubicBezTo>
                  <a:pt x="0" y="888"/>
                  <a:pt x="532" y="732"/>
                  <a:pt x="1064" y="576"/>
                </a:cubicBezTo>
              </a:path>
            </a:pathLst>
          </a:custGeom>
          <a:noFill/>
          <a:ln w="25400">
            <a:solidFill>
              <a:srgbClr val="00FF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6481763" y="3886200"/>
            <a:ext cx="2738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counts as ONE region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5186363" y="4191000"/>
            <a:ext cx="2738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counts as ONE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1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1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9" grpId="0"/>
      <p:bldP spid="5150" grpId="0"/>
      <p:bldP spid="5152" grpId="0" animBg="1"/>
      <p:bldP spid="5153" grpId="0" animBg="1"/>
      <p:bldP spid="5154" grpId="0" animBg="1"/>
      <p:bldP spid="5155" grpId="0"/>
      <p:bldP spid="51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38200" y="639763"/>
            <a:ext cx="4019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it all starts with the Lewis structure…..</a:t>
            </a: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3729038" y="1630363"/>
            <a:ext cx="1681162" cy="808037"/>
            <a:chOff x="3946" y="3590"/>
            <a:chExt cx="1059" cy="509"/>
          </a:xfrm>
        </p:grpSpPr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3946" y="3666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/>
                <a:t>H</a:t>
              </a:r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4330" y="3666"/>
              <a:ext cx="3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/>
                <a:t>O</a:t>
              </a:r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4704" y="3648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/>
                <a:t>H</a:t>
              </a:r>
            </a:p>
          </p:txBody>
        </p:sp>
        <p:grpSp>
          <p:nvGrpSpPr>
            <p:cNvPr id="6153" name="Group 9"/>
            <p:cNvGrpSpPr>
              <a:grpSpLocks noChangeAspect="1"/>
            </p:cNvGrpSpPr>
            <p:nvPr/>
          </p:nvGrpSpPr>
          <p:grpSpPr bwMode="auto">
            <a:xfrm rot="-5400000">
              <a:off x="4454" y="3973"/>
              <a:ext cx="58" cy="193"/>
              <a:chOff x="384" y="2972"/>
              <a:chExt cx="288" cy="964"/>
            </a:xfrm>
          </p:grpSpPr>
          <p:sp>
            <p:nvSpPr>
              <p:cNvPr id="6154" name="Oval 10"/>
              <p:cNvSpPr>
                <a:spLocks noChangeAspect="1" noChangeArrowheads="1"/>
              </p:cNvSpPr>
              <p:nvPr/>
            </p:nvSpPr>
            <p:spPr bwMode="auto">
              <a:xfrm>
                <a:off x="384" y="3648"/>
                <a:ext cx="288" cy="288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5" name="Oval 11"/>
              <p:cNvSpPr>
                <a:spLocks noChangeAspect="1" noChangeArrowheads="1"/>
              </p:cNvSpPr>
              <p:nvPr/>
            </p:nvSpPr>
            <p:spPr bwMode="auto">
              <a:xfrm>
                <a:off x="384" y="2972"/>
                <a:ext cx="288" cy="288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56" name="Group 12"/>
            <p:cNvGrpSpPr>
              <a:grpSpLocks noChangeAspect="1"/>
            </p:cNvGrpSpPr>
            <p:nvPr/>
          </p:nvGrpSpPr>
          <p:grpSpPr bwMode="auto">
            <a:xfrm rot="-5400000">
              <a:off x="4455" y="3522"/>
              <a:ext cx="58" cy="193"/>
              <a:chOff x="384" y="2972"/>
              <a:chExt cx="288" cy="964"/>
            </a:xfrm>
          </p:grpSpPr>
          <p:sp>
            <p:nvSpPr>
              <p:cNvPr id="6157" name="Oval 13"/>
              <p:cNvSpPr>
                <a:spLocks noChangeAspect="1" noChangeArrowheads="1"/>
              </p:cNvSpPr>
              <p:nvPr/>
            </p:nvSpPr>
            <p:spPr bwMode="auto">
              <a:xfrm>
                <a:off x="384" y="3648"/>
                <a:ext cx="288" cy="288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8" name="Oval 14"/>
              <p:cNvSpPr>
                <a:spLocks noChangeAspect="1" noChangeArrowheads="1"/>
              </p:cNvSpPr>
              <p:nvPr/>
            </p:nvSpPr>
            <p:spPr bwMode="auto">
              <a:xfrm>
                <a:off x="384" y="2972"/>
                <a:ext cx="288" cy="288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59" name="Group 15"/>
            <p:cNvGrpSpPr>
              <a:grpSpLocks noChangeAspect="1"/>
            </p:cNvGrpSpPr>
            <p:nvPr/>
          </p:nvGrpSpPr>
          <p:grpSpPr bwMode="auto">
            <a:xfrm rot="-10800000">
              <a:off x="4262" y="3744"/>
              <a:ext cx="58" cy="193"/>
              <a:chOff x="384" y="2972"/>
              <a:chExt cx="288" cy="964"/>
            </a:xfrm>
          </p:grpSpPr>
          <p:sp>
            <p:nvSpPr>
              <p:cNvPr id="6160" name="Oval 16"/>
              <p:cNvSpPr>
                <a:spLocks noChangeAspect="1" noChangeArrowheads="1"/>
              </p:cNvSpPr>
              <p:nvPr/>
            </p:nvSpPr>
            <p:spPr bwMode="auto">
              <a:xfrm>
                <a:off x="384" y="3648"/>
                <a:ext cx="288" cy="288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1" name="Oval 17"/>
              <p:cNvSpPr>
                <a:spLocks noChangeAspect="1" noChangeArrowheads="1"/>
              </p:cNvSpPr>
              <p:nvPr/>
            </p:nvSpPr>
            <p:spPr bwMode="auto">
              <a:xfrm>
                <a:off x="384" y="2972"/>
                <a:ext cx="288" cy="288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62" name="Group 18"/>
            <p:cNvGrpSpPr>
              <a:grpSpLocks noChangeAspect="1"/>
            </p:cNvGrpSpPr>
            <p:nvPr/>
          </p:nvGrpSpPr>
          <p:grpSpPr bwMode="auto">
            <a:xfrm rot="-10800000">
              <a:off x="4646" y="3744"/>
              <a:ext cx="58" cy="193"/>
              <a:chOff x="384" y="2972"/>
              <a:chExt cx="288" cy="964"/>
            </a:xfrm>
          </p:grpSpPr>
          <p:sp>
            <p:nvSpPr>
              <p:cNvPr id="6163" name="Oval 19"/>
              <p:cNvSpPr>
                <a:spLocks noChangeAspect="1" noChangeArrowheads="1"/>
              </p:cNvSpPr>
              <p:nvPr/>
            </p:nvSpPr>
            <p:spPr bwMode="auto">
              <a:xfrm>
                <a:off x="384" y="3648"/>
                <a:ext cx="288" cy="288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4" name="Oval 20"/>
              <p:cNvSpPr>
                <a:spLocks noChangeAspect="1" noChangeArrowheads="1"/>
              </p:cNvSpPr>
              <p:nvPr/>
            </p:nvSpPr>
            <p:spPr bwMode="auto">
              <a:xfrm>
                <a:off x="384" y="2972"/>
                <a:ext cx="288" cy="288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406</Words>
  <Application>Microsoft Office PowerPoint</Application>
  <PresentationFormat>On-screen Show (4:3)</PresentationFormat>
  <Paragraphs>206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- 36</vt:lpstr>
      <vt:lpstr>Comic Sans MS</vt:lpstr>
      <vt:lpstr>Times New Roman</vt:lpstr>
      <vt:lpstr>Default Design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tonic</dc:creator>
  <cp:lastModifiedBy>toni</cp:lastModifiedBy>
  <cp:revision>27</cp:revision>
  <cp:lastPrinted>2017-11-14T14:21:59Z</cp:lastPrinted>
  <dcterms:created xsi:type="dcterms:W3CDTF">2014-02-21T16:55:33Z</dcterms:created>
  <dcterms:modified xsi:type="dcterms:W3CDTF">2019-11-07T14:22:46Z</dcterms:modified>
</cp:coreProperties>
</file>