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vbaProject.bin" ContentType="application/vnd.ms-office.vbaPro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2" r:id="rId14"/>
    <p:sldId id="283" r:id="rId15"/>
    <p:sldId id="270" r:id="rId16"/>
    <p:sldId id="279" r:id="rId17"/>
    <p:sldId id="281" r:id="rId18"/>
    <p:sldId id="278" r:id="rId19"/>
    <p:sldId id="301" r:id="rId20"/>
    <p:sldId id="284" r:id="rId21"/>
    <p:sldId id="288" r:id="rId22"/>
    <p:sldId id="302" r:id="rId23"/>
    <p:sldId id="286" r:id="rId24"/>
    <p:sldId id="291" r:id="rId25"/>
    <p:sldId id="292" r:id="rId26"/>
    <p:sldId id="293" r:id="rId27"/>
    <p:sldId id="269" r:id="rId28"/>
    <p:sldId id="299" r:id="rId29"/>
    <p:sldId id="300" r:id="rId30"/>
    <p:sldId id="280" r:id="rId31"/>
    <p:sldId id="29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94" r:id="rId40"/>
    <p:sldId id="295" r:id="rId41"/>
    <p:sldId id="298" r:id="rId42"/>
    <p:sldId id="296" r:id="rId43"/>
    <p:sldId id="297" r:id="rId44"/>
    <p:sldId id="268" r:id="rId45"/>
    <p:sldId id="287" r:id="rId46"/>
    <p:sldId id="289" r:id="rId47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79BC"/>
    <a:srgbClr val="862265"/>
    <a:srgbClr val="F5F5FF"/>
    <a:srgbClr val="0033CC"/>
    <a:srgbClr val="CC3300"/>
    <a:srgbClr val="E9A5D2"/>
    <a:srgbClr val="008000"/>
    <a:srgbClr val="FFFFFF"/>
    <a:srgbClr val="E597CB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61" autoAdjust="0"/>
    <p:restoredTop sz="94660"/>
  </p:normalViewPr>
  <p:slideViewPr>
    <p:cSldViewPr>
      <p:cViewPr varScale="1">
        <p:scale>
          <a:sx n="70" d="100"/>
          <a:sy n="70" d="100"/>
        </p:scale>
        <p:origin x="402" y="72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06/relationships/vbaProject" Target="vbaProject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5910DE-BCAE-4637-A998-15FBE89D64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211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11-03T15:44:09.90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11-14T18:06:02.700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22076 2704 0,'75'0'16,"49"0"-16,24 0 16,1 0-1,-25 0-15,-24 0 16,-26 0-1,50 0-15,-74 0 16,-1 0 0,-24 0-16,0 0 15,24 0 1,-24 0-16,0 0 15,0 0 1,0 0-16,-25 0 16,24 0-1,-24 0 1,25 0 15,-25 0 125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11-14T18:06:27.018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19844 8905 0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11-14T18:06:29.84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10740 11534 0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11-14T18:06:55.44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1488 13097 0,'0'-25'78,"0"25"-63,25-25 1,0 25-16,49-25 15,1 1 1,-26-1-16,1 0 16,0 0-1,-26 25-15,1-25 16,0 1-1,-25 24-15,50 0 16,-50 0 0,24-25-16,-24 25 15,25 0 1,0-25-16,-25 0 15,25 25-15,-25-25 16,49 25 0,-49 0-16,25 0 15,0-24 1,0-1-16,-25 25 15,25-25 1,-1 25-16,1-25 16,-25 0-1,50 25-15,-50-24 16,25 24-1,-1 0-15,1 0 16,0-25 0,-25 25-16,25-25 15,0 25-15,-25 0 16,24 0-1,-24-25 1,25 25 0,-25-25 15,0 25 0,0 0-31,0-24 31,0-1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11-14T18:06:57.02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3274 11782 0,'0'-25'31,"0"25"0,50-24-31,-1-1 16,51-50 0,73-49-16,-73 50 15,-1-25 1,-25 74-16,25-49 15,1-1-15,-51 75 16,-24-25 0,25 0-16,-50 25 15,24 0 1,1 0-1,0 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11-14T18:06:58.378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4564 14362 0,'0'0'31,"0"0"-31,25 0 15,0 0 1,-25 0 0,24 0-16,26 0 15,49 0 1,1 0-16,48 0 15,-24 0 1,50-50-16,-25-24 16,-25 49-1,0-25-15,-50 26 16,-24-1-1,0 0-15,-50 25 16,24 0 0,1 0-1,-25-25 48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11-14T18:06:59.771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4762 9426 0,'0'0'16,"25"0"-16,0 0 16,50 0-1,-1 0-15,0 25 16,1-1-1,-1 1-15,1-25 16,-26 0 0,-24 0-16,25 0 15,-26 0 1,-24 0-16,25 0 31,-25 0-15,25 0-1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11-14T18:07:01.018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3597 7119 0,'0'-25'16,"0"25"-1,24-25-15,76 1 16,-1-26-1,-25 25-15,50 25 16,50-74 0,-75 74-16,25-25 15,-49 25 1,-26-25-16,-24 25 15,0 0 1,0 0-16,-25 0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11-14T18:07:02.346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7789 12080 0,'24'0'47,"-24"0"-32,25 0 1,50 25-16,24-25 15,-25 0 1,50 24-16,-24-24 16,-26 25-1,25-25-15,-24 0 16,-51 0-1,1 0-15,0 0 16,-25 0 0,25 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11-14T18:07:03.78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8657 8558 0,'0'0'109,"49"0"-93,1 0-1,0-25-15,24 0 16,50-49-16,0-26 16,-49 51-1,24-50-15,0-1 16,25 1-1,-74 25-15,-1-1 16,-24 26 0,0 24-16,-25 0 15,0 25 1,0-25-1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11-03T15:51:30.228"/>
    </inkml:context>
    <inkml:brush xml:id="br0">
      <inkml:brushProperty name="width" value="0.15875" units="cm"/>
      <inkml:brushProperty name="height" value="0.635" units="cm"/>
      <inkml:brushProperty name="color" value="#00CC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11-14T18:07:04.72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11559 9798 0,'0'0'31,"25"0"-15,0 0-16,24 0 15,1 0 1,74 0-16,-50-25 15,1 0 1,-26 25-16,-24 0 16,0 0-1,0 0-15,-25 0 16,24 0-1,-24 0 1,25 0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11-14T18:07:06.048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12055 11237 0,'0'0'47,"25"0"-47,0 0 16,49 49-16,25 1 15,-24-1 1,24 1-16,-49 0 16,-1-26-1,1 1-15,-25 25 16,24-50-1,-24 49-15,25-49 16,-50 25 0,24-25-16,-24 25 15,0-25 1,25 0-1,-25 0 48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11-14T18:07:08.087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9996 14585 0,'0'0'31,"50"0"-31,0-49 15,24 24 1,0 0-16,-24-25 16,0 50-1,24-24-15,-49-1 16,0 0-1,-1 25-15,1-25 16,0 25 0,-25 0-16,0 0 15,25-25 1,-25 25-1,0-25 1,25 25 0,-25 0-16,24 0 15,-24 0 32,0-24 249,0 24-280,0-25 15,0 25-31,0-25 16,0 0-1,50 25-15,-50-49 16,25 49 0,0 0-16,-25-25 15,24 25 1,-24 0-1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11-14T18:07:11.220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15602 12030 0,'0'0'62,"0"25"-46,0 0-16,0 0 15,0-1 1,0 1-16,0 50 15,0-1 1,0 1-16,0-51 16,0 26-1,0 0-15,0-26 16,0 1-1,0 0-15,0 0 16,0 0-16,0-25 16,0 24-1,0-24 1,0 25-1,0 0 17,0-25-1,0 25 0,0-25-15,0 25-1,0-25-15,0 0 16,0 24-1,0 1-15,0-25 16,0 25-16,0-25 31,0 25-31,0 0 16,0-1-1,0-24-15,0 25 16,0 0 0,0-25-16,0 25 15,0-25 1,0 25 15,0-25 0,0 24 312,0 1-311,0-25-17,0 0 16,0 0-15,0 0 124,0 0-140,25 0 16,25-25 0,-1 25-16,26-24 15,-51-1-15,1 0 16,25 25-1,-50-25-15,49 25 16,-49-25 0,25 25-16,-25-24 15,0 24 1,0-25-16,0 0 15,0 0 1,0-24-16,-25 24 16,-24-50-1,-1 26-15,-24 24 16,24-25-1,1 1-15,-1 24 16,50 0-16,-50 0 16,50 1-1,0 24-15,-24-25 16,-1 25-1,25-25-15,0 25 16,0-25 0,0 25-16,0-25 31,0 1-16,0-1 1,0 25-16,0-25 16,0 0-1,0 0 1,0 25-16,0-25 15,0 25 17,0-24-1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11-14T18:07:17.578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3225 13072 0,'0'0'47,"0"0"-31,24 50-16,-24-50 15,25 49 1,0-24-16,25 0 15,-50 25 1,24-26-16,-24 1 16,0 50-1,0-1-15,0 0 16,-24-24-1,24 0-15,-50 24 16,25-24-16,25-1 16,-49 1-1,24 24-15,25-24 16,-50-1-1,50 1-15,0-50 16,-25 25 0,25 24-16,-24-49 15,24 50 1,0-50-16,0 25 15,0-25 1,0 25 0,0-25-16,24 0 15,1 24 1,-25 1-16,25-25 15,-25 0 1,25 25-16,0-25 16,-1 0-1,-24 0-15,25 0 16,0 0-1,0 0-15,-25 0 16,25 0 0,-1 0 15,-24 0-16,25 0 79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11-14T18:07:20.184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2307 10790 0,'0'-25'78,"0"0"-78,-25 1 16,25-26-1,0-24-15,0-1 16,0 50-1,0 1-15,0-26 16,0 50 0,0 0 46,0 25-46,25-25-16,0 25 15,-1-25 1,-24 24-1,25-24-15,0 0 16,25 0-16,49-24 16,0-26-1,0-49-15,-24 49 16,-1-24-1,25-1-15,-49 1 16,-25 24 0,24 1-16,-24 24 15,0 0-15,0-25 16,-25 50-1,0-24-15,0-1 16,0 0 0,0 25-1,0-25 1,0 0-16,0 25 15,0-24 1,0 24 15,25-25 0,-1 25-15,-24-50-16,25 25 16,-25 1-1,25-26-15,0 0 16,-25-24-1,25 24-15,-1 1 16,-24-1 0,0 25-16,0-49 15,0 24 1,0 26-16,0-1 15,-49-25 1,49 50-16,-25-50 16,-25 26-16,1-26 15,24 25 1,0 25 140,25-25-141,-25-24 1,1-1-16,-26 1 16,-24-51-16,-1 1 15,-49 0 1,0 25-16,25 24 16,49 25-1,1-24-15,-1 49 16,0-25-1,26 0-15,-26 25 16,50 0 0,25 0 46,-25 0-62,25 0 16,-1 0-16,26 0 31,24 0-31,1 0 0,49 0 15,-25 25 1,25 0-16,25-1 16,-25 1-1,-25 25-15,25-25 16,0-25-1,-25 24-15,1-24 16,24 25 0,-75-25-16,1 0 15,-25 0 1,24 0-16,-49 0 15,50 0-15,-50 0 16,25 0 0,-25 0-16,49 0 15,-49 0 1,25 0 15,-25 0-15,25 0-1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11-14T18:07:21.301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6028 11088 0,'24'0'15,"-24"0"1,25 0-1,0 0-15,25 0 16,24 0 0,50 0-16,0 0 15,25-50 1,0 0-16,-25 26 15,25-51 1,-50 1-16,0 24 16,-49 25-1,-26-24-15,26 49 16,-50-25-1,25 25-15,0 0 32,-25-25-32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11-14T18:07:22.263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9426 10096 0,'124'-125'31,"49"-48"-31,51-26 0,-1 1 15,-49 74 1,-75 25-16,25 24 16,0 1-16,-75 49 15,26-25 1,-50 50-16,-1 0 15,1-24 1,0 24-16,0 0 16,-25 0-1,25-25-15,-25 25 31,24 0-15,-24-25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11-14T18:07:25.164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12055 12874 0,'25'0'15,"-25"0"-15,25 0 16,-1 0-16,26 0 16,25 0-1,-26 0-15,1 0 16,-25 0-1,24 0-15,-24 0 16,0 24 0,0 1-16,-1-25 15,-24 0-15,25 25 16,-25 0-1,0 0-15,50 24 16,-50 1 0,25-1-16,-25 1 15,24 0 1,-24-1-16,0 26 15,25-1 1,0 1-16,-25-1 16,0-49-1,0 0-15,0-1 16,0 26-1,0-25-15,25 24 16,0-24-16,-1 50 16,-24-26-1,25-24-15,0 0 16,-25 0-1,0-25-15,25 49 16,-25-49 0,25 25-16,-1-25 15,-24 25 1,0 0-16,25-25 15,-25 24 1,0-24-16,25 0 16,0 0-1,-25 25 1,0-25-16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11-14T18:07:27.081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13171 10939 0,'0'0'31,"50"0"-31,0 0 15,-1 0 1,1 0-16,24 49 16,25-49-1,-24 50-15,-26-25 16,26 0-16,-26-1 15,-24 1 1,50 50-16,-51-50 16,26 24-1,0-24-15,-26 25 16,1-1-1,25 1-15,-50 24 16,25-49 0,-1 25-16,-24-26 15,25 26 1,-25-25-16,25 24 15,0 1-15,-25 0 16,0-1 0,25 1-16,-25-25 15,0-1 1,0 26-16,0 0 15,0-26 1,0 26-16,0-25 16,0 25-1,0-26-15,0 26 16,0 0-1,-25-26-15,25 1 16,-25 25 0,25-50-16,0 49 15,-25-49-15,25 25 16,0 0-1,0 0-15,0 0 16,0-25 0,0 24-1,0 1 1,0-25 31,0-25-47,0-24 15,0-1-15,50-49 16,-25 25-1,24-50-15,26-1 16,-26 26 0,26-50-16,-26 1 15,-24 24-15,25-25 16,-1 50-1,1-50-15,0 49 16,-26 1 0,1 50-16,0-26 15,0 26 1,-25 24-16,0-25 15,25 25 1,-1 1-16,-24-1 16,0 25-1,0-25-15,0 0 16,0 25-1,0-25 1,0 25 15,25 0 78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11-14T18:05:42.283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18876 4762 0,'25'0'46,"-25"0"-30,50 0-16,24 0 16,1 25-1,49 25-15,74 0 16,-49-1-1,0 1-15,0-25 16,-75-25 0,0 49-16,1-49 15,-26 25 1,1-25-16,-25 0 15,0 0 1,-25 25-16,49-25 16,-49 0-16,25 0 15,-25 25 1,25-25-16,-25 0 31,25 0-15,-1 0-1,-24 24 1,0-24-1,25 0 1,-25 0 0,25 0-1,0 25 1,-50-25 62,-25 0-78,-49-25 15,-50-24 1,25 24-16,0-25 16,0-24-1,0 24-15,75 1 16,-1 24-1,-24-25-15,24 50 16,25-49 0,-24 49-16,49 0 15,-25-25-15,0 0 16,25 25-1,-25 0 17,25-25-17,-25 25 1,25 0-16,0-25 31,0 1-15,0 24-1,0-25-15,25-50 16,-25 26-16,50-26 15,-25 26 1,-1-26-16,1 26 16,0-1-1,-25 1-15,0 24 16,0 0-1,0 0-15,0 0 16,25 1 0,-25-1-16,25 25 15,-25-25 1,0 0-16,0 0 234,0 1-234,0-76 15,24 1 1,26 0-16,-25-25 16,49 49-16,-74 26 15,50-1 1,-50 50-16,0-25 15,25 25 17,0-24-17,24 24 1,-49 0-1,25 0-15,25 0 16,-26 0 0,1 0-16,25 0 15,-50 0 1,49 0-16,-24 0 15,0 0-15,25 24 16,-26-24 0,1 0-16,25 0 15,-25 25 1,-1-25-16,1 0 15,0 0 1,0 0 202,49 75-202,25-51-16,-49 51 16,24-50-1,-24-1-15,25 26 16,-51-25-16,1 0 15,0-25 1,-25 0-16,25 0 16,-25 24-1,0-24-15,25 25 16,-25 0-1,24-25-15,-24 25 16,25-25 0,-25 50-16,50-26 15,-50 1 1,25 0-16,-1 0 15,26-25 204,24 49-204,1 51 1,24 24-16,-25-50 16,-24 25-1,24-24-15,-49-1 16,25-24-16,-50-1 15,49 1 1,-24 24-16,-25-49 16,0 0-1,0 0 1,0-25 77,0-50-77,0 0 0,0-24-16,0-75 15,0 25 1,0-25-16,0 25 15,0-24 1,0 48-16,0-49 16,0 100-1,0-26-15,0 51 16,0-26-1,0 25-15,0 25 32,0 0-17,0 0-15,50 0 16,-50 0-1,50 50-15,-26-50 16,1 25 0,-25-25-16,25 24 15,25 1 1,-50 0-16,24 0 15,26 0 1,0 24-16,-26-24 16,26 0-1,-50 0-15,74 49 16,-49-49-1,0 25-15,0-50 16,0 49-16,-1-49 16,-24 50-1,0-50-15,25 25 16,-25-1-1,0 1-15,25 0 16,-25-25 0,25 25-16,-25 0 15,0-25 1,0 24-16,0-24 15,0 25 1,0 0-16,0-25 31,0 25-31,0-25 16,0 25-1,0-25 1,-25 0 0,-49 0-1,-1-75-15,-49 50 16,0-24-1,50-1-15,-25-24 16,49 49 0,0-25-16,-24 26 15,24-26 1,1 25-16,-1 0 15,25 1 1,0-1-16,25 0 16,-24 25-1,-1 0-15,0 0 16,0-25-16,25 25 15,-25 0 1,1 0-16,-1-25 16,25 25-1,-25-25-15,0 25 16,-24 0-1,-1 0-15,25-24 16,-24 24 0,-51-25-16,26 25 15,49-25 1,-24 25-16,-1 0 15,0 0 1,25-25-16,-24 25 16,24-25-16,25 25 187,0-24-156,-25-1-15,25 0-16,-25-124 15,25 25 1,0-124-16,0 75 15,0-1 1,0 75-16,0-1 16,0 51-1,0-1-15,0 25 16,0 1-1,0-1-15,0-25 16,0 50-16,0-25 31,0 25 94,0 25-109,-24 0-1,-1 25-15,0-1 16,-25 1-1,1 24-15,24-24 16,-25 24-16,1-24 16,24 24-1,-25 1-15,26-1 16,-26 25-1,0-24-15,26-26 16,-1 51 0,0-76-16,-25 51 15,50 24 1,-49-25-16,24-24 15,-25 49 1,1 50-16,24-25 16,-25-49-1,1 24-15,24-25 16,-50-24-16,51 24 15,-51-49 1,50 0-16,1 0 16,24-25 140,-25 24-125,-50 100-31,26-24 15,-26 73 1,51-98-16,-1-1 16,0 1-1,0-26 1,0 50-16,25-49 15,-24 0-15,24-1 16,-25 26 0,25-26-16,-50-24 15,50 25 1,-49-1-16,49-24 15,-25 25-15,-25-26 16,50 26 0,0-50-16,-25 25 15,25 0 1,0-1-16,-24-24 15,24 0 1,-25 0-16,25 25 16,-25-25-1,0 25-15,-24 0 16,24 0-1,-25 24-15,0-49 16,1 25 0,-1-25-16,1 25 15,-1-25-15,0 25 16,26-25-1,-26 0-15,-24 25 16,24-25 0,0 24-16,1-24 15,-1 0 1,25 0-16,1 25 15,-26-25 1,25 25-16,0-25 16,-24 0-1,-1 0-15,25 0 16,-24 0-1,24 0-15,0 0 16,0 0-16,-24 0 16,-1 0-1,25 0-15,25 0 16,-25 0-1,25 0-15,-24 0 16,24 0 0,-25 0 15,0 0-16,50 0 79,24 25-94,26-25 16,-26 25-1,1-25-15,74 24 16,-25-24-1,-24 0-15,-26 0 16,51 0 0,-1 0-16,-25 0 15,1 0 1,-26 0-16,1 0 15,-25 0 1,24 0-16,-49 0 16,50-24-1,-50-1-15,25 25 16,-1-25-16,1 25 31,-25 0-31,25 0 0,-25-25 31,25 25-15,0 0 31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11-03T15:51:30.228"/>
    </inkml:context>
    <inkml:brush xml:id="br0">
      <inkml:brushProperty name="width" value="0.15875" units="cm"/>
      <inkml:brushProperty name="height" value="0.635" units="cm"/>
      <inkml:brushProperty name="color" value="#00CC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11-14T18:05:47.457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17388 6052 0,'0'0'46,"-25"0"-30,25 0 0,-25-24-1,-24 24 1,-1-25-16,1 0 15,-26 0 1,1 0-16,24 25 16,25-49-1,-24 24-15,-1 0 16,1-25-16,-1 26 15,25-26 1,0 50-16,25-25 16,-24 0-1,24 1-15,-25-1 16,25 25-1,0-50-15,0 1 16,0-1 0,0 25-16,0-49 15,0 49 1,-25 0-16,0-24 15,25 24 1,0 0-16,0-25 16,-25 26-16,25-1 15,0-25 1,0 50-16,0-49 15,0 24 1,0 0-16,0 0 16,0 0-1,0 1-15,-24-1 16,24 0-1,0 0-15,0 25 16,0-50 0,0 50-16,0-24 15,0 24 1,0-25-16,0 25 15,0-25 17,0 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11-14T18:05:56.230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14585 7367 0,'0'-25'62,"25"25"-46,0 0-16,24 0 15,26 0 1,-1 0-16,75 0 15,0 0 1,0 0-16,-50 0 16,-25 0-1,26 0-15,-1 0 16,-25 0-1,1 25-15,-1-25 16,-24 0-16,-26 0 16,1 0-1,25 50-15,-1-50 16,1 0-1,-25 0-15,0 24 16,-1-24 0,-24 0-16,50 0 15,-50 0 1,25 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11-14T18:05:57.446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19670 7144 0,'0'0'15,"0"0"16,-25 49-31,1 1 16,-51 24 0,-24 100-16,0-75 15,-1 0 1,51 1-16,-26-26 15,-24 25 1,50 1-16,-1-26 16,0 0-1,26 1-15,-1-26 16,0-24-16,0 25 15,-24-25 1,49 24-16,-25 1 16,0-25-1,0-25-15,0 24 16,25 1-1,-24 0-15,24-25 16,0 0 0,-25 25-1,0-25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11-14T18:05:58.68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17487 3597 0,'0'24'31,"0"1"1,25-25-17,0 0 1,0 25-16,0-25 15,-1 25 1,26-25-16,-25 0 16,24 0-1,-24 0-15,25 0 16,-1 0-16,-24 0 15,25 0 1,-50 0-16,25 0 16,-25 0-1,24 0-15,-24 0 31,25 0-15,0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11-14T18:05:59.900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15949 4539 0,'0'0'16,"0"0"-1,-49 0-15,-50-49 16,-50-26-1,25 26-15,-75-26 16,50 1 0,-49 24-16,49-24 15,50 49 1,-25-25-16,50 50 15,-1-24 1,50-1-16,-24 0 16,49 25-16,-25 0 15,0 0 1,25 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11-14T18:06:01.361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18455 2232 0,'-25'0'15,"25"0"-15,-25 0 16,0 0 15,25 0 16,50 0-31,-1 0-16,51 0 15,-1-49-15,0 49 16,-24-25-1,24 25-15,-50 0 16,1 0 0,-25-25-16,24 25 15,-49 0 1,25 0-16,-25 0 15,25 0 1,-25 0 0,25 0-1,0 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18A5F-670E-463C-B4CD-0D301481EB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05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59839-465C-4C13-8752-DD2EFF782C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39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2444E-DC74-443B-B9F3-54952AB2F1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34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6B96D-CF41-4989-9D32-C7AC7A836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02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08447-BCE5-4EF4-A316-6168F90CA5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49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9BC4B-C269-464D-AC0D-B815ACCFC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62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CBF23-2755-4F26-87C6-156B9903F3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25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73654-84D5-4B2B-A17C-B90F98465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05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31C10-CC18-4011-BBE3-4791880E39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68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31130-0781-4515-962A-2AE0A1827B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254CE-9933-4112-A6CE-0C6C92D91B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37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92117A-7F56-4A20-BE62-6E155B9E405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control" Target="../activeX/activeX2.xml"/><Relationship Id="rId7" Type="http://schemas.openxmlformats.org/officeDocument/2006/relationships/image" Target="../media/image5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customXml" Target="../ink/ink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emf"/><Relationship Id="rId4" Type="http://schemas.openxmlformats.org/officeDocument/2006/relationships/customXml" Target="../ink/ink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emf"/><Relationship Id="rId18" Type="http://schemas.openxmlformats.org/officeDocument/2006/relationships/customXml" Target="../ink/ink10.xml"/><Relationship Id="rId26" Type="http://schemas.openxmlformats.org/officeDocument/2006/relationships/customXml" Target="../ink/ink14.xml"/><Relationship Id="rId39" Type="http://schemas.openxmlformats.org/officeDocument/2006/relationships/image" Target="../media/image49.emf"/><Relationship Id="rId21" Type="http://schemas.openxmlformats.org/officeDocument/2006/relationships/image" Target="../media/image40.emf"/><Relationship Id="rId34" Type="http://schemas.openxmlformats.org/officeDocument/2006/relationships/customXml" Target="../ink/ink18.xml"/><Relationship Id="rId42" Type="http://schemas.openxmlformats.org/officeDocument/2006/relationships/customXml" Target="../ink/ink22.xml"/><Relationship Id="rId47" Type="http://schemas.openxmlformats.org/officeDocument/2006/relationships/image" Target="../media/image53.emf"/><Relationship Id="rId50" Type="http://schemas.openxmlformats.org/officeDocument/2006/relationships/customXml" Target="../ink/ink26.xml"/><Relationship Id="rId55" Type="http://schemas.openxmlformats.org/officeDocument/2006/relationships/image" Target="../media/image57.emf"/><Relationship Id="rId7" Type="http://schemas.openxmlformats.org/officeDocument/2006/relationships/image" Target="../media/image33.emf"/><Relationship Id="rId12" Type="http://schemas.openxmlformats.org/officeDocument/2006/relationships/customXml" Target="../ink/ink7.xml"/><Relationship Id="rId17" Type="http://schemas.openxmlformats.org/officeDocument/2006/relationships/image" Target="../media/image38.emf"/><Relationship Id="rId25" Type="http://schemas.openxmlformats.org/officeDocument/2006/relationships/image" Target="../media/image42.emf"/><Relationship Id="rId33" Type="http://schemas.openxmlformats.org/officeDocument/2006/relationships/image" Target="../media/image46.emf"/><Relationship Id="rId38" Type="http://schemas.openxmlformats.org/officeDocument/2006/relationships/customXml" Target="../ink/ink20.xml"/><Relationship Id="rId46" Type="http://schemas.openxmlformats.org/officeDocument/2006/relationships/customXml" Target="../ink/ink24.xml"/><Relationship Id="rId2" Type="http://schemas.openxmlformats.org/officeDocument/2006/relationships/image" Target="../media/image31.png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29" Type="http://schemas.openxmlformats.org/officeDocument/2006/relationships/image" Target="../media/image44.emf"/><Relationship Id="rId41" Type="http://schemas.openxmlformats.org/officeDocument/2006/relationships/image" Target="../media/image50.emf"/><Relationship Id="rId54" Type="http://schemas.openxmlformats.org/officeDocument/2006/relationships/customXml" Target="../ink/ink2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11" Type="http://schemas.openxmlformats.org/officeDocument/2006/relationships/image" Target="../media/image35.emf"/><Relationship Id="rId24" Type="http://schemas.openxmlformats.org/officeDocument/2006/relationships/customXml" Target="../ink/ink13.xml"/><Relationship Id="rId32" Type="http://schemas.openxmlformats.org/officeDocument/2006/relationships/customXml" Target="../ink/ink17.xml"/><Relationship Id="rId37" Type="http://schemas.openxmlformats.org/officeDocument/2006/relationships/image" Target="../media/image48.emf"/><Relationship Id="rId40" Type="http://schemas.openxmlformats.org/officeDocument/2006/relationships/customXml" Target="../ink/ink21.xml"/><Relationship Id="rId45" Type="http://schemas.openxmlformats.org/officeDocument/2006/relationships/image" Target="../media/image52.emf"/><Relationship Id="rId53" Type="http://schemas.openxmlformats.org/officeDocument/2006/relationships/image" Target="../media/image56.emf"/><Relationship Id="rId58" Type="http://schemas.openxmlformats.org/officeDocument/2006/relationships/image" Target="../media/image36.png"/><Relationship Id="rId5" Type="http://schemas.openxmlformats.org/officeDocument/2006/relationships/image" Target="../media/image32.emf"/><Relationship Id="rId15" Type="http://schemas.openxmlformats.org/officeDocument/2006/relationships/image" Target="../media/image37.emf"/><Relationship Id="rId23" Type="http://schemas.openxmlformats.org/officeDocument/2006/relationships/image" Target="../media/image41.emf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49" Type="http://schemas.openxmlformats.org/officeDocument/2006/relationships/image" Target="../media/image54.emf"/><Relationship Id="rId57" Type="http://schemas.openxmlformats.org/officeDocument/2006/relationships/image" Target="../media/image59.emf"/><Relationship Id="rId10" Type="http://schemas.openxmlformats.org/officeDocument/2006/relationships/customXml" Target="../ink/ink6.xml"/><Relationship Id="rId19" Type="http://schemas.openxmlformats.org/officeDocument/2006/relationships/image" Target="../media/image39.emf"/><Relationship Id="rId31" Type="http://schemas.openxmlformats.org/officeDocument/2006/relationships/image" Target="../media/image45.emf"/><Relationship Id="rId44" Type="http://schemas.openxmlformats.org/officeDocument/2006/relationships/customXml" Target="../ink/ink23.xml"/><Relationship Id="rId52" Type="http://schemas.openxmlformats.org/officeDocument/2006/relationships/customXml" Target="../ink/ink27.xml"/><Relationship Id="rId9" Type="http://schemas.openxmlformats.org/officeDocument/2006/relationships/image" Target="../media/image34.emf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43.emf"/><Relationship Id="rId30" Type="http://schemas.openxmlformats.org/officeDocument/2006/relationships/customXml" Target="../ink/ink16.xml"/><Relationship Id="rId35" Type="http://schemas.openxmlformats.org/officeDocument/2006/relationships/image" Target="../media/image47.emf"/><Relationship Id="rId43" Type="http://schemas.openxmlformats.org/officeDocument/2006/relationships/image" Target="../media/image51.emf"/><Relationship Id="rId48" Type="http://schemas.openxmlformats.org/officeDocument/2006/relationships/customXml" Target="../ink/ink25.xml"/><Relationship Id="rId56" Type="http://schemas.openxmlformats.org/officeDocument/2006/relationships/customXml" Target="../ink/ink29.xml"/><Relationship Id="rId8" Type="http://schemas.openxmlformats.org/officeDocument/2006/relationships/customXml" Target="../ink/ink5.xml"/><Relationship Id="rId51" Type="http://schemas.openxmlformats.org/officeDocument/2006/relationships/image" Target="../media/image55.emf"/><Relationship Id="rId3" Type="http://schemas.openxmlformats.org/officeDocument/2006/relationships/customXml" Target="../ink/ink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emf"/><Relationship Id="rId4" Type="http://schemas.openxmlformats.org/officeDocument/2006/relationships/customXml" Target="../ink/ink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4800204_orig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066800"/>
            <a:ext cx="22193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tetrahedral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7781">
            <a:off x="6096000" y="609600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52400" y="152400"/>
            <a:ext cx="878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Hydrosphere </a:t>
            </a:r>
            <a:r>
              <a:rPr lang="en-US" altLang="en-US" sz="1800" dirty="0" smtClean="0"/>
              <a:t>5  </a:t>
            </a:r>
            <a:r>
              <a:rPr lang="en-US" altLang="en-US" sz="1800" b="1" u="sng" dirty="0"/>
              <a:t>MOLECULAR POLARITY</a:t>
            </a:r>
            <a:r>
              <a:rPr lang="en-US" altLang="en-US" sz="1800" dirty="0"/>
              <a:t>			Date _____________</a:t>
            </a:r>
            <a:endParaRPr lang="en-US" altLang="en-US" sz="1800" b="1" u="sng" dirty="0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38138" y="2819400"/>
            <a:ext cx="3624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Things we knew about water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5615985" y="2568714"/>
            <a:ext cx="31470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 dirty="0"/>
              <a:t>Things we have learned </a:t>
            </a:r>
            <a:endParaRPr lang="en-US" altLang="en-US" b="1" dirty="0" smtClean="0"/>
          </a:p>
          <a:p>
            <a:pPr algn="ctr"/>
            <a:r>
              <a:rPr lang="en-US" altLang="en-US" b="1" dirty="0" smtClean="0"/>
              <a:t>about </a:t>
            </a:r>
            <a:r>
              <a:rPr lang="en-US" altLang="en-US" b="1" dirty="0"/>
              <a:t>water</a:t>
            </a:r>
          </a:p>
        </p:txBody>
      </p:sp>
      <p:pic>
        <p:nvPicPr>
          <p:cNvPr id="2067" name="Picture 19" descr="hydrosphe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685800"/>
            <a:ext cx="297815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1887538" y="6384925"/>
            <a:ext cx="5368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how are these properties related ?   Well….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201" name="TextBox1" r:id="rId2" imgW="4971960" imgH="3200400"/>
        </mc:Choice>
        <mc:Fallback>
          <p:control name="TextBox1" r:id="rId2" imgW="4971960" imgH="3200400">
            <p:pic>
              <p:nvPicPr>
                <p:cNvPr id="2068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-17059" y="3202782"/>
                  <a:ext cx="4970060" cy="3195637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02" name="TextBox3" r:id="rId3" imgW="4191120" imgH="3200400"/>
        </mc:Choice>
        <mc:Fallback>
          <p:control name="TextBox3" r:id="rId3" imgW="4191120" imgH="3200400">
            <p:pic>
              <p:nvPicPr>
                <p:cNvPr id="2070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4953002" y="3205164"/>
                  <a:ext cx="4190998" cy="3195636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3886200" y="2895600"/>
            <a:ext cx="2590800" cy="1447800"/>
          </a:xfrm>
          <a:prstGeom prst="ellipse">
            <a:avLst/>
          </a:prstGeom>
          <a:solidFill>
            <a:srgbClr val="E9A5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25675" y="549275"/>
            <a:ext cx="6191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/>
              <a:t>O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771900" y="549275"/>
            <a:ext cx="6191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/>
              <a:t>O</a:t>
            </a:r>
          </a:p>
        </p:txBody>
      </p:sp>
      <p:grpSp>
        <p:nvGrpSpPr>
          <p:cNvPr id="11271" name="Group 7"/>
          <p:cNvGrpSpPr>
            <a:grpSpLocks/>
          </p:cNvGrpSpPr>
          <p:nvPr/>
        </p:nvGrpSpPr>
        <p:grpSpPr bwMode="auto">
          <a:xfrm>
            <a:off x="3886200" y="381000"/>
            <a:ext cx="365125" cy="136525"/>
            <a:chOff x="2554" y="3120"/>
            <a:chExt cx="230" cy="86"/>
          </a:xfrm>
        </p:grpSpPr>
        <p:sp>
          <p:nvSpPr>
            <p:cNvPr id="11272" name="Oval 8"/>
            <p:cNvSpPr>
              <a:spLocks noChangeArrowheads="1"/>
            </p:cNvSpPr>
            <p:nvPr/>
          </p:nvSpPr>
          <p:spPr bwMode="auto">
            <a:xfrm>
              <a:off x="2554" y="3120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Oval 9"/>
            <p:cNvSpPr>
              <a:spLocks noChangeArrowheads="1"/>
            </p:cNvSpPr>
            <p:nvPr/>
          </p:nvSpPr>
          <p:spPr bwMode="auto">
            <a:xfrm>
              <a:off x="2698" y="3120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4038600" y="1295400"/>
            <a:ext cx="136525" cy="136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77" name="Group 13"/>
          <p:cNvGrpSpPr>
            <a:grpSpLocks/>
          </p:cNvGrpSpPr>
          <p:nvPr/>
        </p:nvGrpSpPr>
        <p:grpSpPr bwMode="auto">
          <a:xfrm rot="-5400000">
            <a:off x="4305300" y="876300"/>
            <a:ext cx="365125" cy="136525"/>
            <a:chOff x="2554" y="3120"/>
            <a:chExt cx="230" cy="86"/>
          </a:xfrm>
        </p:grpSpPr>
        <p:sp>
          <p:nvSpPr>
            <p:cNvPr id="11278" name="Oval 14"/>
            <p:cNvSpPr>
              <a:spLocks noChangeArrowheads="1"/>
            </p:cNvSpPr>
            <p:nvPr/>
          </p:nvSpPr>
          <p:spPr bwMode="auto">
            <a:xfrm>
              <a:off x="2554" y="3120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Oval 15"/>
            <p:cNvSpPr>
              <a:spLocks noChangeArrowheads="1"/>
            </p:cNvSpPr>
            <p:nvPr/>
          </p:nvSpPr>
          <p:spPr bwMode="auto">
            <a:xfrm>
              <a:off x="2698" y="3120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3581400" y="838200"/>
            <a:ext cx="136525" cy="136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274638" y="92075"/>
            <a:ext cx="1554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Lewis Dot…</a:t>
            </a:r>
          </a:p>
        </p:txBody>
      </p:sp>
      <p:sp>
        <p:nvSpPr>
          <p:cNvPr id="11282" name="Oval 18"/>
          <p:cNvSpPr>
            <a:spLocks noChangeArrowheads="1"/>
          </p:cNvSpPr>
          <p:nvPr/>
        </p:nvSpPr>
        <p:spPr bwMode="auto">
          <a:xfrm>
            <a:off x="2743200" y="685800"/>
            <a:ext cx="1143000" cy="4572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905000" y="1431925"/>
            <a:ext cx="123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nonmetal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3429000" y="1508125"/>
            <a:ext cx="123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nonmetal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1644650" y="1905000"/>
            <a:ext cx="3262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electrons ______________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3032125" y="1922463"/>
            <a:ext cx="995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shared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33400" y="2209800"/>
            <a:ext cx="53319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O “</a:t>
            </a:r>
            <a:r>
              <a:rPr lang="en-US" altLang="en-US" dirty="0" smtClean="0"/>
              <a:t>wants” </a:t>
            </a:r>
            <a:r>
              <a:rPr lang="en-US" altLang="en-US" dirty="0"/>
              <a:t>_________ O “wants” __________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1812925" y="2209800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2 more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291013" y="2209800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2 more</a:t>
            </a:r>
          </a:p>
        </p:txBody>
      </p:sp>
      <p:sp>
        <p:nvSpPr>
          <p:cNvPr id="11318" name="Text Box 54"/>
          <p:cNvSpPr txBox="1">
            <a:spLocks noChangeArrowheads="1"/>
          </p:cNvSpPr>
          <p:nvPr/>
        </p:nvSpPr>
        <p:spPr bwMode="auto">
          <a:xfrm>
            <a:off x="293688" y="2971800"/>
            <a:ext cx="21447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let the oval </a:t>
            </a:r>
          </a:p>
          <a:p>
            <a:r>
              <a:rPr lang="en-US" altLang="en-US"/>
              <a:t>represent</a:t>
            </a:r>
          </a:p>
          <a:p>
            <a:r>
              <a:rPr lang="en-US" altLang="en-US"/>
              <a:t>where the shared</a:t>
            </a:r>
          </a:p>
          <a:p>
            <a:r>
              <a:rPr lang="en-US" altLang="en-US"/>
              <a:t>electrons are</a:t>
            </a:r>
          </a:p>
        </p:txBody>
      </p:sp>
      <p:sp>
        <p:nvSpPr>
          <p:cNvPr id="11319" name="Text Box 55"/>
          <p:cNvSpPr txBox="1">
            <a:spLocks noChangeArrowheads="1"/>
          </p:cNvSpPr>
          <p:nvPr/>
        </p:nvSpPr>
        <p:spPr bwMode="auto">
          <a:xfrm>
            <a:off x="628650" y="4343400"/>
            <a:ext cx="76263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electronegativity (EN) values: ______       _______</a:t>
            </a:r>
          </a:p>
          <a:p>
            <a:r>
              <a:rPr lang="en-US" altLang="en-US" dirty="0"/>
              <a:t>	so,</a:t>
            </a:r>
          </a:p>
          <a:p>
            <a:r>
              <a:rPr lang="en-US" altLang="en-US" dirty="0"/>
              <a:t>	which atom gets the </a:t>
            </a:r>
            <a:r>
              <a:rPr lang="en-US" altLang="en-US" u="sng" dirty="0"/>
              <a:t>bigger share</a:t>
            </a:r>
            <a:r>
              <a:rPr lang="en-US" altLang="en-US" dirty="0"/>
              <a:t> of the </a:t>
            </a:r>
            <a:r>
              <a:rPr lang="en-US" altLang="en-US" u="sng" dirty="0"/>
              <a:t>shared</a:t>
            </a:r>
            <a:r>
              <a:rPr lang="en-US" altLang="en-US" dirty="0"/>
              <a:t> electrons?</a:t>
            </a:r>
          </a:p>
          <a:p>
            <a:r>
              <a:rPr lang="en-US" altLang="en-US" dirty="0"/>
              <a:t>		___________</a:t>
            </a:r>
          </a:p>
        </p:txBody>
      </p:sp>
      <p:sp>
        <p:nvSpPr>
          <p:cNvPr id="11320" name="Text Box 56"/>
          <p:cNvSpPr txBox="1">
            <a:spLocks noChangeArrowheads="1"/>
          </p:cNvSpPr>
          <p:nvPr/>
        </p:nvSpPr>
        <p:spPr bwMode="auto">
          <a:xfrm>
            <a:off x="5546725" y="4360863"/>
            <a:ext cx="55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3.5</a:t>
            </a:r>
          </a:p>
        </p:txBody>
      </p:sp>
      <p:sp>
        <p:nvSpPr>
          <p:cNvPr id="11321" name="Text Box 57"/>
          <p:cNvSpPr txBox="1">
            <a:spLocks noChangeArrowheads="1"/>
          </p:cNvSpPr>
          <p:nvPr/>
        </p:nvSpPr>
        <p:spPr bwMode="auto">
          <a:xfrm>
            <a:off x="4251325" y="4360863"/>
            <a:ext cx="55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3.5</a:t>
            </a:r>
          </a:p>
        </p:txBody>
      </p:sp>
      <p:sp>
        <p:nvSpPr>
          <p:cNvPr id="11322" name="Text Box 58"/>
          <p:cNvSpPr txBox="1">
            <a:spLocks noChangeArrowheads="1"/>
          </p:cNvSpPr>
          <p:nvPr/>
        </p:nvSpPr>
        <p:spPr bwMode="auto">
          <a:xfrm>
            <a:off x="2651125" y="5275263"/>
            <a:ext cx="1055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neither</a:t>
            </a:r>
          </a:p>
        </p:txBody>
      </p:sp>
      <p:sp>
        <p:nvSpPr>
          <p:cNvPr id="11323" name="Line 59"/>
          <p:cNvSpPr>
            <a:spLocks noChangeShapeType="1"/>
          </p:cNvSpPr>
          <p:nvPr/>
        </p:nvSpPr>
        <p:spPr bwMode="auto">
          <a:xfrm>
            <a:off x="4953000" y="914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26" name="Group 62"/>
          <p:cNvGrpSpPr>
            <a:grpSpLocks/>
          </p:cNvGrpSpPr>
          <p:nvPr/>
        </p:nvGrpSpPr>
        <p:grpSpPr bwMode="auto">
          <a:xfrm>
            <a:off x="2362200" y="381000"/>
            <a:ext cx="365125" cy="136525"/>
            <a:chOff x="2554" y="3120"/>
            <a:chExt cx="230" cy="86"/>
          </a:xfrm>
        </p:grpSpPr>
        <p:sp>
          <p:nvSpPr>
            <p:cNvPr id="11327" name="Oval 63"/>
            <p:cNvSpPr>
              <a:spLocks noChangeArrowheads="1"/>
            </p:cNvSpPr>
            <p:nvPr/>
          </p:nvSpPr>
          <p:spPr bwMode="auto">
            <a:xfrm>
              <a:off x="2554" y="3120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Oval 64"/>
            <p:cNvSpPr>
              <a:spLocks noChangeArrowheads="1"/>
            </p:cNvSpPr>
            <p:nvPr/>
          </p:nvSpPr>
          <p:spPr bwMode="auto">
            <a:xfrm>
              <a:off x="2698" y="3120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29" name="Group 65"/>
          <p:cNvGrpSpPr>
            <a:grpSpLocks/>
          </p:cNvGrpSpPr>
          <p:nvPr/>
        </p:nvGrpSpPr>
        <p:grpSpPr bwMode="auto">
          <a:xfrm rot="-5400000">
            <a:off x="1943100" y="876300"/>
            <a:ext cx="365125" cy="136525"/>
            <a:chOff x="2554" y="3120"/>
            <a:chExt cx="230" cy="86"/>
          </a:xfrm>
        </p:grpSpPr>
        <p:sp>
          <p:nvSpPr>
            <p:cNvPr id="11330" name="Oval 66"/>
            <p:cNvSpPr>
              <a:spLocks noChangeArrowheads="1"/>
            </p:cNvSpPr>
            <p:nvPr/>
          </p:nvSpPr>
          <p:spPr bwMode="auto">
            <a:xfrm>
              <a:off x="2554" y="3120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Oval 67"/>
            <p:cNvSpPr>
              <a:spLocks noChangeArrowheads="1"/>
            </p:cNvSpPr>
            <p:nvPr/>
          </p:nvSpPr>
          <p:spPr bwMode="auto">
            <a:xfrm>
              <a:off x="2698" y="3120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32" name="Oval 68"/>
          <p:cNvSpPr>
            <a:spLocks noChangeArrowheads="1"/>
          </p:cNvSpPr>
          <p:nvPr/>
        </p:nvSpPr>
        <p:spPr bwMode="auto">
          <a:xfrm>
            <a:off x="2895600" y="854075"/>
            <a:ext cx="136525" cy="136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3" name="Oval 69"/>
          <p:cNvSpPr>
            <a:spLocks noChangeArrowheads="1"/>
          </p:cNvSpPr>
          <p:nvPr/>
        </p:nvSpPr>
        <p:spPr bwMode="auto">
          <a:xfrm>
            <a:off x="2438400" y="1295400"/>
            <a:ext cx="136525" cy="136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4" name="Oval 70"/>
          <p:cNvSpPr>
            <a:spLocks noChangeArrowheads="1"/>
          </p:cNvSpPr>
          <p:nvPr/>
        </p:nvSpPr>
        <p:spPr bwMode="auto">
          <a:xfrm>
            <a:off x="2286000" y="1066800"/>
            <a:ext cx="21336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341" name="Group 77"/>
          <p:cNvGrpSpPr>
            <a:grpSpLocks/>
          </p:cNvGrpSpPr>
          <p:nvPr/>
        </p:nvGrpSpPr>
        <p:grpSpPr bwMode="auto">
          <a:xfrm>
            <a:off x="5867400" y="381000"/>
            <a:ext cx="2193925" cy="914400"/>
            <a:chOff x="3696" y="240"/>
            <a:chExt cx="1382" cy="576"/>
          </a:xfrm>
        </p:grpSpPr>
        <p:sp>
          <p:nvSpPr>
            <p:cNvPr id="11291" name="Text Box 27"/>
            <p:cNvSpPr txBox="1">
              <a:spLocks noChangeArrowheads="1"/>
            </p:cNvSpPr>
            <p:nvPr/>
          </p:nvSpPr>
          <p:spPr bwMode="auto">
            <a:xfrm>
              <a:off x="3806" y="336"/>
              <a:ext cx="39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/>
                <a:t>O</a:t>
              </a:r>
            </a:p>
          </p:txBody>
        </p:sp>
        <p:sp>
          <p:nvSpPr>
            <p:cNvPr id="11292" name="Text Box 28"/>
            <p:cNvSpPr txBox="1">
              <a:spLocks noChangeArrowheads="1"/>
            </p:cNvSpPr>
            <p:nvPr/>
          </p:nvSpPr>
          <p:spPr bwMode="auto">
            <a:xfrm>
              <a:off x="4584" y="336"/>
              <a:ext cx="39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/>
                <a:t>O</a:t>
              </a:r>
            </a:p>
          </p:txBody>
        </p:sp>
        <p:grpSp>
          <p:nvGrpSpPr>
            <p:cNvPr id="11293" name="Group 29"/>
            <p:cNvGrpSpPr>
              <a:grpSpLocks/>
            </p:cNvGrpSpPr>
            <p:nvPr/>
          </p:nvGrpSpPr>
          <p:grpSpPr bwMode="auto">
            <a:xfrm>
              <a:off x="4666" y="240"/>
              <a:ext cx="230" cy="86"/>
              <a:chOff x="2554" y="3120"/>
              <a:chExt cx="230" cy="86"/>
            </a:xfrm>
          </p:grpSpPr>
          <p:sp>
            <p:nvSpPr>
              <p:cNvPr id="11294" name="Oval 30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5" name="Oval 31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96" name="Group 32"/>
            <p:cNvGrpSpPr>
              <a:grpSpLocks/>
            </p:cNvGrpSpPr>
            <p:nvPr/>
          </p:nvGrpSpPr>
          <p:grpSpPr bwMode="auto">
            <a:xfrm rot="-5400000">
              <a:off x="4166" y="552"/>
              <a:ext cx="230" cy="86"/>
              <a:chOff x="2554" y="3120"/>
              <a:chExt cx="230" cy="86"/>
            </a:xfrm>
          </p:grpSpPr>
          <p:sp>
            <p:nvSpPr>
              <p:cNvPr id="11297" name="Oval 33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8" name="Oval 34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99" name="Group 35"/>
            <p:cNvGrpSpPr>
              <a:grpSpLocks/>
            </p:cNvGrpSpPr>
            <p:nvPr/>
          </p:nvGrpSpPr>
          <p:grpSpPr bwMode="auto">
            <a:xfrm rot="-5400000">
              <a:off x="4920" y="552"/>
              <a:ext cx="230" cy="86"/>
              <a:chOff x="2554" y="3120"/>
              <a:chExt cx="230" cy="86"/>
            </a:xfrm>
          </p:grpSpPr>
          <p:sp>
            <p:nvSpPr>
              <p:cNvPr id="11300" name="Oval 36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1" name="Oval 37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02" name="Group 38"/>
            <p:cNvGrpSpPr>
              <a:grpSpLocks/>
            </p:cNvGrpSpPr>
            <p:nvPr/>
          </p:nvGrpSpPr>
          <p:grpSpPr bwMode="auto">
            <a:xfrm rot="-5400000">
              <a:off x="4354" y="542"/>
              <a:ext cx="230" cy="86"/>
              <a:chOff x="2554" y="3120"/>
              <a:chExt cx="230" cy="86"/>
            </a:xfrm>
          </p:grpSpPr>
          <p:sp>
            <p:nvSpPr>
              <p:cNvPr id="11303" name="Oval 39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4" name="Oval 40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35" name="Group 71"/>
            <p:cNvGrpSpPr>
              <a:grpSpLocks/>
            </p:cNvGrpSpPr>
            <p:nvPr/>
          </p:nvGrpSpPr>
          <p:grpSpPr bwMode="auto">
            <a:xfrm rot="-5400000">
              <a:off x="3624" y="552"/>
              <a:ext cx="230" cy="86"/>
              <a:chOff x="2554" y="3120"/>
              <a:chExt cx="230" cy="86"/>
            </a:xfrm>
          </p:grpSpPr>
          <p:sp>
            <p:nvSpPr>
              <p:cNvPr id="11336" name="Oval 72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7" name="Oval 73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38" name="Group 74"/>
            <p:cNvGrpSpPr>
              <a:grpSpLocks/>
            </p:cNvGrpSpPr>
            <p:nvPr/>
          </p:nvGrpSpPr>
          <p:grpSpPr bwMode="auto">
            <a:xfrm>
              <a:off x="3898" y="240"/>
              <a:ext cx="230" cy="86"/>
              <a:chOff x="2554" y="3120"/>
              <a:chExt cx="230" cy="86"/>
            </a:xfrm>
          </p:grpSpPr>
          <p:sp>
            <p:nvSpPr>
              <p:cNvPr id="11339" name="Oval 75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0" name="Oval 76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364" name="Group 100"/>
          <p:cNvGrpSpPr>
            <a:grpSpLocks/>
          </p:cNvGrpSpPr>
          <p:nvPr/>
        </p:nvGrpSpPr>
        <p:grpSpPr bwMode="auto">
          <a:xfrm>
            <a:off x="4114800" y="3124200"/>
            <a:ext cx="2193925" cy="914400"/>
            <a:chOff x="2592" y="624"/>
            <a:chExt cx="1382" cy="576"/>
          </a:xfrm>
        </p:grpSpPr>
        <p:sp>
          <p:nvSpPr>
            <p:cNvPr id="11365" name="Text Box 101"/>
            <p:cNvSpPr txBox="1">
              <a:spLocks noChangeArrowheads="1"/>
            </p:cNvSpPr>
            <p:nvPr/>
          </p:nvSpPr>
          <p:spPr bwMode="auto">
            <a:xfrm>
              <a:off x="2702" y="720"/>
              <a:ext cx="39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/>
                <a:t>O</a:t>
              </a:r>
            </a:p>
          </p:txBody>
        </p:sp>
        <p:sp>
          <p:nvSpPr>
            <p:cNvPr id="11366" name="Text Box 102"/>
            <p:cNvSpPr txBox="1">
              <a:spLocks noChangeArrowheads="1"/>
            </p:cNvSpPr>
            <p:nvPr/>
          </p:nvSpPr>
          <p:spPr bwMode="auto">
            <a:xfrm>
              <a:off x="3480" y="720"/>
              <a:ext cx="39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/>
                <a:t>O</a:t>
              </a:r>
            </a:p>
          </p:txBody>
        </p:sp>
        <p:grpSp>
          <p:nvGrpSpPr>
            <p:cNvPr id="11367" name="Group 103"/>
            <p:cNvGrpSpPr>
              <a:grpSpLocks/>
            </p:cNvGrpSpPr>
            <p:nvPr/>
          </p:nvGrpSpPr>
          <p:grpSpPr bwMode="auto">
            <a:xfrm>
              <a:off x="3562" y="624"/>
              <a:ext cx="230" cy="86"/>
              <a:chOff x="2554" y="3120"/>
              <a:chExt cx="230" cy="86"/>
            </a:xfrm>
          </p:grpSpPr>
          <p:sp>
            <p:nvSpPr>
              <p:cNvPr id="11368" name="Oval 104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9" name="Oval 105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0" name="Group 106"/>
            <p:cNvGrpSpPr>
              <a:grpSpLocks/>
            </p:cNvGrpSpPr>
            <p:nvPr/>
          </p:nvGrpSpPr>
          <p:grpSpPr bwMode="auto">
            <a:xfrm rot="-5400000">
              <a:off x="3816" y="936"/>
              <a:ext cx="230" cy="86"/>
              <a:chOff x="2554" y="3120"/>
              <a:chExt cx="230" cy="86"/>
            </a:xfrm>
          </p:grpSpPr>
          <p:sp>
            <p:nvSpPr>
              <p:cNvPr id="11371" name="Oval 107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2" name="Oval 108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3" name="Group 109"/>
            <p:cNvGrpSpPr>
              <a:grpSpLocks/>
            </p:cNvGrpSpPr>
            <p:nvPr/>
          </p:nvGrpSpPr>
          <p:grpSpPr bwMode="auto">
            <a:xfrm rot="-5400000">
              <a:off x="2520" y="936"/>
              <a:ext cx="230" cy="86"/>
              <a:chOff x="2554" y="3120"/>
              <a:chExt cx="230" cy="86"/>
            </a:xfrm>
          </p:grpSpPr>
          <p:sp>
            <p:nvSpPr>
              <p:cNvPr id="11374" name="Oval 110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5" name="Oval 111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6" name="Group 112"/>
            <p:cNvGrpSpPr>
              <a:grpSpLocks/>
            </p:cNvGrpSpPr>
            <p:nvPr/>
          </p:nvGrpSpPr>
          <p:grpSpPr bwMode="auto">
            <a:xfrm>
              <a:off x="2794" y="624"/>
              <a:ext cx="230" cy="86"/>
              <a:chOff x="2554" y="3120"/>
              <a:chExt cx="230" cy="86"/>
            </a:xfrm>
          </p:grpSpPr>
          <p:sp>
            <p:nvSpPr>
              <p:cNvPr id="11377" name="Oval 113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8" name="Oval 114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79" name="Line 115"/>
            <p:cNvSpPr>
              <a:spLocks noChangeShapeType="1"/>
            </p:cNvSpPr>
            <p:nvPr/>
          </p:nvSpPr>
          <p:spPr bwMode="auto">
            <a:xfrm>
              <a:off x="3140" y="91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" name="Line 116"/>
            <p:cNvSpPr>
              <a:spLocks noChangeShapeType="1"/>
            </p:cNvSpPr>
            <p:nvPr/>
          </p:nvSpPr>
          <p:spPr bwMode="auto">
            <a:xfrm>
              <a:off x="3140" y="1008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" name="Oval 3"/>
          <p:cNvSpPr>
            <a:spLocks noChangeArrowheads="1"/>
          </p:cNvSpPr>
          <p:nvPr/>
        </p:nvSpPr>
        <p:spPr bwMode="auto">
          <a:xfrm>
            <a:off x="3886200" y="2895600"/>
            <a:ext cx="2590800" cy="1447800"/>
          </a:xfrm>
          <a:prstGeom prst="ellipse">
            <a:avLst/>
          </a:prstGeom>
          <a:noFill/>
          <a:ln>
            <a:solidFill>
              <a:srgbClr val="DD79BC"/>
            </a:solidFill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2000"/>
                                        <p:tgtEl>
                                          <p:spTgt spid="1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1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2000"/>
                                        <p:tgtEl>
                                          <p:spTgt spid="1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00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2000"/>
                                        <p:tgtEl>
                                          <p:spTgt spid="11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2000" fill="hold"/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0" fill="hold"/>
                                        <p:tgtEl>
                                          <p:spTgt spid="11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0" fill="hold"/>
                                        <p:tgtEl>
                                          <p:spTgt spid="11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/>
      <p:bldP spid="11276" grpId="0" animBg="1"/>
      <p:bldP spid="11280" grpId="0" animBg="1"/>
      <p:bldP spid="11281" grpId="0"/>
      <p:bldP spid="11282" grpId="0" animBg="1"/>
      <p:bldP spid="11283" grpId="0"/>
      <p:bldP spid="11284" grpId="0"/>
      <p:bldP spid="11285" grpId="0"/>
      <p:bldP spid="11286" grpId="0"/>
      <p:bldP spid="11287" grpId="0"/>
      <p:bldP spid="11288" grpId="0"/>
      <p:bldP spid="11289" grpId="0"/>
      <p:bldP spid="11318" grpId="0"/>
      <p:bldP spid="11319" grpId="0"/>
      <p:bldP spid="11320" grpId="0"/>
      <p:bldP spid="11321" grpId="0"/>
      <p:bldP spid="11322" grpId="0"/>
      <p:bldP spid="11323" grpId="0" animBg="1"/>
      <p:bldP spid="11332" grpId="0" animBg="1"/>
      <p:bldP spid="11333" grpId="0" animBg="1"/>
      <p:bldP spid="11334" grpId="0" animBg="1"/>
      <p:bldP spid="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28650" y="2209800"/>
            <a:ext cx="76263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electronegativity (EN) values: ______       _______</a:t>
            </a:r>
          </a:p>
          <a:p>
            <a:r>
              <a:rPr lang="en-US" altLang="en-US" dirty="0"/>
              <a:t>	so,</a:t>
            </a:r>
          </a:p>
          <a:p>
            <a:r>
              <a:rPr lang="en-US" altLang="en-US" dirty="0"/>
              <a:t>	which atom gets the </a:t>
            </a:r>
            <a:r>
              <a:rPr lang="en-US" altLang="en-US" u="sng" dirty="0"/>
              <a:t>bigger share</a:t>
            </a:r>
            <a:r>
              <a:rPr lang="en-US" altLang="en-US" dirty="0"/>
              <a:t> of the shared electrons?</a:t>
            </a:r>
          </a:p>
          <a:p>
            <a:r>
              <a:rPr lang="en-US" altLang="en-US" dirty="0"/>
              <a:t>		___________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5546725" y="2209800"/>
            <a:ext cx="55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3.5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4251325" y="2209800"/>
            <a:ext cx="55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3.5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2651125" y="3124200"/>
            <a:ext cx="1055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neither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381000" y="4343400"/>
            <a:ext cx="86534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sng" dirty="0"/>
              <a:t>Non-Polar Bond</a:t>
            </a:r>
            <a:r>
              <a:rPr lang="en-US" altLang="en-US" dirty="0"/>
              <a:t>: ___________________________________________</a:t>
            </a:r>
          </a:p>
          <a:p>
            <a:r>
              <a:rPr lang="en-US" altLang="en-US" dirty="0"/>
              <a:t>		_______________________________________________</a:t>
            </a:r>
          </a:p>
          <a:p>
            <a:r>
              <a:rPr lang="en-US" altLang="en-US" dirty="0"/>
              <a:t>		_______________________________________________</a:t>
            </a:r>
          </a:p>
          <a:p>
            <a:r>
              <a:rPr lang="en-US" altLang="en-US" dirty="0"/>
              <a:t>		_______________________________________________</a:t>
            </a:r>
          </a:p>
          <a:p>
            <a:r>
              <a:rPr lang="en-US" altLang="en-US" dirty="0"/>
              <a:t>		_______________________________________________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2422525" y="4343400"/>
            <a:ext cx="59070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a bond in which the electrons are shared </a:t>
            </a:r>
            <a:r>
              <a:rPr lang="en-US" altLang="en-US" b="1" u="sng">
                <a:solidFill>
                  <a:srgbClr val="0033CC"/>
                </a:solidFill>
                <a:latin typeface="Comic Sans MS" panose="030F0702030302020204" pitchFamily="66" charset="0"/>
              </a:rPr>
              <a:t>equally</a:t>
            </a:r>
            <a:endParaRPr lang="en-US" altLang="en-US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between two atoms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2698750" y="4970463"/>
            <a:ext cx="5581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CC3399"/>
                </a:solidFill>
                <a:latin typeface="Comic Sans MS" panose="030F0702030302020204" pitchFamily="66" charset="0"/>
              </a:rPr>
              <a:t>the shared electrons spend equal time around</a:t>
            </a:r>
          </a:p>
          <a:p>
            <a:r>
              <a:rPr lang="en-US" altLang="en-US">
                <a:solidFill>
                  <a:srgbClr val="CC3399"/>
                </a:solidFill>
                <a:latin typeface="Comic Sans MS" panose="030F0702030302020204" pitchFamily="66" charset="0"/>
              </a:rPr>
              <a:t>both atoms of the bond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3108325" y="5580063"/>
            <a:ext cx="5280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33CC33"/>
                </a:solidFill>
                <a:latin typeface="Comic Sans MS" panose="030F0702030302020204" pitchFamily="66" charset="0"/>
              </a:rPr>
              <a:t>neither end of the bond is more negative </a:t>
            </a:r>
          </a:p>
          <a:p>
            <a:r>
              <a:rPr lang="en-US" altLang="en-US">
                <a:solidFill>
                  <a:srgbClr val="33CC33"/>
                </a:solidFill>
                <a:latin typeface="Comic Sans MS" panose="030F0702030302020204" pitchFamily="66" charset="0"/>
              </a:rPr>
              <a:t>				(or positive)</a:t>
            </a:r>
          </a:p>
        </p:txBody>
      </p:sp>
      <p:sp>
        <p:nvSpPr>
          <p:cNvPr id="12316" name="Oval 28"/>
          <p:cNvSpPr>
            <a:spLocks noChangeArrowheads="1"/>
          </p:cNvSpPr>
          <p:nvPr/>
        </p:nvSpPr>
        <p:spPr bwMode="auto">
          <a:xfrm>
            <a:off x="3886200" y="762000"/>
            <a:ext cx="2590800" cy="1447800"/>
          </a:xfrm>
          <a:prstGeom prst="ellipse">
            <a:avLst/>
          </a:prstGeom>
          <a:solidFill>
            <a:srgbClr val="E9A5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40" name="Group 52"/>
          <p:cNvGrpSpPr>
            <a:grpSpLocks/>
          </p:cNvGrpSpPr>
          <p:nvPr/>
        </p:nvGrpSpPr>
        <p:grpSpPr bwMode="auto">
          <a:xfrm>
            <a:off x="4114800" y="990600"/>
            <a:ext cx="2193925" cy="914400"/>
            <a:chOff x="2592" y="624"/>
            <a:chExt cx="1382" cy="576"/>
          </a:xfrm>
        </p:grpSpPr>
        <p:sp>
          <p:nvSpPr>
            <p:cNvPr id="12318" name="Text Box 30"/>
            <p:cNvSpPr txBox="1">
              <a:spLocks noChangeArrowheads="1"/>
            </p:cNvSpPr>
            <p:nvPr/>
          </p:nvSpPr>
          <p:spPr bwMode="auto">
            <a:xfrm>
              <a:off x="2702" y="720"/>
              <a:ext cx="39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/>
                <a:t>O</a:t>
              </a:r>
            </a:p>
          </p:txBody>
        </p:sp>
        <p:sp>
          <p:nvSpPr>
            <p:cNvPr id="12319" name="Text Box 31"/>
            <p:cNvSpPr txBox="1">
              <a:spLocks noChangeArrowheads="1"/>
            </p:cNvSpPr>
            <p:nvPr/>
          </p:nvSpPr>
          <p:spPr bwMode="auto">
            <a:xfrm>
              <a:off x="3480" y="720"/>
              <a:ext cx="39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/>
                <a:t>O</a:t>
              </a:r>
            </a:p>
          </p:txBody>
        </p:sp>
        <p:grpSp>
          <p:nvGrpSpPr>
            <p:cNvPr id="12320" name="Group 32"/>
            <p:cNvGrpSpPr>
              <a:grpSpLocks/>
            </p:cNvGrpSpPr>
            <p:nvPr/>
          </p:nvGrpSpPr>
          <p:grpSpPr bwMode="auto">
            <a:xfrm>
              <a:off x="3562" y="624"/>
              <a:ext cx="230" cy="86"/>
              <a:chOff x="2554" y="3120"/>
              <a:chExt cx="230" cy="86"/>
            </a:xfrm>
          </p:grpSpPr>
          <p:sp>
            <p:nvSpPr>
              <p:cNvPr id="12321" name="Oval 33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2" name="Oval 34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26" name="Group 38"/>
            <p:cNvGrpSpPr>
              <a:grpSpLocks/>
            </p:cNvGrpSpPr>
            <p:nvPr/>
          </p:nvGrpSpPr>
          <p:grpSpPr bwMode="auto">
            <a:xfrm rot="-5400000">
              <a:off x="3816" y="936"/>
              <a:ext cx="230" cy="86"/>
              <a:chOff x="2554" y="3120"/>
              <a:chExt cx="230" cy="86"/>
            </a:xfrm>
          </p:grpSpPr>
          <p:sp>
            <p:nvSpPr>
              <p:cNvPr id="12327" name="Oval 39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8" name="Oval 40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32" name="Group 44"/>
            <p:cNvGrpSpPr>
              <a:grpSpLocks/>
            </p:cNvGrpSpPr>
            <p:nvPr/>
          </p:nvGrpSpPr>
          <p:grpSpPr bwMode="auto">
            <a:xfrm rot="-5400000">
              <a:off x="2520" y="936"/>
              <a:ext cx="230" cy="86"/>
              <a:chOff x="2554" y="3120"/>
              <a:chExt cx="230" cy="86"/>
            </a:xfrm>
          </p:grpSpPr>
          <p:sp>
            <p:nvSpPr>
              <p:cNvPr id="12333" name="Oval 45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4" name="Oval 46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35" name="Group 47"/>
            <p:cNvGrpSpPr>
              <a:grpSpLocks/>
            </p:cNvGrpSpPr>
            <p:nvPr/>
          </p:nvGrpSpPr>
          <p:grpSpPr bwMode="auto">
            <a:xfrm>
              <a:off x="2794" y="624"/>
              <a:ext cx="230" cy="86"/>
              <a:chOff x="2554" y="3120"/>
              <a:chExt cx="230" cy="86"/>
            </a:xfrm>
          </p:grpSpPr>
          <p:sp>
            <p:nvSpPr>
              <p:cNvPr id="12336" name="Oval 48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7" name="Oval 49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38" name="Line 50"/>
            <p:cNvSpPr>
              <a:spLocks noChangeShapeType="1"/>
            </p:cNvSpPr>
            <p:nvPr/>
          </p:nvSpPr>
          <p:spPr bwMode="auto">
            <a:xfrm>
              <a:off x="3140" y="91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Line 51"/>
            <p:cNvSpPr>
              <a:spLocks noChangeShapeType="1"/>
            </p:cNvSpPr>
            <p:nvPr/>
          </p:nvSpPr>
          <p:spPr bwMode="auto">
            <a:xfrm>
              <a:off x="3140" y="1008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3" grpId="0"/>
      <p:bldP spid="12314" grpId="0"/>
      <p:bldP spid="123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9388" y="228600"/>
            <a:ext cx="889698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2 </a:t>
            </a:r>
            <a:r>
              <a:rPr lang="en-US" altLang="en-US" sz="2400" dirty="0" smtClean="0"/>
              <a:t>atom molecules (</a:t>
            </a:r>
            <a:r>
              <a:rPr lang="en-US" altLang="en-US" sz="2400" i="1" dirty="0" err="1" smtClean="0"/>
              <a:t>diatomics</a:t>
            </a:r>
            <a:r>
              <a:rPr lang="en-US" altLang="en-US" sz="2400" dirty="0" smtClean="0"/>
              <a:t>) … </a:t>
            </a:r>
            <a:r>
              <a:rPr lang="en-US" altLang="en-US" sz="2400" dirty="0"/>
              <a:t>easy</a:t>
            </a:r>
          </a:p>
          <a:p>
            <a:r>
              <a:rPr lang="en-US" altLang="en-US" sz="2400" dirty="0"/>
              <a:t>      the bond is either polar or non-polar</a:t>
            </a:r>
          </a:p>
          <a:p>
            <a:endParaRPr lang="en-US" altLang="en-US" sz="2400" dirty="0"/>
          </a:p>
          <a:p>
            <a:r>
              <a:rPr lang="en-US" altLang="en-US" sz="2400" dirty="0"/>
              <a:t>now,… </a:t>
            </a:r>
          </a:p>
          <a:p>
            <a:r>
              <a:rPr lang="en-US" altLang="en-US" sz="2400" dirty="0"/>
              <a:t>how to decide whether a </a:t>
            </a:r>
            <a:r>
              <a:rPr lang="en-US" altLang="en-US" sz="2400" u="sng" dirty="0"/>
              <a:t>molecule </a:t>
            </a:r>
            <a:r>
              <a:rPr lang="en-US" altLang="en-US" sz="2400" u="sng" dirty="0" smtClean="0"/>
              <a:t>made </a:t>
            </a:r>
            <a:r>
              <a:rPr lang="en-US" altLang="en-US" sz="2400" u="sng" dirty="0"/>
              <a:t>of more than 2 </a:t>
            </a:r>
            <a:r>
              <a:rPr lang="en-US" altLang="en-US" sz="2400" u="sng" dirty="0" smtClean="0"/>
              <a:t>atoms</a:t>
            </a:r>
            <a:endParaRPr lang="en-US" altLang="en-US" sz="2400" u="sng" dirty="0"/>
          </a:p>
          <a:p>
            <a:r>
              <a:rPr lang="en-US" altLang="en-US" sz="2400" dirty="0"/>
              <a:t>is polar or not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124200" y="4800600"/>
            <a:ext cx="2878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C3300"/>
                </a:solidFill>
              </a:rPr>
              <a:t>Why do we care!!??</a:t>
            </a:r>
          </a:p>
        </p:txBody>
      </p:sp>
      <p:pic>
        <p:nvPicPr>
          <p:cNvPr id="13318" name="Picture 6" descr="4800204_orig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05150"/>
            <a:ext cx="22193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tetrahedral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7781">
            <a:off x="4691063" y="2647950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143000" y="5286375"/>
            <a:ext cx="680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C3300"/>
                </a:solidFill>
              </a:rPr>
              <a:t>Polarity determines whether stuff sticks …. or 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819400"/>
            <a:ext cx="11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2….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1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9388" y="228600"/>
            <a:ext cx="889698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2 </a:t>
            </a:r>
            <a:r>
              <a:rPr lang="en-US" altLang="en-US" sz="2400" dirty="0" smtClean="0"/>
              <a:t>atom molecules (</a:t>
            </a:r>
            <a:r>
              <a:rPr lang="en-US" altLang="en-US" sz="2400" i="1" dirty="0" err="1" smtClean="0"/>
              <a:t>diatomics</a:t>
            </a:r>
            <a:r>
              <a:rPr lang="en-US" altLang="en-US" sz="2400" dirty="0" smtClean="0"/>
              <a:t>) … </a:t>
            </a:r>
            <a:r>
              <a:rPr lang="en-US" altLang="en-US" sz="2400" dirty="0"/>
              <a:t>easy</a:t>
            </a:r>
          </a:p>
          <a:p>
            <a:r>
              <a:rPr lang="en-US" altLang="en-US" sz="2400" dirty="0"/>
              <a:t>      the bond is either polar or non-polar</a:t>
            </a:r>
          </a:p>
          <a:p>
            <a:endParaRPr lang="en-US" altLang="en-US" sz="2400" dirty="0"/>
          </a:p>
          <a:p>
            <a:r>
              <a:rPr lang="en-US" altLang="en-US" sz="2400" dirty="0"/>
              <a:t>now,… </a:t>
            </a:r>
          </a:p>
          <a:p>
            <a:r>
              <a:rPr lang="en-US" altLang="en-US" sz="2400" dirty="0"/>
              <a:t>how to decide whether a </a:t>
            </a:r>
            <a:r>
              <a:rPr lang="en-US" altLang="en-US" sz="2400" u="sng" dirty="0"/>
              <a:t>molecule </a:t>
            </a:r>
            <a:r>
              <a:rPr lang="en-US" altLang="en-US" sz="2400" u="sng" dirty="0" smtClean="0"/>
              <a:t>made </a:t>
            </a:r>
            <a:r>
              <a:rPr lang="en-US" altLang="en-US" sz="2400" u="sng" dirty="0"/>
              <a:t>of more than 2 </a:t>
            </a:r>
            <a:r>
              <a:rPr lang="en-US" altLang="en-US" sz="2400" u="sng" dirty="0" smtClean="0"/>
              <a:t>atoms</a:t>
            </a:r>
            <a:endParaRPr lang="en-US" altLang="en-US" sz="2400" u="sng" dirty="0"/>
          </a:p>
          <a:p>
            <a:r>
              <a:rPr lang="en-US" altLang="en-US" sz="2400" dirty="0"/>
              <a:t>is polar or not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124200" y="4800600"/>
            <a:ext cx="2878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C3300"/>
                </a:solidFill>
              </a:rPr>
              <a:t>Why do we care!!??</a:t>
            </a:r>
          </a:p>
        </p:txBody>
      </p:sp>
      <p:pic>
        <p:nvPicPr>
          <p:cNvPr id="13318" name="Picture 6" descr="4800204_orig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05150"/>
            <a:ext cx="22193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tetrahedral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7781">
            <a:off x="4691063" y="2617387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143000" y="5286375"/>
            <a:ext cx="680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C3300"/>
                </a:solidFill>
              </a:rPr>
              <a:t>Polarity determines whether stuff sticks …. or not</a:t>
            </a:r>
          </a:p>
        </p:txBody>
      </p:sp>
    </p:spTree>
    <p:extLst>
      <p:ext uri="{BB962C8B-B14F-4D97-AF65-F5344CB8AC3E}">
        <p14:creationId xmlns:p14="http://schemas.microsoft.com/office/powerpoint/2010/main" val="111518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3025" y="152400"/>
            <a:ext cx="8994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</a:rPr>
              <a:t>In order to think about polarity for molecules </a:t>
            </a:r>
            <a:r>
              <a:rPr lang="en-US" altLang="en-US" b="1" u="sng" dirty="0">
                <a:solidFill>
                  <a:srgbClr val="000000"/>
                </a:solidFill>
              </a:rPr>
              <a:t>with more than two atoms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we must remember the shape (geometry) of the molecule we are working with:</a:t>
            </a:r>
            <a:endParaRPr lang="en-US" altLang="en-US" dirty="0"/>
          </a:p>
        </p:txBody>
      </p:sp>
      <p:pic>
        <p:nvPicPr>
          <p:cNvPr id="18438" name="Picture 6" descr="200px-Linear-3D-ba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66875"/>
            <a:ext cx="18383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AX3E0-3D-bal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1447800"/>
            <a:ext cx="18383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Tetrahedral-3D-ba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183832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1071563" y="3248025"/>
            <a:ext cx="5768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and….</a:t>
            </a:r>
          </a:p>
          <a:p>
            <a:r>
              <a:rPr lang="en-US" altLang="en-US" dirty="0"/>
              <a:t>we need to consider the </a:t>
            </a:r>
            <a:r>
              <a:rPr lang="en-US" altLang="en-US" b="1" u="sng" dirty="0"/>
              <a:t>polarity of each bond</a:t>
            </a:r>
            <a:r>
              <a:rPr lang="en-US" altLang="en-US" dirty="0"/>
              <a:t>…</a:t>
            </a:r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1374775" y="4543425"/>
            <a:ext cx="59763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then… which side of the whole molecule </a:t>
            </a:r>
          </a:p>
          <a:p>
            <a:r>
              <a:rPr lang="en-US" altLang="en-US" dirty="0"/>
              <a:t>	</a:t>
            </a:r>
            <a:r>
              <a:rPr lang="en-US" altLang="en-US" dirty="0" smtClean="0"/>
              <a:t>gets a bigger share of the shared electrons</a:t>
            </a:r>
            <a:endParaRPr lang="en-US" altLang="en-US" dirty="0"/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1435100" y="2438400"/>
            <a:ext cx="850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BC005E"/>
                </a:solidFill>
                <a:latin typeface="Comic Sans MS" panose="030F0702030302020204" pitchFamily="66" charset="0"/>
              </a:rPr>
              <a:t>linear</a:t>
            </a:r>
          </a:p>
        </p:txBody>
      </p: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3581400" y="2803525"/>
            <a:ext cx="1897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BC005E"/>
                </a:solidFill>
                <a:latin typeface="Comic Sans MS" panose="030F0702030302020204" pitchFamily="66" charset="0"/>
              </a:rPr>
              <a:t>trigonal planar</a:t>
            </a:r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6096000" y="2803525"/>
            <a:ext cx="157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BC005E"/>
                </a:solidFill>
                <a:latin typeface="Comic Sans MS" panose="030F0702030302020204" pitchFamily="66" charset="0"/>
              </a:rPr>
              <a:t>tetrahedral</a:t>
            </a:r>
          </a:p>
        </p:txBody>
      </p:sp>
      <p:pic>
        <p:nvPicPr>
          <p:cNvPr id="18485" name="Picture 53" descr="dogs-on-asphalt-we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4"/>
          <a:stretch>
            <a:fillRect/>
          </a:stretch>
        </p:blipFill>
        <p:spPr bwMode="auto">
          <a:xfrm>
            <a:off x="638175" y="3200400"/>
            <a:ext cx="77438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80" grpId="0"/>
      <p:bldP spid="18481" grpId="0"/>
      <p:bldP spid="18482" grpId="0"/>
      <p:bldP spid="18483" grpId="0"/>
      <p:bldP spid="184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3025" y="152400"/>
            <a:ext cx="8994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In order to think about polarity for molecules </a:t>
            </a:r>
            <a:r>
              <a:rPr lang="en-US" altLang="en-US" b="1" u="sng">
                <a:solidFill>
                  <a:srgbClr val="000000"/>
                </a:solidFill>
              </a:rPr>
              <a:t>with more than two atoms</a:t>
            </a:r>
            <a:r>
              <a:rPr lang="en-US" altLang="en-US">
                <a:solidFill>
                  <a:srgbClr val="000000"/>
                </a:solidFill>
              </a:rPr>
              <a:t>, </a:t>
            </a:r>
          </a:p>
          <a:p>
            <a:r>
              <a:rPr lang="en-US" altLang="en-US">
                <a:solidFill>
                  <a:srgbClr val="000000"/>
                </a:solidFill>
              </a:rPr>
              <a:t>we must remember the shape (geometry) of the molecule we are working with:</a:t>
            </a:r>
            <a:endParaRPr lang="en-US" altLang="en-US"/>
          </a:p>
        </p:txBody>
      </p:sp>
      <p:pic>
        <p:nvPicPr>
          <p:cNvPr id="18438" name="Picture 6" descr="200px-Linear-3D-ba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38275"/>
            <a:ext cx="18383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AX3E0-3D-bal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1219200"/>
            <a:ext cx="18383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Tetrahedral-3D-ba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0"/>
            <a:ext cx="183832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1071563" y="2803525"/>
            <a:ext cx="5768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and….</a:t>
            </a:r>
          </a:p>
          <a:p>
            <a:r>
              <a:rPr lang="en-US" altLang="en-US" dirty="0"/>
              <a:t>we need to consider the </a:t>
            </a:r>
            <a:r>
              <a:rPr lang="en-US" altLang="en-US" b="1" u="sng" dirty="0"/>
              <a:t>polarity of each bond</a:t>
            </a:r>
            <a:r>
              <a:rPr lang="en-US" altLang="en-US" dirty="0"/>
              <a:t>…</a:t>
            </a:r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598985" y="3962400"/>
            <a:ext cx="763061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to determine the polarity of a molecule…</a:t>
            </a:r>
          </a:p>
          <a:p>
            <a:r>
              <a:rPr lang="en-US" altLang="en-US" dirty="0" smtClean="0"/>
              <a:t>	we need to determine if one side of the WHOLE molecule</a:t>
            </a:r>
          </a:p>
          <a:p>
            <a:r>
              <a:rPr lang="en-US" altLang="en-US" dirty="0" smtClean="0"/>
              <a:t>	is more (-)  (and the other side more (+))</a:t>
            </a:r>
            <a:endParaRPr lang="en-US" altLang="en-US" dirty="0"/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1435100" y="2209800"/>
            <a:ext cx="850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BC005E"/>
                </a:solidFill>
                <a:latin typeface="Comic Sans MS" panose="030F0702030302020204" pitchFamily="66" charset="0"/>
              </a:rPr>
              <a:t>linear</a:t>
            </a:r>
          </a:p>
        </p:txBody>
      </p: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3581400" y="2574925"/>
            <a:ext cx="1897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BC005E"/>
                </a:solidFill>
                <a:latin typeface="Comic Sans MS" panose="030F0702030302020204" pitchFamily="66" charset="0"/>
              </a:rPr>
              <a:t>trigonal planar</a:t>
            </a:r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6096000" y="2574925"/>
            <a:ext cx="157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BC005E"/>
                </a:solidFill>
                <a:latin typeface="Comic Sans MS" panose="030F0702030302020204" pitchFamily="66" charset="0"/>
              </a:rPr>
              <a:t>tetrahedral</a:t>
            </a:r>
          </a:p>
        </p:txBody>
      </p:sp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3200400" y="4953000"/>
            <a:ext cx="2819400" cy="1447800"/>
          </a:xfrm>
          <a:prstGeom prst="ellipse">
            <a:avLst/>
          </a:prstGeom>
          <a:gradFill rotWithShape="1">
            <a:gsLst>
              <a:gs pos="0">
                <a:srgbClr val="CC3399">
                  <a:gamma/>
                  <a:tint val="19216"/>
                  <a:invGamma/>
                </a:srgbClr>
              </a:gs>
              <a:gs pos="100000">
                <a:srgbClr val="CC33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67"/>
          <p:cNvSpPr txBox="1">
            <a:spLocks noChangeArrowheads="1"/>
          </p:cNvSpPr>
          <p:nvPr/>
        </p:nvSpPr>
        <p:spPr bwMode="auto">
          <a:xfrm>
            <a:off x="5373687" y="5257800"/>
            <a:ext cx="646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33CC33"/>
                </a:solidFill>
                <a:sym typeface="Symbol" panose="05050102010706020507" pitchFamily="18" charset="2"/>
              </a:rPr>
              <a:t>-</a:t>
            </a:r>
          </a:p>
        </p:txBody>
      </p:sp>
      <p:sp>
        <p:nvSpPr>
          <p:cNvPr id="14" name="Text Box 68"/>
          <p:cNvSpPr txBox="1">
            <a:spLocks noChangeArrowheads="1"/>
          </p:cNvSpPr>
          <p:nvPr/>
        </p:nvSpPr>
        <p:spPr bwMode="auto">
          <a:xfrm>
            <a:off x="3131005" y="5257800"/>
            <a:ext cx="78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33CC33"/>
                </a:solidFill>
                <a:sym typeface="Symbol" panose="05050102010706020507" pitchFamily="18" charset="2"/>
              </a:rPr>
              <a:t>+</a:t>
            </a:r>
          </a:p>
        </p:txBody>
      </p:sp>
      <p:sp>
        <p:nvSpPr>
          <p:cNvPr id="15" name="Text Box 69"/>
          <p:cNvSpPr txBox="1">
            <a:spLocks noChangeArrowheads="1"/>
          </p:cNvSpPr>
          <p:nvPr/>
        </p:nvSpPr>
        <p:spPr bwMode="auto">
          <a:xfrm>
            <a:off x="6172200" y="5791200"/>
            <a:ext cx="2665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33CC33"/>
                </a:solidFill>
                <a:latin typeface="Comic Sans MS" panose="030F0702030302020204" pitchFamily="66" charset="0"/>
              </a:rPr>
              <a:t>a “little bit” negative</a:t>
            </a:r>
          </a:p>
        </p:txBody>
      </p:sp>
      <p:sp>
        <p:nvSpPr>
          <p:cNvPr id="16" name="Text Box 70"/>
          <p:cNvSpPr txBox="1">
            <a:spLocks noChangeArrowheads="1"/>
          </p:cNvSpPr>
          <p:nvPr/>
        </p:nvSpPr>
        <p:spPr bwMode="auto">
          <a:xfrm>
            <a:off x="533400" y="5089525"/>
            <a:ext cx="259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33CC33"/>
                </a:solidFill>
                <a:latin typeface="Comic Sans MS" panose="030F0702030302020204" pitchFamily="66" charset="0"/>
              </a:rPr>
              <a:t>a “little bit” positive</a:t>
            </a:r>
          </a:p>
        </p:txBody>
      </p:sp>
    </p:spTree>
    <p:extLst>
      <p:ext uri="{BB962C8B-B14F-4D97-AF65-F5344CB8AC3E}">
        <p14:creationId xmlns:p14="http://schemas.microsoft.com/office/powerpoint/2010/main" val="255296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80" grpId="0"/>
      <p:bldP spid="18481" grpId="0"/>
      <p:bldP spid="18482" grpId="0"/>
      <p:bldP spid="18483" grpId="0"/>
      <p:bldP spid="18484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598985" y="76200"/>
            <a:ext cx="763061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to determine the polarity of a molecule…</a:t>
            </a:r>
          </a:p>
          <a:p>
            <a:r>
              <a:rPr lang="en-US" altLang="en-US" dirty="0" smtClean="0"/>
              <a:t>	we need to determine if one side of the WHOLE molecule</a:t>
            </a:r>
          </a:p>
          <a:p>
            <a:r>
              <a:rPr lang="en-US" altLang="en-US" dirty="0" smtClean="0"/>
              <a:t>	is more (-)  (and the other side more (+))</a:t>
            </a:r>
            <a:endParaRPr lang="en-US" altLang="en-US" dirty="0"/>
          </a:p>
        </p:txBody>
      </p:sp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3200400" y="1066800"/>
            <a:ext cx="2819400" cy="1447800"/>
          </a:xfrm>
          <a:prstGeom prst="ellipse">
            <a:avLst/>
          </a:prstGeom>
          <a:gradFill rotWithShape="1">
            <a:gsLst>
              <a:gs pos="0">
                <a:srgbClr val="CC3399">
                  <a:gamma/>
                  <a:tint val="19216"/>
                  <a:invGamma/>
                </a:srgbClr>
              </a:gs>
              <a:gs pos="100000">
                <a:srgbClr val="CC33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67"/>
          <p:cNvSpPr txBox="1">
            <a:spLocks noChangeArrowheads="1"/>
          </p:cNvSpPr>
          <p:nvPr/>
        </p:nvSpPr>
        <p:spPr bwMode="auto">
          <a:xfrm>
            <a:off x="5373687" y="1371600"/>
            <a:ext cx="646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33CC33"/>
                </a:solidFill>
                <a:sym typeface="Symbol" panose="05050102010706020507" pitchFamily="18" charset="2"/>
              </a:rPr>
              <a:t>-</a:t>
            </a:r>
          </a:p>
        </p:txBody>
      </p:sp>
      <p:sp>
        <p:nvSpPr>
          <p:cNvPr id="14" name="Text Box 68"/>
          <p:cNvSpPr txBox="1">
            <a:spLocks noChangeArrowheads="1"/>
          </p:cNvSpPr>
          <p:nvPr/>
        </p:nvSpPr>
        <p:spPr bwMode="auto">
          <a:xfrm>
            <a:off x="3131005" y="1371600"/>
            <a:ext cx="78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33CC33"/>
                </a:solidFill>
                <a:sym typeface="Symbol" panose="05050102010706020507" pitchFamily="18" charset="2"/>
              </a:rPr>
              <a:t>+</a:t>
            </a:r>
          </a:p>
        </p:txBody>
      </p:sp>
      <p:sp>
        <p:nvSpPr>
          <p:cNvPr id="15" name="Text Box 69"/>
          <p:cNvSpPr txBox="1">
            <a:spLocks noChangeArrowheads="1"/>
          </p:cNvSpPr>
          <p:nvPr/>
        </p:nvSpPr>
        <p:spPr bwMode="auto">
          <a:xfrm>
            <a:off x="6172200" y="1905000"/>
            <a:ext cx="2665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33CC33"/>
                </a:solidFill>
                <a:latin typeface="Comic Sans MS" panose="030F0702030302020204" pitchFamily="66" charset="0"/>
              </a:rPr>
              <a:t>a “little bit” negative</a:t>
            </a:r>
          </a:p>
        </p:txBody>
      </p:sp>
      <p:sp>
        <p:nvSpPr>
          <p:cNvPr id="16" name="Text Box 70"/>
          <p:cNvSpPr txBox="1">
            <a:spLocks noChangeArrowheads="1"/>
          </p:cNvSpPr>
          <p:nvPr/>
        </p:nvSpPr>
        <p:spPr bwMode="auto">
          <a:xfrm>
            <a:off x="533400" y="1203325"/>
            <a:ext cx="259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33CC33"/>
                </a:solidFill>
                <a:latin typeface="Comic Sans MS" panose="030F0702030302020204" pitchFamily="66" charset="0"/>
              </a:rPr>
              <a:t>a “little bit” positive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3124200"/>
            <a:ext cx="71128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remembering that electrons shift towards the atom(s) that are</a:t>
            </a:r>
          </a:p>
          <a:p>
            <a:r>
              <a:rPr lang="en-US" dirty="0"/>
              <a:t>	</a:t>
            </a:r>
            <a:r>
              <a:rPr lang="en-US" dirty="0" smtClean="0"/>
              <a:t>__________________________________</a:t>
            </a:r>
          </a:p>
          <a:p>
            <a:endParaRPr lang="en-US" dirty="0"/>
          </a:p>
          <a:p>
            <a:r>
              <a:rPr lang="en-US" dirty="0" smtClean="0"/>
              <a:t>can you draw a line through _________________________</a:t>
            </a:r>
          </a:p>
          <a:p>
            <a:r>
              <a:rPr lang="en-US" dirty="0" smtClean="0"/>
              <a:t>and end up with ______________________</a:t>
            </a:r>
          </a:p>
          <a:p>
            <a:r>
              <a:rPr lang="en-US" dirty="0" smtClean="0"/>
              <a:t>and ________________________________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14977" y="3429000"/>
            <a:ext cx="2723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more electronegative</a:t>
            </a:r>
            <a:endParaRPr lang="en-US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4038600"/>
            <a:ext cx="3387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the center of the molecule</a:t>
            </a:r>
            <a:endParaRPr lang="en-US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5216" y="4324290"/>
            <a:ext cx="2555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more (-) on one side</a:t>
            </a:r>
            <a:endParaRPr lang="en-US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7400" y="4648200"/>
            <a:ext cx="3313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more (+) on the other side</a:t>
            </a:r>
            <a:endParaRPr lang="en-US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804529">
            <a:off x="5629695" y="4788296"/>
            <a:ext cx="3130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it is hard to figure out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center of the molecule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4660" y="6019800"/>
            <a:ext cx="5455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with some hula hoops… CO</a:t>
            </a:r>
            <a:r>
              <a:rPr lang="en-US" baseline="-25000" dirty="0" smtClean="0"/>
              <a:t>2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648200" y="650631"/>
            <a:ext cx="0" cy="2438400"/>
          </a:xfrm>
          <a:prstGeom prst="line">
            <a:avLst/>
          </a:prstGeom>
          <a:ln w="50800">
            <a:solidFill>
              <a:srgbClr val="DD7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88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1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2907" y="609600"/>
            <a:ext cx="745909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model with some hula hoops</a:t>
            </a:r>
          </a:p>
          <a:p>
            <a:endParaRPr lang="en-US" dirty="0"/>
          </a:p>
          <a:p>
            <a:r>
              <a:rPr lang="en-US" dirty="0" smtClean="0"/>
              <a:t>the humans represent the nuclei</a:t>
            </a:r>
          </a:p>
          <a:p>
            <a:r>
              <a:rPr lang="en-US" dirty="0" smtClean="0"/>
              <a:t>the hula hoops represent the shared electrons</a:t>
            </a:r>
          </a:p>
          <a:p>
            <a:endParaRPr lang="en-US" dirty="0"/>
          </a:p>
          <a:p>
            <a:r>
              <a:rPr lang="en-US" dirty="0" smtClean="0"/>
              <a:t>center of molecule = center of mass</a:t>
            </a:r>
          </a:p>
          <a:p>
            <a:r>
              <a:rPr lang="en-US" dirty="0" smtClean="0"/>
              <a:t>       draw a line through</a:t>
            </a:r>
          </a:p>
          <a:p>
            <a:endParaRPr lang="en-US" dirty="0"/>
          </a:p>
          <a:p>
            <a:r>
              <a:rPr lang="en-US" dirty="0" smtClean="0"/>
              <a:t>shift shared electrons (hula hoops) towards the more EN atom(s)</a:t>
            </a:r>
          </a:p>
          <a:p>
            <a:endParaRPr lang="en-US" dirty="0"/>
          </a:p>
          <a:p>
            <a:r>
              <a:rPr lang="en-US" dirty="0" smtClean="0"/>
              <a:t>is there more “hula hoop” on either side of the center?</a:t>
            </a:r>
          </a:p>
          <a:p>
            <a:r>
              <a:rPr lang="en-US" dirty="0"/>
              <a:t>	</a:t>
            </a:r>
            <a:r>
              <a:rPr lang="en-US" dirty="0" smtClean="0"/>
              <a:t>yes = polar</a:t>
            </a:r>
          </a:p>
          <a:p>
            <a:r>
              <a:rPr lang="en-US" dirty="0"/>
              <a:t>	</a:t>
            </a:r>
            <a:r>
              <a:rPr lang="en-US" dirty="0" smtClean="0"/>
              <a:t>no = not polar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514600" y="914400"/>
            <a:ext cx="4039793" cy="1140614"/>
            <a:chOff x="2326004" y="1220393"/>
            <a:chExt cx="4039793" cy="1140614"/>
          </a:xfrm>
        </p:grpSpPr>
        <p:sp>
          <p:nvSpPr>
            <p:cNvPr id="3" name="TextBox 2"/>
            <p:cNvSpPr txBox="1"/>
            <p:nvPr/>
          </p:nvSpPr>
          <p:spPr>
            <a:xfrm>
              <a:off x="3938145" y="1295400"/>
              <a:ext cx="7409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/>
                <a:t>C</a:t>
              </a:r>
              <a:endParaRPr lang="en-US" sz="60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79597" y="1295400"/>
              <a:ext cx="7825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/>
                <a:t>O</a:t>
              </a:r>
              <a:endParaRPr lang="en-US" sz="6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54610" y="1295400"/>
              <a:ext cx="7825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/>
                <a:t>O</a:t>
              </a:r>
              <a:endParaRPr lang="en-US" sz="6000" dirty="0"/>
            </a:p>
          </p:txBody>
        </p:sp>
        <p:grpSp>
          <p:nvGrpSpPr>
            <p:cNvPr id="10" name="Group 9"/>
            <p:cNvGrpSpPr/>
            <p:nvPr/>
          </p:nvGrpSpPr>
          <p:grpSpPr>
            <a:xfrm rot="2314554">
              <a:off x="5984797" y="1323022"/>
              <a:ext cx="381000" cy="137160"/>
              <a:chOff x="6248400" y="1295400"/>
              <a:chExt cx="381000" cy="13716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248400" y="129540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492240" y="129540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7714554">
              <a:off x="5966699" y="2101927"/>
              <a:ext cx="381000" cy="137160"/>
              <a:chOff x="6248400" y="1295400"/>
              <a:chExt cx="381000" cy="13716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248400" y="129540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492240" y="129540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 rot="7714554">
              <a:off x="2267902" y="1342313"/>
              <a:ext cx="381000" cy="137160"/>
              <a:chOff x="6248400" y="1295400"/>
              <a:chExt cx="381000" cy="13716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6248400" y="129540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492240" y="129540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 rot="13114554">
              <a:off x="2326004" y="2197418"/>
              <a:ext cx="381000" cy="137160"/>
              <a:chOff x="6248400" y="1295400"/>
              <a:chExt cx="381000" cy="13716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6248400" y="129540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492240" y="129540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5400000">
              <a:off x="4602480" y="1722120"/>
              <a:ext cx="381000" cy="137160"/>
              <a:chOff x="6248400" y="1295400"/>
              <a:chExt cx="381000" cy="13716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6248400" y="129540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492240" y="129540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 rot="5400000">
              <a:off x="4998720" y="1722120"/>
              <a:ext cx="381000" cy="137160"/>
              <a:chOff x="6248400" y="1295400"/>
              <a:chExt cx="381000" cy="13716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6248400" y="129540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492240" y="129540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 rot="5400000">
              <a:off x="3154680" y="1722120"/>
              <a:ext cx="381000" cy="137160"/>
              <a:chOff x="6248400" y="1295400"/>
              <a:chExt cx="381000" cy="13716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6248400" y="129540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492240" y="129540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 rot="5400000">
              <a:off x="3550920" y="1722120"/>
              <a:ext cx="381000" cy="137160"/>
              <a:chOff x="6248400" y="1295400"/>
              <a:chExt cx="381000" cy="13716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6248400" y="129540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6492240" y="129540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5" name="Oval 44"/>
          <p:cNvSpPr/>
          <p:nvPr/>
        </p:nvSpPr>
        <p:spPr>
          <a:xfrm>
            <a:off x="4800600" y="609600"/>
            <a:ext cx="2133600" cy="1752600"/>
          </a:xfrm>
          <a:prstGeom prst="ellipse">
            <a:avLst/>
          </a:prstGeom>
          <a:solidFill>
            <a:srgbClr val="FF0000">
              <a:alpha val="8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343614" y="609600"/>
            <a:ext cx="2259342" cy="1752600"/>
          </a:xfrm>
          <a:prstGeom prst="ellipse">
            <a:avLst/>
          </a:prstGeom>
          <a:solidFill>
            <a:schemeClr val="tx1">
              <a:alpha val="7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105"/>
          <p:cNvGrpSpPr>
            <a:grpSpLocks noChangeAspect="1"/>
          </p:cNvGrpSpPr>
          <p:nvPr/>
        </p:nvGrpSpPr>
        <p:grpSpPr bwMode="auto">
          <a:xfrm>
            <a:off x="3992198" y="3384550"/>
            <a:ext cx="1196181" cy="1644650"/>
            <a:chOff x="480" y="336"/>
            <a:chExt cx="1507" cy="2072"/>
          </a:xfrm>
        </p:grpSpPr>
        <p:grpSp>
          <p:nvGrpSpPr>
            <p:cNvPr id="52" name="Group 3"/>
            <p:cNvGrpSpPr>
              <a:grpSpLocks/>
            </p:cNvGrpSpPr>
            <p:nvPr/>
          </p:nvGrpSpPr>
          <p:grpSpPr bwMode="auto">
            <a:xfrm>
              <a:off x="595" y="336"/>
              <a:ext cx="1152" cy="1872"/>
              <a:chOff x="3485" y="864"/>
              <a:chExt cx="1152" cy="1872"/>
            </a:xfrm>
          </p:grpSpPr>
          <p:sp>
            <p:nvSpPr>
              <p:cNvPr id="63" name="Oval 4"/>
              <p:cNvSpPr>
                <a:spLocks noChangeArrowheads="1"/>
              </p:cNvSpPr>
              <p:nvPr/>
            </p:nvSpPr>
            <p:spPr bwMode="auto">
              <a:xfrm>
                <a:off x="3869" y="864"/>
                <a:ext cx="384" cy="38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5"/>
              <p:cNvSpPr>
                <a:spLocks noChangeShapeType="1"/>
              </p:cNvSpPr>
              <p:nvPr/>
            </p:nvSpPr>
            <p:spPr bwMode="auto">
              <a:xfrm>
                <a:off x="4061" y="1248"/>
                <a:ext cx="0" cy="8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6"/>
              <p:cNvSpPr>
                <a:spLocks noChangeShapeType="1"/>
              </p:cNvSpPr>
              <p:nvPr/>
            </p:nvSpPr>
            <p:spPr bwMode="auto">
              <a:xfrm>
                <a:off x="4061" y="2112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7"/>
              <p:cNvSpPr>
                <a:spLocks noChangeShapeType="1"/>
              </p:cNvSpPr>
              <p:nvPr/>
            </p:nvSpPr>
            <p:spPr bwMode="auto">
              <a:xfrm flipH="1">
                <a:off x="3821" y="2112"/>
                <a:ext cx="24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8"/>
              <p:cNvSpPr>
                <a:spLocks noChangeShapeType="1"/>
              </p:cNvSpPr>
              <p:nvPr/>
            </p:nvSpPr>
            <p:spPr bwMode="auto">
              <a:xfrm flipV="1">
                <a:off x="4061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9"/>
              <p:cNvSpPr>
                <a:spLocks noChangeShapeType="1"/>
              </p:cNvSpPr>
              <p:nvPr/>
            </p:nvSpPr>
            <p:spPr bwMode="auto">
              <a:xfrm flipH="1" flipV="1">
                <a:off x="3485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10"/>
            <p:cNvGrpSpPr>
              <a:grpSpLocks/>
            </p:cNvGrpSpPr>
            <p:nvPr/>
          </p:nvGrpSpPr>
          <p:grpSpPr bwMode="auto">
            <a:xfrm>
              <a:off x="1440" y="1920"/>
              <a:ext cx="547" cy="488"/>
              <a:chOff x="3837" y="2256"/>
              <a:chExt cx="547" cy="488"/>
            </a:xfrm>
          </p:grpSpPr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" name="Group 13"/>
            <p:cNvGrpSpPr>
              <a:grpSpLocks/>
            </p:cNvGrpSpPr>
            <p:nvPr/>
          </p:nvGrpSpPr>
          <p:grpSpPr bwMode="auto">
            <a:xfrm rot="21034790" flipH="1">
              <a:off x="480" y="1872"/>
              <a:ext cx="547" cy="488"/>
              <a:chOff x="3837" y="2256"/>
              <a:chExt cx="547" cy="488"/>
            </a:xfrm>
          </p:grpSpPr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5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" name="Group 16"/>
            <p:cNvGrpSpPr>
              <a:grpSpLocks/>
            </p:cNvGrpSpPr>
            <p:nvPr/>
          </p:nvGrpSpPr>
          <p:grpSpPr bwMode="auto">
            <a:xfrm>
              <a:off x="720" y="432"/>
              <a:ext cx="888" cy="288"/>
              <a:chOff x="360" y="2592"/>
              <a:chExt cx="888" cy="288"/>
            </a:xfrm>
          </p:grpSpPr>
          <p:sp>
            <p:nvSpPr>
              <p:cNvPr id="56" name="Line 17"/>
              <p:cNvSpPr>
                <a:spLocks noChangeShapeType="1"/>
              </p:cNvSpPr>
              <p:nvPr/>
            </p:nvSpPr>
            <p:spPr bwMode="auto">
              <a:xfrm>
                <a:off x="384" y="2592"/>
                <a:ext cx="864" cy="0"/>
              </a:xfrm>
              <a:prstGeom prst="lin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8"/>
              <p:cNvSpPr>
                <a:spLocks/>
              </p:cNvSpPr>
              <p:nvPr/>
            </p:nvSpPr>
            <p:spPr bwMode="auto">
              <a:xfrm>
                <a:off x="360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9"/>
              <p:cNvSpPr>
                <a:spLocks/>
              </p:cNvSpPr>
              <p:nvPr/>
            </p:nvSpPr>
            <p:spPr bwMode="auto">
              <a:xfrm flipH="1">
                <a:off x="792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9" name="Group 87"/>
          <p:cNvGrpSpPr>
            <a:grpSpLocks noChangeAspect="1"/>
          </p:cNvGrpSpPr>
          <p:nvPr/>
        </p:nvGrpSpPr>
        <p:grpSpPr bwMode="auto">
          <a:xfrm>
            <a:off x="6727857" y="3387725"/>
            <a:ext cx="1211263" cy="1638300"/>
            <a:chOff x="3370" y="864"/>
            <a:chExt cx="1526" cy="2064"/>
          </a:xfrm>
        </p:grpSpPr>
        <p:grpSp>
          <p:nvGrpSpPr>
            <p:cNvPr id="70" name="Group 88"/>
            <p:cNvGrpSpPr>
              <a:grpSpLocks/>
            </p:cNvGrpSpPr>
            <p:nvPr/>
          </p:nvGrpSpPr>
          <p:grpSpPr bwMode="auto">
            <a:xfrm>
              <a:off x="3485" y="864"/>
              <a:ext cx="1152" cy="1872"/>
              <a:chOff x="3485" y="864"/>
              <a:chExt cx="1152" cy="1872"/>
            </a:xfrm>
          </p:grpSpPr>
          <p:sp>
            <p:nvSpPr>
              <p:cNvPr id="81" name="Oval 89"/>
              <p:cNvSpPr>
                <a:spLocks noChangeArrowheads="1"/>
              </p:cNvSpPr>
              <p:nvPr/>
            </p:nvSpPr>
            <p:spPr bwMode="auto">
              <a:xfrm>
                <a:off x="3869" y="864"/>
                <a:ext cx="384" cy="38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90"/>
              <p:cNvSpPr>
                <a:spLocks noChangeShapeType="1"/>
              </p:cNvSpPr>
              <p:nvPr/>
            </p:nvSpPr>
            <p:spPr bwMode="auto">
              <a:xfrm>
                <a:off x="4061" y="1248"/>
                <a:ext cx="0" cy="8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91"/>
              <p:cNvSpPr>
                <a:spLocks noChangeShapeType="1"/>
              </p:cNvSpPr>
              <p:nvPr/>
            </p:nvSpPr>
            <p:spPr bwMode="auto">
              <a:xfrm>
                <a:off x="4061" y="2112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92"/>
              <p:cNvSpPr>
                <a:spLocks noChangeShapeType="1"/>
              </p:cNvSpPr>
              <p:nvPr/>
            </p:nvSpPr>
            <p:spPr bwMode="auto">
              <a:xfrm flipH="1">
                <a:off x="3821" y="2112"/>
                <a:ext cx="24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93"/>
              <p:cNvSpPr>
                <a:spLocks noChangeShapeType="1"/>
              </p:cNvSpPr>
              <p:nvPr/>
            </p:nvSpPr>
            <p:spPr bwMode="auto">
              <a:xfrm flipV="1">
                <a:off x="4061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94"/>
              <p:cNvSpPr>
                <a:spLocks noChangeShapeType="1"/>
              </p:cNvSpPr>
              <p:nvPr/>
            </p:nvSpPr>
            <p:spPr bwMode="auto">
              <a:xfrm flipH="1" flipV="1">
                <a:off x="3485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" name="Group 95"/>
            <p:cNvGrpSpPr>
              <a:grpSpLocks/>
            </p:cNvGrpSpPr>
            <p:nvPr/>
          </p:nvGrpSpPr>
          <p:grpSpPr bwMode="auto">
            <a:xfrm>
              <a:off x="4349" y="2440"/>
              <a:ext cx="547" cy="488"/>
              <a:chOff x="3837" y="2256"/>
              <a:chExt cx="547" cy="488"/>
            </a:xfrm>
          </p:grpSpPr>
          <p:sp>
            <p:nvSpPr>
              <p:cNvPr id="79" name="Freeform 96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97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" name="Group 98"/>
            <p:cNvGrpSpPr>
              <a:grpSpLocks/>
            </p:cNvGrpSpPr>
            <p:nvPr/>
          </p:nvGrpSpPr>
          <p:grpSpPr bwMode="auto">
            <a:xfrm rot="21034790" flipH="1">
              <a:off x="3370" y="2400"/>
              <a:ext cx="547" cy="488"/>
              <a:chOff x="3837" y="2256"/>
              <a:chExt cx="547" cy="488"/>
            </a:xfrm>
          </p:grpSpPr>
          <p:sp>
            <p:nvSpPr>
              <p:cNvPr id="77" name="Freeform 99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100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" name="Group 101"/>
            <p:cNvGrpSpPr>
              <a:grpSpLocks/>
            </p:cNvGrpSpPr>
            <p:nvPr/>
          </p:nvGrpSpPr>
          <p:grpSpPr bwMode="auto">
            <a:xfrm>
              <a:off x="3629" y="960"/>
              <a:ext cx="888" cy="288"/>
              <a:chOff x="360" y="2592"/>
              <a:chExt cx="888" cy="288"/>
            </a:xfrm>
          </p:grpSpPr>
          <p:sp>
            <p:nvSpPr>
              <p:cNvPr id="74" name="Line 102"/>
              <p:cNvSpPr>
                <a:spLocks noChangeShapeType="1"/>
              </p:cNvSpPr>
              <p:nvPr/>
            </p:nvSpPr>
            <p:spPr bwMode="auto">
              <a:xfrm>
                <a:off x="384" y="2592"/>
                <a:ext cx="864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103"/>
              <p:cNvSpPr>
                <a:spLocks/>
              </p:cNvSpPr>
              <p:nvPr/>
            </p:nvSpPr>
            <p:spPr bwMode="auto">
              <a:xfrm>
                <a:off x="360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104"/>
              <p:cNvSpPr>
                <a:spLocks/>
              </p:cNvSpPr>
              <p:nvPr/>
            </p:nvSpPr>
            <p:spPr bwMode="auto">
              <a:xfrm flipH="1">
                <a:off x="792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7" name="Group 87"/>
          <p:cNvGrpSpPr>
            <a:grpSpLocks noChangeAspect="1"/>
          </p:cNvGrpSpPr>
          <p:nvPr/>
        </p:nvGrpSpPr>
        <p:grpSpPr bwMode="auto">
          <a:xfrm>
            <a:off x="1229265" y="3387725"/>
            <a:ext cx="1211263" cy="1638300"/>
            <a:chOff x="3370" y="864"/>
            <a:chExt cx="1526" cy="2064"/>
          </a:xfrm>
        </p:grpSpPr>
        <p:grpSp>
          <p:nvGrpSpPr>
            <p:cNvPr id="88" name="Group 88"/>
            <p:cNvGrpSpPr>
              <a:grpSpLocks/>
            </p:cNvGrpSpPr>
            <p:nvPr/>
          </p:nvGrpSpPr>
          <p:grpSpPr bwMode="auto">
            <a:xfrm>
              <a:off x="3485" y="864"/>
              <a:ext cx="1152" cy="1872"/>
              <a:chOff x="3485" y="864"/>
              <a:chExt cx="1152" cy="1872"/>
            </a:xfrm>
          </p:grpSpPr>
          <p:sp>
            <p:nvSpPr>
              <p:cNvPr id="99" name="Oval 89"/>
              <p:cNvSpPr>
                <a:spLocks noChangeArrowheads="1"/>
              </p:cNvSpPr>
              <p:nvPr/>
            </p:nvSpPr>
            <p:spPr bwMode="auto">
              <a:xfrm>
                <a:off x="3869" y="864"/>
                <a:ext cx="384" cy="38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90"/>
              <p:cNvSpPr>
                <a:spLocks noChangeShapeType="1"/>
              </p:cNvSpPr>
              <p:nvPr/>
            </p:nvSpPr>
            <p:spPr bwMode="auto">
              <a:xfrm>
                <a:off x="4061" y="1248"/>
                <a:ext cx="0" cy="8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91"/>
              <p:cNvSpPr>
                <a:spLocks noChangeShapeType="1"/>
              </p:cNvSpPr>
              <p:nvPr/>
            </p:nvSpPr>
            <p:spPr bwMode="auto">
              <a:xfrm>
                <a:off x="4061" y="2112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92"/>
              <p:cNvSpPr>
                <a:spLocks noChangeShapeType="1"/>
              </p:cNvSpPr>
              <p:nvPr/>
            </p:nvSpPr>
            <p:spPr bwMode="auto">
              <a:xfrm flipH="1">
                <a:off x="3821" y="2112"/>
                <a:ext cx="24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93"/>
              <p:cNvSpPr>
                <a:spLocks noChangeShapeType="1"/>
              </p:cNvSpPr>
              <p:nvPr/>
            </p:nvSpPr>
            <p:spPr bwMode="auto">
              <a:xfrm flipV="1">
                <a:off x="4061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94"/>
              <p:cNvSpPr>
                <a:spLocks noChangeShapeType="1"/>
              </p:cNvSpPr>
              <p:nvPr/>
            </p:nvSpPr>
            <p:spPr bwMode="auto">
              <a:xfrm flipH="1" flipV="1">
                <a:off x="3485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9" name="Group 95"/>
            <p:cNvGrpSpPr>
              <a:grpSpLocks/>
            </p:cNvGrpSpPr>
            <p:nvPr/>
          </p:nvGrpSpPr>
          <p:grpSpPr bwMode="auto">
            <a:xfrm>
              <a:off x="4349" y="2440"/>
              <a:ext cx="547" cy="488"/>
              <a:chOff x="3837" y="2256"/>
              <a:chExt cx="547" cy="488"/>
            </a:xfrm>
          </p:grpSpPr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0" name="Group 98"/>
            <p:cNvGrpSpPr>
              <a:grpSpLocks/>
            </p:cNvGrpSpPr>
            <p:nvPr/>
          </p:nvGrpSpPr>
          <p:grpSpPr bwMode="auto">
            <a:xfrm rot="21034790" flipH="1">
              <a:off x="3370" y="2400"/>
              <a:ext cx="547" cy="488"/>
              <a:chOff x="3837" y="2256"/>
              <a:chExt cx="547" cy="488"/>
            </a:xfrm>
          </p:grpSpPr>
          <p:sp>
            <p:nvSpPr>
              <p:cNvPr id="95" name="Freeform 99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100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1" name="Group 101"/>
            <p:cNvGrpSpPr>
              <a:grpSpLocks/>
            </p:cNvGrpSpPr>
            <p:nvPr/>
          </p:nvGrpSpPr>
          <p:grpSpPr bwMode="auto">
            <a:xfrm>
              <a:off x="3629" y="960"/>
              <a:ext cx="888" cy="288"/>
              <a:chOff x="360" y="2592"/>
              <a:chExt cx="888" cy="288"/>
            </a:xfrm>
          </p:grpSpPr>
          <p:sp>
            <p:nvSpPr>
              <p:cNvPr id="92" name="Line 102"/>
              <p:cNvSpPr>
                <a:spLocks noChangeShapeType="1"/>
              </p:cNvSpPr>
              <p:nvPr/>
            </p:nvSpPr>
            <p:spPr bwMode="auto">
              <a:xfrm>
                <a:off x="384" y="2592"/>
                <a:ext cx="864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103"/>
              <p:cNvSpPr>
                <a:spLocks/>
              </p:cNvSpPr>
              <p:nvPr/>
            </p:nvSpPr>
            <p:spPr bwMode="auto">
              <a:xfrm>
                <a:off x="360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104"/>
              <p:cNvSpPr>
                <a:spLocks/>
              </p:cNvSpPr>
              <p:nvPr/>
            </p:nvSpPr>
            <p:spPr bwMode="auto">
              <a:xfrm flipH="1">
                <a:off x="792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5" name="Oval 104"/>
          <p:cNvSpPr/>
          <p:nvPr/>
        </p:nvSpPr>
        <p:spPr>
          <a:xfrm>
            <a:off x="5650992" y="2743200"/>
            <a:ext cx="3364992" cy="3200400"/>
          </a:xfrm>
          <a:prstGeom prst="ellipse">
            <a:avLst/>
          </a:prstGeom>
          <a:solidFill>
            <a:srgbClr val="FF0000">
              <a:alpha val="12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152400" y="2743200"/>
            <a:ext cx="3364992" cy="3200400"/>
          </a:xfrm>
          <a:prstGeom prst="ellipse">
            <a:avLst/>
          </a:prstGeom>
          <a:solidFill>
            <a:srgbClr val="FF0000">
              <a:alpha val="12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2907792" y="2743200"/>
            <a:ext cx="3364992" cy="3200400"/>
          </a:xfrm>
          <a:prstGeom prst="ellipse">
            <a:avLst/>
          </a:prstGeom>
          <a:solidFill>
            <a:schemeClr val="tx2">
              <a:lumMod val="95000"/>
              <a:lumOff val="5000"/>
              <a:alpha val="13000"/>
            </a:schemeClr>
          </a:solidFill>
          <a:ln w="381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2057400" y="609600"/>
            <a:ext cx="2133600" cy="1752600"/>
          </a:xfrm>
          <a:prstGeom prst="ellipse">
            <a:avLst/>
          </a:prstGeom>
          <a:solidFill>
            <a:srgbClr val="FF0000">
              <a:alpha val="8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8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105" grpId="0" animBg="1"/>
      <p:bldP spid="106" grpId="0" animBg="1"/>
      <p:bldP spid="107" grpId="0" animBg="1"/>
      <p:bldP spid="1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44450" y="2847975"/>
            <a:ext cx="4451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</a:rPr>
              <a:t>- liquid at RT</a:t>
            </a:r>
          </a:p>
          <a:p>
            <a:r>
              <a:rPr lang="en-US" altLang="en-US" sz="1800">
                <a:solidFill>
                  <a:schemeClr val="accent2"/>
                </a:solidFill>
              </a:rPr>
              <a:t>- salt (NaCl) and sugar (sucrose) dissolve </a:t>
            </a:r>
          </a:p>
          <a:p>
            <a:r>
              <a:rPr lang="en-US" altLang="en-US" sz="1800">
                <a:solidFill>
                  <a:schemeClr val="accent2"/>
                </a:solidFill>
              </a:rPr>
              <a:t>	in water</a:t>
            </a:r>
          </a:p>
          <a:p>
            <a:r>
              <a:rPr lang="en-US" altLang="en-US" sz="1800">
                <a:solidFill>
                  <a:schemeClr val="accent2"/>
                </a:solidFill>
              </a:rPr>
              <a:t>- oil and "rocks" do not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4603750" y="2819400"/>
            <a:ext cx="44640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accent2"/>
                </a:solidFill>
              </a:rPr>
              <a:t>- H and O atoms bond covalently</a:t>
            </a:r>
          </a:p>
          <a:p>
            <a:r>
              <a:rPr lang="en-US" altLang="en-US" sz="1800">
                <a:solidFill>
                  <a:schemeClr val="accent2"/>
                </a:solidFill>
              </a:rPr>
              <a:t>- the reason it is 2 H atoms and 1 O atom</a:t>
            </a:r>
          </a:p>
          <a:p>
            <a:r>
              <a:rPr lang="en-US" altLang="en-US" sz="1800">
                <a:solidFill>
                  <a:schemeClr val="accent2"/>
                </a:solidFill>
              </a:rPr>
              <a:t>- the molecules have tetrahedral geometry</a:t>
            </a:r>
          </a:p>
        </p:txBody>
      </p:sp>
      <p:pic>
        <p:nvPicPr>
          <p:cNvPr id="3074" name="Picture 2" descr="4800204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731838"/>
            <a:ext cx="22193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tetrahedr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68556">
            <a:off x="6076950" y="503238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04800" y="2484438"/>
            <a:ext cx="3624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Things we knew about water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556125" y="2484438"/>
            <a:ext cx="4541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Things we have learned about water</a:t>
            </a:r>
          </a:p>
        </p:txBody>
      </p:sp>
      <p:pic>
        <p:nvPicPr>
          <p:cNvPr id="3079" name="Picture 7" descr="hydrosphe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350838"/>
            <a:ext cx="297815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870075" y="4160838"/>
            <a:ext cx="5368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how are these properties related ?   Well….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2830513" y="4552950"/>
            <a:ext cx="3494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… the answer starts with …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922463" y="5086350"/>
            <a:ext cx="68246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in a covalent bond, _______________________________</a:t>
            </a:r>
          </a:p>
          <a:p>
            <a:r>
              <a:rPr lang="en-US" altLang="en-US"/>
              <a:t>_______________________________________________</a:t>
            </a:r>
          </a:p>
          <a:p>
            <a:r>
              <a:rPr lang="en-US" altLang="en-US"/>
              <a:t>_______________________________________________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343400" y="5092700"/>
            <a:ext cx="46105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fair </a:t>
            </a:r>
            <a:r>
              <a:rPr lang="en-US" alt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sharing is </a:t>
            </a:r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not </a:t>
            </a:r>
            <a:r>
              <a:rPr lang="en-US" alt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(necessarily) equal</a:t>
            </a:r>
            <a:endParaRPr lang="en-US" altLang="en-US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88" name="Picture 16" descr="standardized-testing-comic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391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2133600" y="5394325"/>
            <a:ext cx="669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some atoms get a bigger share of the shared electrons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2133600" y="5702300"/>
            <a:ext cx="6138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CC3399"/>
                </a:solidFill>
                <a:latin typeface="Comic Sans MS" panose="030F0702030302020204" pitchFamily="66" charset="0"/>
              </a:rPr>
              <a:t>it’s like </a:t>
            </a:r>
            <a:r>
              <a:rPr lang="en-US" altLang="en-US" dirty="0">
                <a:solidFill>
                  <a:srgbClr val="CC3399"/>
                </a:solidFill>
                <a:latin typeface="Comic Sans MS" panose="030F0702030302020204" pitchFamily="66" charset="0"/>
              </a:rPr>
              <a:t>the electrons have two homes</a:t>
            </a:r>
          </a:p>
          <a:p>
            <a:r>
              <a:rPr lang="en-US" altLang="en-US" dirty="0">
                <a:solidFill>
                  <a:srgbClr val="CC3399"/>
                </a:solidFill>
                <a:latin typeface="Comic Sans MS" panose="030F0702030302020204" pitchFamily="66" charset="0"/>
              </a:rPr>
              <a:t>	primary residence and their vacation home</a:t>
            </a:r>
          </a:p>
        </p:txBody>
      </p:sp>
      <p:pic>
        <p:nvPicPr>
          <p:cNvPr id="3091" name="Picture 19" descr="buckingham-palace_2659464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4"/>
          <a:stretch>
            <a:fillRect/>
          </a:stretch>
        </p:blipFill>
        <p:spPr bwMode="auto">
          <a:xfrm>
            <a:off x="63500" y="1036637"/>
            <a:ext cx="5575300" cy="391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overview_623_1129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/>
          <a:stretch>
            <a:fillRect/>
          </a:stretch>
        </p:blipFill>
        <p:spPr bwMode="auto">
          <a:xfrm>
            <a:off x="4495800" y="990600"/>
            <a:ext cx="45720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life-isnt-fai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9100"/>
            <a:ext cx="6350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424855">
            <a:off x="91239" y="5525519"/>
            <a:ext cx="2202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62265"/>
                </a:solidFill>
                <a:latin typeface="Comic Sans MS" panose="030F0702030302020204" pitchFamily="66" charset="0"/>
              </a:rPr>
              <a:t>electrons shared</a:t>
            </a:r>
            <a:endParaRPr lang="en-US" dirty="0">
              <a:solidFill>
                <a:srgbClr val="862265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/>
      <p:bldP spid="3089" grpId="0"/>
      <p:bldP spid="3090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"/>
          <p:cNvGrpSpPr>
            <a:grpSpLocks noChangeAspect="1"/>
          </p:cNvGrpSpPr>
          <p:nvPr/>
        </p:nvGrpSpPr>
        <p:grpSpPr bwMode="auto">
          <a:xfrm>
            <a:off x="3992198" y="854075"/>
            <a:ext cx="1196181" cy="1644650"/>
            <a:chOff x="480" y="336"/>
            <a:chExt cx="1507" cy="20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595" y="336"/>
              <a:ext cx="1152" cy="1872"/>
              <a:chOff x="3485" y="864"/>
              <a:chExt cx="1152" cy="1872"/>
            </a:xfrm>
          </p:grpSpPr>
          <p:sp>
            <p:nvSpPr>
              <p:cNvPr id="14" name="Oval 4"/>
              <p:cNvSpPr>
                <a:spLocks noChangeArrowheads="1"/>
              </p:cNvSpPr>
              <p:nvPr/>
            </p:nvSpPr>
            <p:spPr bwMode="auto">
              <a:xfrm>
                <a:off x="3869" y="864"/>
                <a:ext cx="384" cy="38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5"/>
              <p:cNvSpPr>
                <a:spLocks noChangeShapeType="1"/>
              </p:cNvSpPr>
              <p:nvPr/>
            </p:nvSpPr>
            <p:spPr bwMode="auto">
              <a:xfrm>
                <a:off x="4061" y="1248"/>
                <a:ext cx="0" cy="8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6"/>
              <p:cNvSpPr>
                <a:spLocks noChangeShapeType="1"/>
              </p:cNvSpPr>
              <p:nvPr/>
            </p:nvSpPr>
            <p:spPr bwMode="auto">
              <a:xfrm>
                <a:off x="4061" y="2112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 flipH="1">
                <a:off x="3821" y="2112"/>
                <a:ext cx="24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8"/>
              <p:cNvSpPr>
                <a:spLocks noChangeShapeType="1"/>
              </p:cNvSpPr>
              <p:nvPr/>
            </p:nvSpPr>
            <p:spPr bwMode="auto">
              <a:xfrm flipV="1">
                <a:off x="4061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9"/>
              <p:cNvSpPr>
                <a:spLocks noChangeShapeType="1"/>
              </p:cNvSpPr>
              <p:nvPr/>
            </p:nvSpPr>
            <p:spPr bwMode="auto">
              <a:xfrm flipH="1" flipV="1">
                <a:off x="3485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440" y="1920"/>
              <a:ext cx="547" cy="488"/>
              <a:chOff x="3837" y="2256"/>
              <a:chExt cx="547" cy="488"/>
            </a:xfrm>
          </p:grpSpPr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 rot="21034790" flipH="1">
              <a:off x="480" y="1872"/>
              <a:ext cx="547" cy="488"/>
              <a:chOff x="3837" y="2256"/>
              <a:chExt cx="547" cy="488"/>
            </a:xfrm>
          </p:grpSpPr>
          <p:sp>
            <p:nvSpPr>
              <p:cNvPr id="10" name="Freeform 14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5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720" y="432"/>
              <a:ext cx="888" cy="288"/>
              <a:chOff x="360" y="2592"/>
              <a:chExt cx="888" cy="288"/>
            </a:xfrm>
          </p:grpSpPr>
          <p:sp>
            <p:nvSpPr>
              <p:cNvPr id="7" name="Line 17"/>
              <p:cNvSpPr>
                <a:spLocks noChangeShapeType="1"/>
              </p:cNvSpPr>
              <p:nvPr/>
            </p:nvSpPr>
            <p:spPr bwMode="auto">
              <a:xfrm>
                <a:off x="384" y="2592"/>
                <a:ext cx="864" cy="0"/>
              </a:xfrm>
              <a:prstGeom prst="lin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18"/>
              <p:cNvSpPr>
                <a:spLocks/>
              </p:cNvSpPr>
              <p:nvPr/>
            </p:nvSpPr>
            <p:spPr bwMode="auto">
              <a:xfrm>
                <a:off x="360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19"/>
              <p:cNvSpPr>
                <a:spLocks/>
              </p:cNvSpPr>
              <p:nvPr/>
            </p:nvSpPr>
            <p:spPr bwMode="auto">
              <a:xfrm flipH="1">
                <a:off x="792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8" name="Group 87"/>
          <p:cNvGrpSpPr>
            <a:grpSpLocks noChangeAspect="1"/>
          </p:cNvGrpSpPr>
          <p:nvPr/>
        </p:nvGrpSpPr>
        <p:grpSpPr bwMode="auto">
          <a:xfrm>
            <a:off x="6727857" y="857250"/>
            <a:ext cx="1211263" cy="1638300"/>
            <a:chOff x="3370" y="864"/>
            <a:chExt cx="1526" cy="2064"/>
          </a:xfrm>
        </p:grpSpPr>
        <p:grpSp>
          <p:nvGrpSpPr>
            <p:cNvPr id="39" name="Group 88"/>
            <p:cNvGrpSpPr>
              <a:grpSpLocks/>
            </p:cNvGrpSpPr>
            <p:nvPr/>
          </p:nvGrpSpPr>
          <p:grpSpPr bwMode="auto">
            <a:xfrm>
              <a:off x="3485" y="864"/>
              <a:ext cx="1152" cy="1872"/>
              <a:chOff x="3485" y="864"/>
              <a:chExt cx="1152" cy="1872"/>
            </a:xfrm>
          </p:grpSpPr>
          <p:sp>
            <p:nvSpPr>
              <p:cNvPr id="50" name="Oval 89"/>
              <p:cNvSpPr>
                <a:spLocks noChangeArrowheads="1"/>
              </p:cNvSpPr>
              <p:nvPr/>
            </p:nvSpPr>
            <p:spPr bwMode="auto">
              <a:xfrm>
                <a:off x="3869" y="864"/>
                <a:ext cx="384" cy="38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90"/>
              <p:cNvSpPr>
                <a:spLocks noChangeShapeType="1"/>
              </p:cNvSpPr>
              <p:nvPr/>
            </p:nvSpPr>
            <p:spPr bwMode="auto">
              <a:xfrm>
                <a:off x="4061" y="1248"/>
                <a:ext cx="0" cy="8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91"/>
              <p:cNvSpPr>
                <a:spLocks noChangeShapeType="1"/>
              </p:cNvSpPr>
              <p:nvPr/>
            </p:nvSpPr>
            <p:spPr bwMode="auto">
              <a:xfrm>
                <a:off x="4061" y="2112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92"/>
              <p:cNvSpPr>
                <a:spLocks noChangeShapeType="1"/>
              </p:cNvSpPr>
              <p:nvPr/>
            </p:nvSpPr>
            <p:spPr bwMode="auto">
              <a:xfrm flipH="1">
                <a:off x="3821" y="2112"/>
                <a:ext cx="24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93"/>
              <p:cNvSpPr>
                <a:spLocks noChangeShapeType="1"/>
              </p:cNvSpPr>
              <p:nvPr/>
            </p:nvSpPr>
            <p:spPr bwMode="auto">
              <a:xfrm flipV="1">
                <a:off x="4061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94"/>
              <p:cNvSpPr>
                <a:spLocks noChangeShapeType="1"/>
              </p:cNvSpPr>
              <p:nvPr/>
            </p:nvSpPr>
            <p:spPr bwMode="auto">
              <a:xfrm flipH="1" flipV="1">
                <a:off x="3485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95"/>
            <p:cNvGrpSpPr>
              <a:grpSpLocks/>
            </p:cNvGrpSpPr>
            <p:nvPr/>
          </p:nvGrpSpPr>
          <p:grpSpPr bwMode="auto">
            <a:xfrm>
              <a:off x="4349" y="2440"/>
              <a:ext cx="547" cy="488"/>
              <a:chOff x="3837" y="2256"/>
              <a:chExt cx="547" cy="488"/>
            </a:xfrm>
          </p:grpSpPr>
          <p:sp>
            <p:nvSpPr>
              <p:cNvPr id="48" name="Freeform 96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97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98"/>
            <p:cNvGrpSpPr>
              <a:grpSpLocks/>
            </p:cNvGrpSpPr>
            <p:nvPr/>
          </p:nvGrpSpPr>
          <p:grpSpPr bwMode="auto">
            <a:xfrm rot="21034790" flipH="1">
              <a:off x="3370" y="2400"/>
              <a:ext cx="547" cy="488"/>
              <a:chOff x="3837" y="2256"/>
              <a:chExt cx="547" cy="488"/>
            </a:xfrm>
          </p:grpSpPr>
          <p:sp>
            <p:nvSpPr>
              <p:cNvPr id="46" name="Freeform 99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00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101"/>
            <p:cNvGrpSpPr>
              <a:grpSpLocks/>
            </p:cNvGrpSpPr>
            <p:nvPr/>
          </p:nvGrpSpPr>
          <p:grpSpPr bwMode="auto">
            <a:xfrm>
              <a:off x="3629" y="960"/>
              <a:ext cx="888" cy="288"/>
              <a:chOff x="360" y="2592"/>
              <a:chExt cx="888" cy="288"/>
            </a:xfrm>
          </p:grpSpPr>
          <p:sp>
            <p:nvSpPr>
              <p:cNvPr id="43" name="Line 102"/>
              <p:cNvSpPr>
                <a:spLocks noChangeShapeType="1"/>
              </p:cNvSpPr>
              <p:nvPr/>
            </p:nvSpPr>
            <p:spPr bwMode="auto">
              <a:xfrm>
                <a:off x="384" y="2592"/>
                <a:ext cx="864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03"/>
              <p:cNvSpPr>
                <a:spLocks/>
              </p:cNvSpPr>
              <p:nvPr/>
            </p:nvSpPr>
            <p:spPr bwMode="auto">
              <a:xfrm>
                <a:off x="360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4"/>
              <p:cNvSpPr>
                <a:spLocks/>
              </p:cNvSpPr>
              <p:nvPr/>
            </p:nvSpPr>
            <p:spPr bwMode="auto">
              <a:xfrm flipH="1">
                <a:off x="792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6" name="Group 87"/>
          <p:cNvGrpSpPr>
            <a:grpSpLocks noChangeAspect="1"/>
          </p:cNvGrpSpPr>
          <p:nvPr/>
        </p:nvGrpSpPr>
        <p:grpSpPr bwMode="auto">
          <a:xfrm>
            <a:off x="1229265" y="857250"/>
            <a:ext cx="1211263" cy="1638300"/>
            <a:chOff x="3370" y="864"/>
            <a:chExt cx="1526" cy="2064"/>
          </a:xfrm>
        </p:grpSpPr>
        <p:grpSp>
          <p:nvGrpSpPr>
            <p:cNvPr id="57" name="Group 88"/>
            <p:cNvGrpSpPr>
              <a:grpSpLocks/>
            </p:cNvGrpSpPr>
            <p:nvPr/>
          </p:nvGrpSpPr>
          <p:grpSpPr bwMode="auto">
            <a:xfrm>
              <a:off x="3485" y="864"/>
              <a:ext cx="1152" cy="1872"/>
              <a:chOff x="3485" y="864"/>
              <a:chExt cx="1152" cy="1872"/>
            </a:xfrm>
          </p:grpSpPr>
          <p:sp>
            <p:nvSpPr>
              <p:cNvPr id="68" name="Oval 89"/>
              <p:cNvSpPr>
                <a:spLocks noChangeArrowheads="1"/>
              </p:cNvSpPr>
              <p:nvPr/>
            </p:nvSpPr>
            <p:spPr bwMode="auto">
              <a:xfrm>
                <a:off x="3869" y="864"/>
                <a:ext cx="384" cy="38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90"/>
              <p:cNvSpPr>
                <a:spLocks noChangeShapeType="1"/>
              </p:cNvSpPr>
              <p:nvPr/>
            </p:nvSpPr>
            <p:spPr bwMode="auto">
              <a:xfrm>
                <a:off x="4061" y="1248"/>
                <a:ext cx="0" cy="8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91"/>
              <p:cNvSpPr>
                <a:spLocks noChangeShapeType="1"/>
              </p:cNvSpPr>
              <p:nvPr/>
            </p:nvSpPr>
            <p:spPr bwMode="auto">
              <a:xfrm>
                <a:off x="4061" y="2112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92"/>
              <p:cNvSpPr>
                <a:spLocks noChangeShapeType="1"/>
              </p:cNvSpPr>
              <p:nvPr/>
            </p:nvSpPr>
            <p:spPr bwMode="auto">
              <a:xfrm flipH="1">
                <a:off x="3821" y="2112"/>
                <a:ext cx="24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93"/>
              <p:cNvSpPr>
                <a:spLocks noChangeShapeType="1"/>
              </p:cNvSpPr>
              <p:nvPr/>
            </p:nvSpPr>
            <p:spPr bwMode="auto">
              <a:xfrm flipV="1">
                <a:off x="4061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94"/>
              <p:cNvSpPr>
                <a:spLocks noChangeShapeType="1"/>
              </p:cNvSpPr>
              <p:nvPr/>
            </p:nvSpPr>
            <p:spPr bwMode="auto">
              <a:xfrm flipH="1" flipV="1">
                <a:off x="3485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95"/>
            <p:cNvGrpSpPr>
              <a:grpSpLocks/>
            </p:cNvGrpSpPr>
            <p:nvPr/>
          </p:nvGrpSpPr>
          <p:grpSpPr bwMode="auto">
            <a:xfrm>
              <a:off x="4349" y="2440"/>
              <a:ext cx="547" cy="488"/>
              <a:chOff x="3837" y="2256"/>
              <a:chExt cx="547" cy="488"/>
            </a:xfrm>
          </p:grpSpPr>
          <p:sp>
            <p:nvSpPr>
              <p:cNvPr id="66" name="Freeform 96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97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98"/>
            <p:cNvGrpSpPr>
              <a:grpSpLocks/>
            </p:cNvGrpSpPr>
            <p:nvPr/>
          </p:nvGrpSpPr>
          <p:grpSpPr bwMode="auto">
            <a:xfrm rot="21034790" flipH="1">
              <a:off x="3370" y="2400"/>
              <a:ext cx="547" cy="488"/>
              <a:chOff x="3837" y="2256"/>
              <a:chExt cx="547" cy="488"/>
            </a:xfrm>
          </p:grpSpPr>
          <p:sp>
            <p:nvSpPr>
              <p:cNvPr id="64" name="Freeform 99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00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101"/>
            <p:cNvGrpSpPr>
              <a:grpSpLocks/>
            </p:cNvGrpSpPr>
            <p:nvPr/>
          </p:nvGrpSpPr>
          <p:grpSpPr bwMode="auto">
            <a:xfrm>
              <a:off x="3629" y="960"/>
              <a:ext cx="888" cy="288"/>
              <a:chOff x="360" y="2592"/>
              <a:chExt cx="888" cy="288"/>
            </a:xfrm>
          </p:grpSpPr>
          <p:sp>
            <p:nvSpPr>
              <p:cNvPr id="61" name="Line 102"/>
              <p:cNvSpPr>
                <a:spLocks noChangeShapeType="1"/>
              </p:cNvSpPr>
              <p:nvPr/>
            </p:nvSpPr>
            <p:spPr bwMode="auto">
              <a:xfrm>
                <a:off x="384" y="2592"/>
                <a:ext cx="864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103"/>
              <p:cNvSpPr>
                <a:spLocks/>
              </p:cNvSpPr>
              <p:nvPr/>
            </p:nvSpPr>
            <p:spPr bwMode="auto">
              <a:xfrm>
                <a:off x="360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04"/>
              <p:cNvSpPr>
                <a:spLocks/>
              </p:cNvSpPr>
              <p:nvPr/>
            </p:nvSpPr>
            <p:spPr bwMode="auto">
              <a:xfrm flipH="1">
                <a:off x="792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4" name="Oval 73"/>
          <p:cNvSpPr/>
          <p:nvPr/>
        </p:nvSpPr>
        <p:spPr>
          <a:xfrm>
            <a:off x="5650992" y="76200"/>
            <a:ext cx="3364992" cy="3200400"/>
          </a:xfrm>
          <a:prstGeom prst="ellipse">
            <a:avLst/>
          </a:prstGeom>
          <a:solidFill>
            <a:srgbClr val="FF0000">
              <a:alpha val="12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52400" y="76200"/>
            <a:ext cx="3364992" cy="3200400"/>
          </a:xfrm>
          <a:prstGeom prst="ellipse">
            <a:avLst/>
          </a:prstGeom>
          <a:solidFill>
            <a:srgbClr val="FF0000">
              <a:alpha val="12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907792" y="76200"/>
            <a:ext cx="3364992" cy="3200400"/>
          </a:xfrm>
          <a:prstGeom prst="ellipse">
            <a:avLst/>
          </a:prstGeom>
          <a:solidFill>
            <a:schemeClr val="tx2">
              <a:lumMod val="95000"/>
              <a:lumOff val="5000"/>
              <a:alpha val="13000"/>
            </a:schemeClr>
          </a:solidFill>
          <a:ln w="381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105"/>
          <p:cNvGrpSpPr>
            <a:grpSpLocks noChangeAspect="1"/>
          </p:cNvGrpSpPr>
          <p:nvPr/>
        </p:nvGrpSpPr>
        <p:grpSpPr bwMode="auto">
          <a:xfrm>
            <a:off x="3992198" y="4283075"/>
            <a:ext cx="1196181" cy="1644650"/>
            <a:chOff x="480" y="336"/>
            <a:chExt cx="1507" cy="2072"/>
          </a:xfrm>
        </p:grpSpPr>
        <p:grpSp>
          <p:nvGrpSpPr>
            <p:cNvPr id="78" name="Group 3"/>
            <p:cNvGrpSpPr>
              <a:grpSpLocks/>
            </p:cNvGrpSpPr>
            <p:nvPr/>
          </p:nvGrpSpPr>
          <p:grpSpPr bwMode="auto">
            <a:xfrm>
              <a:off x="595" y="336"/>
              <a:ext cx="1152" cy="1872"/>
              <a:chOff x="3485" y="864"/>
              <a:chExt cx="1152" cy="1872"/>
            </a:xfrm>
          </p:grpSpPr>
          <p:sp>
            <p:nvSpPr>
              <p:cNvPr id="89" name="Oval 4"/>
              <p:cNvSpPr>
                <a:spLocks noChangeArrowheads="1"/>
              </p:cNvSpPr>
              <p:nvPr/>
            </p:nvSpPr>
            <p:spPr bwMode="auto">
              <a:xfrm>
                <a:off x="3869" y="864"/>
                <a:ext cx="384" cy="38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5"/>
              <p:cNvSpPr>
                <a:spLocks noChangeShapeType="1"/>
              </p:cNvSpPr>
              <p:nvPr/>
            </p:nvSpPr>
            <p:spPr bwMode="auto">
              <a:xfrm>
                <a:off x="4061" y="1248"/>
                <a:ext cx="0" cy="8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6"/>
              <p:cNvSpPr>
                <a:spLocks noChangeShapeType="1"/>
              </p:cNvSpPr>
              <p:nvPr/>
            </p:nvSpPr>
            <p:spPr bwMode="auto">
              <a:xfrm>
                <a:off x="4061" y="2112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7"/>
              <p:cNvSpPr>
                <a:spLocks noChangeShapeType="1"/>
              </p:cNvSpPr>
              <p:nvPr/>
            </p:nvSpPr>
            <p:spPr bwMode="auto">
              <a:xfrm flipH="1">
                <a:off x="3821" y="2112"/>
                <a:ext cx="24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8"/>
              <p:cNvSpPr>
                <a:spLocks noChangeShapeType="1"/>
              </p:cNvSpPr>
              <p:nvPr/>
            </p:nvSpPr>
            <p:spPr bwMode="auto">
              <a:xfrm flipV="1">
                <a:off x="4061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9"/>
              <p:cNvSpPr>
                <a:spLocks noChangeShapeType="1"/>
              </p:cNvSpPr>
              <p:nvPr/>
            </p:nvSpPr>
            <p:spPr bwMode="auto">
              <a:xfrm flipH="1" flipV="1">
                <a:off x="3485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" name="Group 10"/>
            <p:cNvGrpSpPr>
              <a:grpSpLocks/>
            </p:cNvGrpSpPr>
            <p:nvPr/>
          </p:nvGrpSpPr>
          <p:grpSpPr bwMode="auto">
            <a:xfrm>
              <a:off x="1440" y="1920"/>
              <a:ext cx="547" cy="488"/>
              <a:chOff x="3837" y="2256"/>
              <a:chExt cx="547" cy="488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" name="Group 13"/>
            <p:cNvGrpSpPr>
              <a:grpSpLocks/>
            </p:cNvGrpSpPr>
            <p:nvPr/>
          </p:nvGrpSpPr>
          <p:grpSpPr bwMode="auto">
            <a:xfrm rot="21034790" flipH="1">
              <a:off x="480" y="1872"/>
              <a:ext cx="547" cy="488"/>
              <a:chOff x="3837" y="2256"/>
              <a:chExt cx="547" cy="488"/>
            </a:xfrm>
          </p:grpSpPr>
          <p:sp>
            <p:nvSpPr>
              <p:cNvPr id="85" name="Freeform 14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15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" name="Group 16"/>
            <p:cNvGrpSpPr>
              <a:grpSpLocks/>
            </p:cNvGrpSpPr>
            <p:nvPr/>
          </p:nvGrpSpPr>
          <p:grpSpPr bwMode="auto">
            <a:xfrm>
              <a:off x="720" y="432"/>
              <a:ext cx="888" cy="288"/>
              <a:chOff x="360" y="2592"/>
              <a:chExt cx="888" cy="288"/>
            </a:xfrm>
          </p:grpSpPr>
          <p:sp>
            <p:nvSpPr>
              <p:cNvPr id="82" name="Line 17"/>
              <p:cNvSpPr>
                <a:spLocks noChangeShapeType="1"/>
              </p:cNvSpPr>
              <p:nvPr/>
            </p:nvSpPr>
            <p:spPr bwMode="auto">
              <a:xfrm>
                <a:off x="384" y="2592"/>
                <a:ext cx="864" cy="0"/>
              </a:xfrm>
              <a:prstGeom prst="lin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18"/>
              <p:cNvSpPr>
                <a:spLocks/>
              </p:cNvSpPr>
              <p:nvPr/>
            </p:nvSpPr>
            <p:spPr bwMode="auto">
              <a:xfrm>
                <a:off x="360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19"/>
              <p:cNvSpPr>
                <a:spLocks/>
              </p:cNvSpPr>
              <p:nvPr/>
            </p:nvSpPr>
            <p:spPr bwMode="auto">
              <a:xfrm flipH="1">
                <a:off x="792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5" name="Group 87"/>
          <p:cNvGrpSpPr>
            <a:grpSpLocks noChangeAspect="1"/>
          </p:cNvGrpSpPr>
          <p:nvPr/>
        </p:nvGrpSpPr>
        <p:grpSpPr bwMode="auto">
          <a:xfrm>
            <a:off x="6727857" y="4286250"/>
            <a:ext cx="1211263" cy="1638300"/>
            <a:chOff x="3370" y="864"/>
            <a:chExt cx="1526" cy="2064"/>
          </a:xfrm>
        </p:grpSpPr>
        <p:grpSp>
          <p:nvGrpSpPr>
            <p:cNvPr id="96" name="Group 88"/>
            <p:cNvGrpSpPr>
              <a:grpSpLocks/>
            </p:cNvGrpSpPr>
            <p:nvPr/>
          </p:nvGrpSpPr>
          <p:grpSpPr bwMode="auto">
            <a:xfrm>
              <a:off x="3485" y="864"/>
              <a:ext cx="1152" cy="1872"/>
              <a:chOff x="3485" y="864"/>
              <a:chExt cx="1152" cy="1872"/>
            </a:xfrm>
          </p:grpSpPr>
          <p:sp>
            <p:nvSpPr>
              <p:cNvPr id="107" name="Oval 89"/>
              <p:cNvSpPr>
                <a:spLocks noChangeArrowheads="1"/>
              </p:cNvSpPr>
              <p:nvPr/>
            </p:nvSpPr>
            <p:spPr bwMode="auto">
              <a:xfrm>
                <a:off x="3869" y="864"/>
                <a:ext cx="384" cy="38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Line 90"/>
              <p:cNvSpPr>
                <a:spLocks noChangeShapeType="1"/>
              </p:cNvSpPr>
              <p:nvPr/>
            </p:nvSpPr>
            <p:spPr bwMode="auto">
              <a:xfrm>
                <a:off x="4061" y="1248"/>
                <a:ext cx="0" cy="8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91"/>
              <p:cNvSpPr>
                <a:spLocks noChangeShapeType="1"/>
              </p:cNvSpPr>
              <p:nvPr/>
            </p:nvSpPr>
            <p:spPr bwMode="auto">
              <a:xfrm>
                <a:off x="4061" y="2112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92"/>
              <p:cNvSpPr>
                <a:spLocks noChangeShapeType="1"/>
              </p:cNvSpPr>
              <p:nvPr/>
            </p:nvSpPr>
            <p:spPr bwMode="auto">
              <a:xfrm flipH="1">
                <a:off x="3821" y="2112"/>
                <a:ext cx="24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93"/>
              <p:cNvSpPr>
                <a:spLocks noChangeShapeType="1"/>
              </p:cNvSpPr>
              <p:nvPr/>
            </p:nvSpPr>
            <p:spPr bwMode="auto">
              <a:xfrm flipV="1">
                <a:off x="4061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94"/>
              <p:cNvSpPr>
                <a:spLocks noChangeShapeType="1"/>
              </p:cNvSpPr>
              <p:nvPr/>
            </p:nvSpPr>
            <p:spPr bwMode="auto">
              <a:xfrm flipH="1" flipV="1">
                <a:off x="3485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7" name="Group 95"/>
            <p:cNvGrpSpPr>
              <a:grpSpLocks/>
            </p:cNvGrpSpPr>
            <p:nvPr/>
          </p:nvGrpSpPr>
          <p:grpSpPr bwMode="auto">
            <a:xfrm>
              <a:off x="4349" y="2440"/>
              <a:ext cx="547" cy="488"/>
              <a:chOff x="3837" y="2256"/>
              <a:chExt cx="547" cy="488"/>
            </a:xfrm>
          </p:grpSpPr>
          <p:sp>
            <p:nvSpPr>
              <p:cNvPr id="105" name="Freeform 96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97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" name="Group 98"/>
            <p:cNvGrpSpPr>
              <a:grpSpLocks/>
            </p:cNvGrpSpPr>
            <p:nvPr/>
          </p:nvGrpSpPr>
          <p:grpSpPr bwMode="auto">
            <a:xfrm rot="21034790" flipH="1">
              <a:off x="3370" y="2400"/>
              <a:ext cx="547" cy="488"/>
              <a:chOff x="3837" y="2256"/>
              <a:chExt cx="547" cy="488"/>
            </a:xfrm>
          </p:grpSpPr>
          <p:sp>
            <p:nvSpPr>
              <p:cNvPr id="103" name="Freeform 99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00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" name="Group 101"/>
            <p:cNvGrpSpPr>
              <a:grpSpLocks/>
            </p:cNvGrpSpPr>
            <p:nvPr/>
          </p:nvGrpSpPr>
          <p:grpSpPr bwMode="auto">
            <a:xfrm>
              <a:off x="3629" y="960"/>
              <a:ext cx="888" cy="288"/>
              <a:chOff x="360" y="2592"/>
              <a:chExt cx="888" cy="288"/>
            </a:xfrm>
          </p:grpSpPr>
          <p:sp>
            <p:nvSpPr>
              <p:cNvPr id="100" name="Line 102"/>
              <p:cNvSpPr>
                <a:spLocks noChangeShapeType="1"/>
              </p:cNvSpPr>
              <p:nvPr/>
            </p:nvSpPr>
            <p:spPr bwMode="auto">
              <a:xfrm>
                <a:off x="384" y="2592"/>
                <a:ext cx="864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03"/>
              <p:cNvSpPr>
                <a:spLocks/>
              </p:cNvSpPr>
              <p:nvPr/>
            </p:nvSpPr>
            <p:spPr bwMode="auto">
              <a:xfrm>
                <a:off x="360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04"/>
              <p:cNvSpPr>
                <a:spLocks/>
              </p:cNvSpPr>
              <p:nvPr/>
            </p:nvSpPr>
            <p:spPr bwMode="auto">
              <a:xfrm flipH="1">
                <a:off x="792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3" name="Group 87"/>
          <p:cNvGrpSpPr>
            <a:grpSpLocks noChangeAspect="1"/>
          </p:cNvGrpSpPr>
          <p:nvPr/>
        </p:nvGrpSpPr>
        <p:grpSpPr bwMode="auto">
          <a:xfrm>
            <a:off x="1229265" y="4286250"/>
            <a:ext cx="1211263" cy="1638300"/>
            <a:chOff x="3370" y="864"/>
            <a:chExt cx="1526" cy="2064"/>
          </a:xfrm>
        </p:grpSpPr>
        <p:grpSp>
          <p:nvGrpSpPr>
            <p:cNvPr id="114" name="Group 88"/>
            <p:cNvGrpSpPr>
              <a:grpSpLocks/>
            </p:cNvGrpSpPr>
            <p:nvPr/>
          </p:nvGrpSpPr>
          <p:grpSpPr bwMode="auto">
            <a:xfrm>
              <a:off x="3485" y="864"/>
              <a:ext cx="1152" cy="1872"/>
              <a:chOff x="3485" y="864"/>
              <a:chExt cx="1152" cy="1872"/>
            </a:xfrm>
          </p:grpSpPr>
          <p:sp>
            <p:nvSpPr>
              <p:cNvPr id="125" name="Oval 89"/>
              <p:cNvSpPr>
                <a:spLocks noChangeArrowheads="1"/>
              </p:cNvSpPr>
              <p:nvPr/>
            </p:nvSpPr>
            <p:spPr bwMode="auto">
              <a:xfrm>
                <a:off x="3869" y="864"/>
                <a:ext cx="384" cy="38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Line 90"/>
              <p:cNvSpPr>
                <a:spLocks noChangeShapeType="1"/>
              </p:cNvSpPr>
              <p:nvPr/>
            </p:nvSpPr>
            <p:spPr bwMode="auto">
              <a:xfrm>
                <a:off x="4061" y="1248"/>
                <a:ext cx="0" cy="8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Line 91"/>
              <p:cNvSpPr>
                <a:spLocks noChangeShapeType="1"/>
              </p:cNvSpPr>
              <p:nvPr/>
            </p:nvSpPr>
            <p:spPr bwMode="auto">
              <a:xfrm>
                <a:off x="4061" y="2112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Line 92"/>
              <p:cNvSpPr>
                <a:spLocks noChangeShapeType="1"/>
              </p:cNvSpPr>
              <p:nvPr/>
            </p:nvSpPr>
            <p:spPr bwMode="auto">
              <a:xfrm flipH="1">
                <a:off x="3821" y="2112"/>
                <a:ext cx="24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Line 93"/>
              <p:cNvSpPr>
                <a:spLocks noChangeShapeType="1"/>
              </p:cNvSpPr>
              <p:nvPr/>
            </p:nvSpPr>
            <p:spPr bwMode="auto">
              <a:xfrm flipV="1">
                <a:off x="4061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94"/>
              <p:cNvSpPr>
                <a:spLocks noChangeShapeType="1"/>
              </p:cNvSpPr>
              <p:nvPr/>
            </p:nvSpPr>
            <p:spPr bwMode="auto">
              <a:xfrm flipH="1" flipV="1">
                <a:off x="3485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5" name="Group 95"/>
            <p:cNvGrpSpPr>
              <a:grpSpLocks/>
            </p:cNvGrpSpPr>
            <p:nvPr/>
          </p:nvGrpSpPr>
          <p:grpSpPr bwMode="auto">
            <a:xfrm>
              <a:off x="4349" y="2440"/>
              <a:ext cx="547" cy="488"/>
              <a:chOff x="3837" y="2256"/>
              <a:chExt cx="547" cy="488"/>
            </a:xfrm>
          </p:grpSpPr>
          <p:sp>
            <p:nvSpPr>
              <p:cNvPr id="123" name="Freeform 96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97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6" name="Group 98"/>
            <p:cNvGrpSpPr>
              <a:grpSpLocks/>
            </p:cNvGrpSpPr>
            <p:nvPr/>
          </p:nvGrpSpPr>
          <p:grpSpPr bwMode="auto">
            <a:xfrm rot="21034790" flipH="1">
              <a:off x="3370" y="2400"/>
              <a:ext cx="547" cy="488"/>
              <a:chOff x="3837" y="2256"/>
              <a:chExt cx="547" cy="488"/>
            </a:xfrm>
          </p:grpSpPr>
          <p:sp>
            <p:nvSpPr>
              <p:cNvPr id="121" name="Freeform 99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00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7" name="Group 101"/>
            <p:cNvGrpSpPr>
              <a:grpSpLocks/>
            </p:cNvGrpSpPr>
            <p:nvPr/>
          </p:nvGrpSpPr>
          <p:grpSpPr bwMode="auto">
            <a:xfrm>
              <a:off x="3629" y="960"/>
              <a:ext cx="888" cy="288"/>
              <a:chOff x="360" y="2592"/>
              <a:chExt cx="888" cy="288"/>
            </a:xfrm>
          </p:grpSpPr>
          <p:sp>
            <p:nvSpPr>
              <p:cNvPr id="118" name="Line 102"/>
              <p:cNvSpPr>
                <a:spLocks noChangeShapeType="1"/>
              </p:cNvSpPr>
              <p:nvPr/>
            </p:nvSpPr>
            <p:spPr bwMode="auto">
              <a:xfrm>
                <a:off x="384" y="2592"/>
                <a:ext cx="864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03"/>
              <p:cNvSpPr>
                <a:spLocks/>
              </p:cNvSpPr>
              <p:nvPr/>
            </p:nvSpPr>
            <p:spPr bwMode="auto">
              <a:xfrm>
                <a:off x="360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04"/>
              <p:cNvSpPr>
                <a:spLocks/>
              </p:cNvSpPr>
              <p:nvPr/>
            </p:nvSpPr>
            <p:spPr bwMode="auto">
              <a:xfrm flipH="1">
                <a:off x="792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1" name="Oval 130"/>
          <p:cNvSpPr/>
          <p:nvPr/>
        </p:nvSpPr>
        <p:spPr>
          <a:xfrm>
            <a:off x="5855208" y="3505200"/>
            <a:ext cx="3364992" cy="3200400"/>
          </a:xfrm>
          <a:prstGeom prst="ellipse">
            <a:avLst/>
          </a:prstGeom>
          <a:solidFill>
            <a:srgbClr val="FF0000">
              <a:alpha val="12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-152400" y="3505200"/>
            <a:ext cx="3364992" cy="3200400"/>
          </a:xfrm>
          <a:prstGeom prst="ellipse">
            <a:avLst/>
          </a:prstGeom>
          <a:solidFill>
            <a:srgbClr val="FF0000">
              <a:alpha val="12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2223211" y="3840480"/>
            <a:ext cx="4710989" cy="2560320"/>
          </a:xfrm>
          <a:prstGeom prst="ellipse">
            <a:avLst/>
          </a:prstGeom>
          <a:solidFill>
            <a:schemeClr val="tx2">
              <a:lumMod val="95000"/>
              <a:lumOff val="5000"/>
              <a:alpha val="13000"/>
            </a:schemeClr>
          </a:solidFill>
          <a:ln w="381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78698" y="2590800"/>
            <a:ext cx="9065302" cy="461665"/>
          </a:xfrm>
          <a:prstGeom prst="rect">
            <a:avLst/>
          </a:prstGeom>
          <a:solidFill>
            <a:srgbClr val="FFFFFF">
              <a:alpha val="53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shared electrons shift towards the more EN atoms… the oxygens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36" name="Down Arrow 135"/>
          <p:cNvSpPr/>
          <p:nvPr/>
        </p:nvSpPr>
        <p:spPr>
          <a:xfrm>
            <a:off x="4335067" y="3143310"/>
            <a:ext cx="389333" cy="697170"/>
          </a:xfrm>
          <a:prstGeom prst="down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8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  <p:bldP spid="133" grpId="0" animBg="1"/>
      <p:bldP spid="134" grpId="0" animBg="1"/>
      <p:bldP spid="1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105"/>
          <p:cNvGrpSpPr>
            <a:grpSpLocks noChangeAspect="1"/>
          </p:cNvGrpSpPr>
          <p:nvPr/>
        </p:nvGrpSpPr>
        <p:grpSpPr bwMode="auto">
          <a:xfrm>
            <a:off x="3992198" y="4283075"/>
            <a:ext cx="1196181" cy="1644650"/>
            <a:chOff x="480" y="336"/>
            <a:chExt cx="1507" cy="2072"/>
          </a:xfrm>
        </p:grpSpPr>
        <p:grpSp>
          <p:nvGrpSpPr>
            <p:cNvPr id="78" name="Group 3"/>
            <p:cNvGrpSpPr>
              <a:grpSpLocks/>
            </p:cNvGrpSpPr>
            <p:nvPr/>
          </p:nvGrpSpPr>
          <p:grpSpPr bwMode="auto">
            <a:xfrm>
              <a:off x="595" y="336"/>
              <a:ext cx="1152" cy="1872"/>
              <a:chOff x="3485" y="864"/>
              <a:chExt cx="1152" cy="1872"/>
            </a:xfrm>
          </p:grpSpPr>
          <p:sp>
            <p:nvSpPr>
              <p:cNvPr id="89" name="Oval 4"/>
              <p:cNvSpPr>
                <a:spLocks noChangeArrowheads="1"/>
              </p:cNvSpPr>
              <p:nvPr/>
            </p:nvSpPr>
            <p:spPr bwMode="auto">
              <a:xfrm>
                <a:off x="3869" y="864"/>
                <a:ext cx="384" cy="38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5"/>
              <p:cNvSpPr>
                <a:spLocks noChangeShapeType="1"/>
              </p:cNvSpPr>
              <p:nvPr/>
            </p:nvSpPr>
            <p:spPr bwMode="auto">
              <a:xfrm>
                <a:off x="4061" y="1248"/>
                <a:ext cx="0" cy="8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6"/>
              <p:cNvSpPr>
                <a:spLocks noChangeShapeType="1"/>
              </p:cNvSpPr>
              <p:nvPr/>
            </p:nvSpPr>
            <p:spPr bwMode="auto">
              <a:xfrm>
                <a:off x="4061" y="2112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7"/>
              <p:cNvSpPr>
                <a:spLocks noChangeShapeType="1"/>
              </p:cNvSpPr>
              <p:nvPr/>
            </p:nvSpPr>
            <p:spPr bwMode="auto">
              <a:xfrm flipH="1">
                <a:off x="3821" y="2112"/>
                <a:ext cx="24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8"/>
              <p:cNvSpPr>
                <a:spLocks noChangeShapeType="1"/>
              </p:cNvSpPr>
              <p:nvPr/>
            </p:nvSpPr>
            <p:spPr bwMode="auto">
              <a:xfrm flipV="1">
                <a:off x="4061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9"/>
              <p:cNvSpPr>
                <a:spLocks noChangeShapeType="1"/>
              </p:cNvSpPr>
              <p:nvPr/>
            </p:nvSpPr>
            <p:spPr bwMode="auto">
              <a:xfrm flipH="1" flipV="1">
                <a:off x="3485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" name="Group 10"/>
            <p:cNvGrpSpPr>
              <a:grpSpLocks/>
            </p:cNvGrpSpPr>
            <p:nvPr/>
          </p:nvGrpSpPr>
          <p:grpSpPr bwMode="auto">
            <a:xfrm>
              <a:off x="1440" y="1920"/>
              <a:ext cx="547" cy="488"/>
              <a:chOff x="3837" y="2256"/>
              <a:chExt cx="547" cy="488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" name="Group 13"/>
            <p:cNvGrpSpPr>
              <a:grpSpLocks/>
            </p:cNvGrpSpPr>
            <p:nvPr/>
          </p:nvGrpSpPr>
          <p:grpSpPr bwMode="auto">
            <a:xfrm rot="21034790" flipH="1">
              <a:off x="480" y="1872"/>
              <a:ext cx="547" cy="488"/>
              <a:chOff x="3837" y="2256"/>
              <a:chExt cx="547" cy="488"/>
            </a:xfrm>
          </p:grpSpPr>
          <p:sp>
            <p:nvSpPr>
              <p:cNvPr id="85" name="Freeform 14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15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" name="Group 16"/>
            <p:cNvGrpSpPr>
              <a:grpSpLocks/>
            </p:cNvGrpSpPr>
            <p:nvPr/>
          </p:nvGrpSpPr>
          <p:grpSpPr bwMode="auto">
            <a:xfrm>
              <a:off x="720" y="432"/>
              <a:ext cx="888" cy="288"/>
              <a:chOff x="360" y="2592"/>
              <a:chExt cx="888" cy="288"/>
            </a:xfrm>
          </p:grpSpPr>
          <p:sp>
            <p:nvSpPr>
              <p:cNvPr id="82" name="Line 17"/>
              <p:cNvSpPr>
                <a:spLocks noChangeShapeType="1"/>
              </p:cNvSpPr>
              <p:nvPr/>
            </p:nvSpPr>
            <p:spPr bwMode="auto">
              <a:xfrm>
                <a:off x="384" y="2592"/>
                <a:ext cx="864" cy="0"/>
              </a:xfrm>
              <a:prstGeom prst="lin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18"/>
              <p:cNvSpPr>
                <a:spLocks/>
              </p:cNvSpPr>
              <p:nvPr/>
            </p:nvSpPr>
            <p:spPr bwMode="auto">
              <a:xfrm>
                <a:off x="360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19"/>
              <p:cNvSpPr>
                <a:spLocks/>
              </p:cNvSpPr>
              <p:nvPr/>
            </p:nvSpPr>
            <p:spPr bwMode="auto">
              <a:xfrm flipH="1">
                <a:off x="792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5" name="Group 87"/>
          <p:cNvGrpSpPr>
            <a:grpSpLocks noChangeAspect="1"/>
          </p:cNvGrpSpPr>
          <p:nvPr/>
        </p:nvGrpSpPr>
        <p:grpSpPr bwMode="auto">
          <a:xfrm>
            <a:off x="6727857" y="4286250"/>
            <a:ext cx="1211263" cy="1638300"/>
            <a:chOff x="3370" y="864"/>
            <a:chExt cx="1526" cy="2064"/>
          </a:xfrm>
        </p:grpSpPr>
        <p:grpSp>
          <p:nvGrpSpPr>
            <p:cNvPr id="96" name="Group 88"/>
            <p:cNvGrpSpPr>
              <a:grpSpLocks/>
            </p:cNvGrpSpPr>
            <p:nvPr/>
          </p:nvGrpSpPr>
          <p:grpSpPr bwMode="auto">
            <a:xfrm>
              <a:off x="3485" y="864"/>
              <a:ext cx="1152" cy="1872"/>
              <a:chOff x="3485" y="864"/>
              <a:chExt cx="1152" cy="1872"/>
            </a:xfrm>
          </p:grpSpPr>
          <p:sp>
            <p:nvSpPr>
              <p:cNvPr id="107" name="Oval 89"/>
              <p:cNvSpPr>
                <a:spLocks noChangeArrowheads="1"/>
              </p:cNvSpPr>
              <p:nvPr/>
            </p:nvSpPr>
            <p:spPr bwMode="auto">
              <a:xfrm>
                <a:off x="3869" y="864"/>
                <a:ext cx="384" cy="38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Line 90"/>
              <p:cNvSpPr>
                <a:spLocks noChangeShapeType="1"/>
              </p:cNvSpPr>
              <p:nvPr/>
            </p:nvSpPr>
            <p:spPr bwMode="auto">
              <a:xfrm>
                <a:off x="4061" y="1248"/>
                <a:ext cx="0" cy="8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91"/>
              <p:cNvSpPr>
                <a:spLocks noChangeShapeType="1"/>
              </p:cNvSpPr>
              <p:nvPr/>
            </p:nvSpPr>
            <p:spPr bwMode="auto">
              <a:xfrm>
                <a:off x="4061" y="2112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92"/>
              <p:cNvSpPr>
                <a:spLocks noChangeShapeType="1"/>
              </p:cNvSpPr>
              <p:nvPr/>
            </p:nvSpPr>
            <p:spPr bwMode="auto">
              <a:xfrm flipH="1">
                <a:off x="3821" y="2112"/>
                <a:ext cx="24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93"/>
              <p:cNvSpPr>
                <a:spLocks noChangeShapeType="1"/>
              </p:cNvSpPr>
              <p:nvPr/>
            </p:nvSpPr>
            <p:spPr bwMode="auto">
              <a:xfrm flipV="1">
                <a:off x="4061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94"/>
              <p:cNvSpPr>
                <a:spLocks noChangeShapeType="1"/>
              </p:cNvSpPr>
              <p:nvPr/>
            </p:nvSpPr>
            <p:spPr bwMode="auto">
              <a:xfrm flipH="1" flipV="1">
                <a:off x="3485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7" name="Group 95"/>
            <p:cNvGrpSpPr>
              <a:grpSpLocks/>
            </p:cNvGrpSpPr>
            <p:nvPr/>
          </p:nvGrpSpPr>
          <p:grpSpPr bwMode="auto">
            <a:xfrm>
              <a:off x="4349" y="2440"/>
              <a:ext cx="547" cy="488"/>
              <a:chOff x="3837" y="2256"/>
              <a:chExt cx="547" cy="488"/>
            </a:xfrm>
          </p:grpSpPr>
          <p:sp>
            <p:nvSpPr>
              <p:cNvPr id="105" name="Freeform 96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97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" name="Group 98"/>
            <p:cNvGrpSpPr>
              <a:grpSpLocks/>
            </p:cNvGrpSpPr>
            <p:nvPr/>
          </p:nvGrpSpPr>
          <p:grpSpPr bwMode="auto">
            <a:xfrm rot="21034790" flipH="1">
              <a:off x="3370" y="2400"/>
              <a:ext cx="547" cy="488"/>
              <a:chOff x="3837" y="2256"/>
              <a:chExt cx="547" cy="488"/>
            </a:xfrm>
          </p:grpSpPr>
          <p:sp>
            <p:nvSpPr>
              <p:cNvPr id="103" name="Freeform 99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00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" name="Group 101"/>
            <p:cNvGrpSpPr>
              <a:grpSpLocks/>
            </p:cNvGrpSpPr>
            <p:nvPr/>
          </p:nvGrpSpPr>
          <p:grpSpPr bwMode="auto">
            <a:xfrm>
              <a:off x="3629" y="960"/>
              <a:ext cx="888" cy="288"/>
              <a:chOff x="360" y="2592"/>
              <a:chExt cx="888" cy="288"/>
            </a:xfrm>
          </p:grpSpPr>
          <p:sp>
            <p:nvSpPr>
              <p:cNvPr id="100" name="Line 102"/>
              <p:cNvSpPr>
                <a:spLocks noChangeShapeType="1"/>
              </p:cNvSpPr>
              <p:nvPr/>
            </p:nvSpPr>
            <p:spPr bwMode="auto">
              <a:xfrm>
                <a:off x="384" y="2592"/>
                <a:ext cx="864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03"/>
              <p:cNvSpPr>
                <a:spLocks/>
              </p:cNvSpPr>
              <p:nvPr/>
            </p:nvSpPr>
            <p:spPr bwMode="auto">
              <a:xfrm>
                <a:off x="360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04"/>
              <p:cNvSpPr>
                <a:spLocks/>
              </p:cNvSpPr>
              <p:nvPr/>
            </p:nvSpPr>
            <p:spPr bwMode="auto">
              <a:xfrm flipH="1">
                <a:off x="792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3" name="Group 87"/>
          <p:cNvGrpSpPr>
            <a:grpSpLocks noChangeAspect="1"/>
          </p:cNvGrpSpPr>
          <p:nvPr/>
        </p:nvGrpSpPr>
        <p:grpSpPr bwMode="auto">
          <a:xfrm>
            <a:off x="1229265" y="4286250"/>
            <a:ext cx="1211263" cy="1638300"/>
            <a:chOff x="3370" y="864"/>
            <a:chExt cx="1526" cy="2064"/>
          </a:xfrm>
        </p:grpSpPr>
        <p:grpSp>
          <p:nvGrpSpPr>
            <p:cNvPr id="114" name="Group 88"/>
            <p:cNvGrpSpPr>
              <a:grpSpLocks/>
            </p:cNvGrpSpPr>
            <p:nvPr/>
          </p:nvGrpSpPr>
          <p:grpSpPr bwMode="auto">
            <a:xfrm>
              <a:off x="3485" y="864"/>
              <a:ext cx="1152" cy="1872"/>
              <a:chOff x="3485" y="864"/>
              <a:chExt cx="1152" cy="1872"/>
            </a:xfrm>
          </p:grpSpPr>
          <p:sp>
            <p:nvSpPr>
              <p:cNvPr id="125" name="Oval 89"/>
              <p:cNvSpPr>
                <a:spLocks noChangeArrowheads="1"/>
              </p:cNvSpPr>
              <p:nvPr/>
            </p:nvSpPr>
            <p:spPr bwMode="auto">
              <a:xfrm>
                <a:off x="3869" y="864"/>
                <a:ext cx="384" cy="38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Line 90"/>
              <p:cNvSpPr>
                <a:spLocks noChangeShapeType="1"/>
              </p:cNvSpPr>
              <p:nvPr/>
            </p:nvSpPr>
            <p:spPr bwMode="auto">
              <a:xfrm>
                <a:off x="4061" y="1248"/>
                <a:ext cx="0" cy="8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Line 91"/>
              <p:cNvSpPr>
                <a:spLocks noChangeShapeType="1"/>
              </p:cNvSpPr>
              <p:nvPr/>
            </p:nvSpPr>
            <p:spPr bwMode="auto">
              <a:xfrm>
                <a:off x="4061" y="2112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Line 92"/>
              <p:cNvSpPr>
                <a:spLocks noChangeShapeType="1"/>
              </p:cNvSpPr>
              <p:nvPr/>
            </p:nvSpPr>
            <p:spPr bwMode="auto">
              <a:xfrm flipH="1">
                <a:off x="3821" y="2112"/>
                <a:ext cx="24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Line 93"/>
              <p:cNvSpPr>
                <a:spLocks noChangeShapeType="1"/>
              </p:cNvSpPr>
              <p:nvPr/>
            </p:nvSpPr>
            <p:spPr bwMode="auto">
              <a:xfrm flipV="1">
                <a:off x="4061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94"/>
              <p:cNvSpPr>
                <a:spLocks noChangeShapeType="1"/>
              </p:cNvSpPr>
              <p:nvPr/>
            </p:nvSpPr>
            <p:spPr bwMode="auto">
              <a:xfrm flipH="1" flipV="1">
                <a:off x="3485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5" name="Group 95"/>
            <p:cNvGrpSpPr>
              <a:grpSpLocks/>
            </p:cNvGrpSpPr>
            <p:nvPr/>
          </p:nvGrpSpPr>
          <p:grpSpPr bwMode="auto">
            <a:xfrm>
              <a:off x="4349" y="2440"/>
              <a:ext cx="547" cy="488"/>
              <a:chOff x="3837" y="2256"/>
              <a:chExt cx="547" cy="488"/>
            </a:xfrm>
          </p:grpSpPr>
          <p:sp>
            <p:nvSpPr>
              <p:cNvPr id="123" name="Freeform 96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97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6" name="Group 98"/>
            <p:cNvGrpSpPr>
              <a:grpSpLocks/>
            </p:cNvGrpSpPr>
            <p:nvPr/>
          </p:nvGrpSpPr>
          <p:grpSpPr bwMode="auto">
            <a:xfrm rot="21034790" flipH="1">
              <a:off x="3370" y="2400"/>
              <a:ext cx="547" cy="488"/>
              <a:chOff x="3837" y="2256"/>
              <a:chExt cx="547" cy="488"/>
            </a:xfrm>
          </p:grpSpPr>
          <p:sp>
            <p:nvSpPr>
              <p:cNvPr id="121" name="Freeform 99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00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7" name="Group 101"/>
            <p:cNvGrpSpPr>
              <a:grpSpLocks/>
            </p:cNvGrpSpPr>
            <p:nvPr/>
          </p:nvGrpSpPr>
          <p:grpSpPr bwMode="auto">
            <a:xfrm>
              <a:off x="3629" y="960"/>
              <a:ext cx="888" cy="288"/>
              <a:chOff x="360" y="2592"/>
              <a:chExt cx="888" cy="288"/>
            </a:xfrm>
          </p:grpSpPr>
          <p:sp>
            <p:nvSpPr>
              <p:cNvPr id="118" name="Line 102"/>
              <p:cNvSpPr>
                <a:spLocks noChangeShapeType="1"/>
              </p:cNvSpPr>
              <p:nvPr/>
            </p:nvSpPr>
            <p:spPr bwMode="auto">
              <a:xfrm>
                <a:off x="384" y="2592"/>
                <a:ext cx="864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03"/>
              <p:cNvSpPr>
                <a:spLocks/>
              </p:cNvSpPr>
              <p:nvPr/>
            </p:nvSpPr>
            <p:spPr bwMode="auto">
              <a:xfrm>
                <a:off x="360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04"/>
              <p:cNvSpPr>
                <a:spLocks/>
              </p:cNvSpPr>
              <p:nvPr/>
            </p:nvSpPr>
            <p:spPr bwMode="auto">
              <a:xfrm flipH="1">
                <a:off x="792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1" name="Oval 130"/>
          <p:cNvSpPr/>
          <p:nvPr/>
        </p:nvSpPr>
        <p:spPr>
          <a:xfrm>
            <a:off x="5855208" y="3505200"/>
            <a:ext cx="3364992" cy="3200400"/>
          </a:xfrm>
          <a:prstGeom prst="ellipse">
            <a:avLst/>
          </a:prstGeom>
          <a:solidFill>
            <a:srgbClr val="FF0000">
              <a:alpha val="12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-76200" y="3505200"/>
            <a:ext cx="3364992" cy="3200400"/>
          </a:xfrm>
          <a:prstGeom prst="ellipse">
            <a:avLst/>
          </a:prstGeom>
          <a:solidFill>
            <a:srgbClr val="FF0000">
              <a:alpha val="12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2223211" y="3840480"/>
            <a:ext cx="4710989" cy="2560320"/>
          </a:xfrm>
          <a:prstGeom prst="ellipse">
            <a:avLst/>
          </a:prstGeom>
          <a:solidFill>
            <a:schemeClr val="tx2">
              <a:lumMod val="95000"/>
              <a:lumOff val="5000"/>
              <a:alpha val="13000"/>
            </a:schemeClr>
          </a:solidFill>
          <a:ln w="381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65051"/>
            <a:ext cx="6436414" cy="2354349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>
            <a:off x="4785914" y="990600"/>
            <a:ext cx="1995886" cy="914400"/>
          </a:xfrm>
          <a:prstGeom prst="rightArrow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i="1" dirty="0" smtClean="0">
                <a:solidFill>
                  <a:schemeClr val="tx1"/>
                </a:solidFill>
              </a:rPr>
              <a:t>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sp>
        <p:nvSpPr>
          <p:cNvPr id="150" name="Right Arrow 149"/>
          <p:cNvSpPr/>
          <p:nvPr/>
        </p:nvSpPr>
        <p:spPr>
          <a:xfrm flipH="1">
            <a:off x="2286000" y="990600"/>
            <a:ext cx="1995886" cy="914400"/>
          </a:xfrm>
          <a:prstGeom prst="rightArrow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chemeClr val="tx1"/>
                </a:solidFill>
              </a:rPr>
              <a:t>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89652" y="1217184"/>
            <a:ext cx="1577548" cy="459216"/>
          </a:xfrm>
          <a:prstGeom prst="rect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30000" dirty="0">
                <a:solidFill>
                  <a:schemeClr val="tx1"/>
                </a:solidFill>
              </a:rPr>
              <a:t>-</a:t>
            </a:r>
            <a:r>
              <a:rPr lang="en-US" i="1" dirty="0">
                <a:solidFill>
                  <a:schemeClr val="tx1"/>
                </a:solidFill>
              </a:rPr>
              <a:t> e</a:t>
            </a:r>
            <a:r>
              <a:rPr lang="en-US" i="1" baseline="30000" dirty="0">
                <a:solidFill>
                  <a:schemeClr val="tx1"/>
                </a:solidFill>
              </a:rPr>
              <a:t>-</a:t>
            </a:r>
            <a:r>
              <a:rPr lang="en-US" i="1" dirty="0">
                <a:solidFill>
                  <a:schemeClr val="tx1"/>
                </a:solidFill>
              </a:rPr>
              <a:t> e</a:t>
            </a:r>
            <a:r>
              <a:rPr lang="en-US" i="1" baseline="30000" dirty="0">
                <a:solidFill>
                  <a:schemeClr val="tx1"/>
                </a:solidFill>
              </a:rPr>
              <a:t>-</a:t>
            </a:r>
            <a:r>
              <a:rPr lang="en-US" i="1" dirty="0">
                <a:solidFill>
                  <a:schemeClr val="tx1"/>
                </a:solidFill>
              </a:rPr>
              <a:t> e</a:t>
            </a:r>
            <a:r>
              <a:rPr lang="en-US" i="1" baseline="3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4800600" y="1217184"/>
            <a:ext cx="1577548" cy="459216"/>
          </a:xfrm>
          <a:prstGeom prst="rect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30000" dirty="0">
                <a:solidFill>
                  <a:schemeClr val="tx1"/>
                </a:solidFill>
              </a:rPr>
              <a:t>-</a:t>
            </a:r>
            <a:r>
              <a:rPr lang="en-US" i="1" dirty="0">
                <a:solidFill>
                  <a:schemeClr val="tx1"/>
                </a:solidFill>
              </a:rPr>
              <a:t> e</a:t>
            </a:r>
            <a:r>
              <a:rPr lang="en-US" i="1" baseline="30000" dirty="0">
                <a:solidFill>
                  <a:schemeClr val="tx1"/>
                </a:solidFill>
              </a:rPr>
              <a:t>-</a:t>
            </a:r>
            <a:r>
              <a:rPr lang="en-US" i="1" dirty="0">
                <a:solidFill>
                  <a:schemeClr val="tx1"/>
                </a:solidFill>
              </a:rPr>
              <a:t> e</a:t>
            </a:r>
            <a:r>
              <a:rPr lang="en-US" i="1" baseline="30000" dirty="0">
                <a:solidFill>
                  <a:schemeClr val="tx1"/>
                </a:solidFill>
              </a:rPr>
              <a:t>-</a:t>
            </a:r>
            <a:r>
              <a:rPr lang="en-US" i="1" dirty="0">
                <a:solidFill>
                  <a:schemeClr val="tx1"/>
                </a:solidFill>
              </a:rPr>
              <a:t> e</a:t>
            </a:r>
            <a:r>
              <a:rPr lang="en-US" i="1" baseline="3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54" name="Text Box 67"/>
          <p:cNvSpPr txBox="1">
            <a:spLocks noChangeArrowheads="1"/>
          </p:cNvSpPr>
          <p:nvPr/>
        </p:nvSpPr>
        <p:spPr bwMode="auto">
          <a:xfrm>
            <a:off x="7507287" y="1066800"/>
            <a:ext cx="646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33CC33"/>
                </a:solidFill>
                <a:sym typeface="Symbol" panose="05050102010706020507" pitchFamily="18" charset="2"/>
              </a:rPr>
              <a:t>-</a:t>
            </a:r>
          </a:p>
        </p:txBody>
      </p:sp>
      <p:sp>
        <p:nvSpPr>
          <p:cNvPr id="155" name="Text Box 68"/>
          <p:cNvSpPr txBox="1">
            <a:spLocks noChangeArrowheads="1"/>
          </p:cNvSpPr>
          <p:nvPr/>
        </p:nvSpPr>
        <p:spPr bwMode="auto">
          <a:xfrm>
            <a:off x="4175301" y="457200"/>
            <a:ext cx="78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33CC33"/>
                </a:solidFill>
                <a:sym typeface="Symbol" panose="05050102010706020507" pitchFamily="18" charset="2"/>
              </a:rPr>
              <a:t>+</a:t>
            </a:r>
          </a:p>
        </p:txBody>
      </p:sp>
      <p:sp>
        <p:nvSpPr>
          <p:cNvPr id="156" name="Text Box 67"/>
          <p:cNvSpPr txBox="1">
            <a:spLocks noChangeArrowheads="1"/>
          </p:cNvSpPr>
          <p:nvPr/>
        </p:nvSpPr>
        <p:spPr bwMode="auto">
          <a:xfrm>
            <a:off x="990600" y="1143000"/>
            <a:ext cx="646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33CC33"/>
                </a:solidFill>
                <a:sym typeface="Symbol" panose="05050102010706020507" pitchFamily="18" charset="2"/>
              </a:rPr>
              <a:t>-</a:t>
            </a:r>
          </a:p>
        </p:txBody>
      </p:sp>
      <p:cxnSp>
        <p:nvCxnSpPr>
          <p:cNvPr id="6" name="Straight Connector 5"/>
          <p:cNvCxnSpPr>
            <a:endCxn id="2" idx="2"/>
          </p:cNvCxnSpPr>
          <p:nvPr/>
        </p:nvCxnSpPr>
        <p:spPr>
          <a:xfrm flipH="1">
            <a:off x="4513607" y="0"/>
            <a:ext cx="27072" cy="2819400"/>
          </a:xfrm>
          <a:prstGeom prst="line">
            <a:avLst/>
          </a:prstGeom>
          <a:ln w="50800">
            <a:solidFill>
              <a:srgbClr val="DD7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4540679" y="3352800"/>
            <a:ext cx="4249" cy="3352800"/>
          </a:xfrm>
          <a:prstGeom prst="line">
            <a:avLst/>
          </a:prstGeom>
          <a:ln w="50800">
            <a:solidFill>
              <a:srgbClr val="DD7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 rot="20085208">
            <a:off x="6352379" y="3474530"/>
            <a:ext cx="2305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NOT polar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362200"/>
            <a:ext cx="8606843" cy="1569660"/>
          </a:xfrm>
          <a:prstGeom prst="rect">
            <a:avLst/>
          </a:prstGeom>
          <a:solidFill>
            <a:srgbClr val="FFFFFF">
              <a:alpha val="53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even though the electrons </a:t>
            </a:r>
            <a:r>
              <a:rPr lang="en-US" sz="2400" u="sng" dirty="0" smtClean="0">
                <a:solidFill>
                  <a:srgbClr val="008000"/>
                </a:solidFill>
              </a:rPr>
              <a:t>have shifted towards the O atoms</a:t>
            </a:r>
            <a:r>
              <a:rPr lang="en-US" sz="2400" dirty="0" smtClean="0">
                <a:solidFill>
                  <a:srgbClr val="008000"/>
                </a:solidFill>
              </a:rPr>
              <a:t>,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the electrons shifted </a:t>
            </a:r>
            <a:r>
              <a:rPr lang="en-US" sz="2400" u="sng" dirty="0" smtClean="0">
                <a:solidFill>
                  <a:srgbClr val="008000"/>
                </a:solidFill>
              </a:rPr>
              <a:t>equally</a:t>
            </a:r>
            <a:r>
              <a:rPr lang="en-US" sz="2400" dirty="0" smtClean="0">
                <a:solidFill>
                  <a:srgbClr val="008000"/>
                </a:solidFill>
              </a:rPr>
              <a:t> in </a:t>
            </a:r>
            <a:r>
              <a:rPr lang="en-US" sz="2400" u="sng" dirty="0" smtClean="0">
                <a:solidFill>
                  <a:srgbClr val="008000"/>
                </a:solidFill>
              </a:rPr>
              <a:t>OPPOSITE</a:t>
            </a:r>
            <a:r>
              <a:rPr lang="en-US" sz="2400" dirty="0" smtClean="0">
                <a:solidFill>
                  <a:srgbClr val="008000"/>
                </a:solidFill>
              </a:rPr>
              <a:t> directions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SO,</a:t>
            </a:r>
          </a:p>
          <a:p>
            <a:r>
              <a:rPr lang="en-US" sz="2400" u="sng" dirty="0" smtClean="0">
                <a:solidFill>
                  <a:srgbClr val="008000"/>
                </a:solidFill>
              </a:rPr>
              <a:t>neither side of the </a:t>
            </a:r>
            <a:r>
              <a:rPr lang="en-US" sz="2400" b="1" u="sng" dirty="0" smtClean="0">
                <a:solidFill>
                  <a:srgbClr val="008000"/>
                </a:solidFill>
              </a:rPr>
              <a:t>whole</a:t>
            </a:r>
            <a:r>
              <a:rPr lang="en-US" sz="2400" u="sng" dirty="0" smtClean="0">
                <a:solidFill>
                  <a:srgbClr val="008000"/>
                </a:solidFill>
              </a:rPr>
              <a:t> CO</a:t>
            </a:r>
            <a:r>
              <a:rPr lang="en-US" sz="2400" u="sng" baseline="-25000" dirty="0" smtClean="0">
                <a:solidFill>
                  <a:srgbClr val="008000"/>
                </a:solidFill>
              </a:rPr>
              <a:t>2</a:t>
            </a:r>
            <a:r>
              <a:rPr lang="en-US" sz="2400" u="sng" dirty="0" smtClean="0">
                <a:solidFill>
                  <a:srgbClr val="008000"/>
                </a:solidFill>
              </a:rPr>
              <a:t> molecule is more (-) or more (+)</a:t>
            </a:r>
            <a:endParaRPr lang="en-US" sz="2400" u="sng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6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0" grpId="0" animBg="1"/>
      <p:bldP spid="3" grpId="0" animBg="1"/>
      <p:bldP spid="153" grpId="0" animBg="1"/>
      <p:bldP spid="154" grpId="0"/>
      <p:bldP spid="155" grpId="0"/>
      <p:bldP spid="156" grpId="0"/>
      <p:bldP spid="70" grpId="0"/>
      <p:bldP spid="8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64291" y="442867"/>
            <a:ext cx="3410135" cy="2383614"/>
            <a:chOff x="3856035" y="4534695"/>
            <a:chExt cx="3410135" cy="2383614"/>
          </a:xfrm>
        </p:grpSpPr>
        <p:grpSp>
          <p:nvGrpSpPr>
            <p:cNvPr id="7" name="Group 6"/>
            <p:cNvGrpSpPr/>
            <p:nvPr/>
          </p:nvGrpSpPr>
          <p:grpSpPr>
            <a:xfrm>
              <a:off x="5138096" y="4534695"/>
              <a:ext cx="824114" cy="1576455"/>
              <a:chOff x="2055061" y="4316008"/>
              <a:chExt cx="824114" cy="157645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096588" y="4876800"/>
                <a:ext cx="78258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/>
                  <a:t>O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1200000" flipV="1">
                <a:off x="2660544" y="4322778"/>
                <a:ext cx="196767" cy="731083"/>
              </a:xfrm>
              <a:prstGeom prst="triangl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20400000">
                <a:off x="2055061" y="4316008"/>
                <a:ext cx="218147" cy="775470"/>
              </a:xfrm>
              <a:prstGeom prst="triangle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525262" y="5851800"/>
              <a:ext cx="7409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H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56035" y="5902646"/>
              <a:ext cx="7409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H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25956" y="148826"/>
            <a:ext cx="327790" cy="289206"/>
            <a:chOff x="6199998" y="941006"/>
            <a:chExt cx="327790" cy="289206"/>
          </a:xfrm>
        </p:grpSpPr>
        <p:sp>
          <p:nvSpPr>
            <p:cNvPr id="16" name="Oval 15"/>
            <p:cNvSpPr/>
            <p:nvPr/>
          </p:nvSpPr>
          <p:spPr>
            <a:xfrm rot="2314554">
              <a:off x="6199998" y="941006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2314554">
              <a:off x="6390628" y="1093052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rot="5400000">
            <a:off x="2179381" y="284341"/>
            <a:ext cx="327790" cy="289206"/>
            <a:chOff x="6199998" y="941006"/>
            <a:chExt cx="327790" cy="289206"/>
          </a:xfrm>
        </p:grpSpPr>
        <p:sp>
          <p:nvSpPr>
            <p:cNvPr id="20" name="Oval 19"/>
            <p:cNvSpPr/>
            <p:nvPr/>
          </p:nvSpPr>
          <p:spPr>
            <a:xfrm rot="2314554">
              <a:off x="6199998" y="941006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2314554">
              <a:off x="6390628" y="1093052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 rot="5400000">
            <a:off x="3273046" y="1777244"/>
            <a:ext cx="327790" cy="289206"/>
            <a:chOff x="6199998" y="941006"/>
            <a:chExt cx="327790" cy="289206"/>
          </a:xfrm>
        </p:grpSpPr>
        <p:sp>
          <p:nvSpPr>
            <p:cNvPr id="26" name="Oval 25"/>
            <p:cNvSpPr/>
            <p:nvPr/>
          </p:nvSpPr>
          <p:spPr>
            <a:xfrm rot="2314554">
              <a:off x="6199998" y="941006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314554">
              <a:off x="6390628" y="1093052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063504" y="1823014"/>
            <a:ext cx="327790" cy="289206"/>
            <a:chOff x="6199998" y="941006"/>
            <a:chExt cx="327790" cy="289206"/>
          </a:xfrm>
        </p:grpSpPr>
        <p:sp>
          <p:nvSpPr>
            <p:cNvPr id="29" name="Oval 28"/>
            <p:cNvSpPr/>
            <p:nvPr/>
          </p:nvSpPr>
          <p:spPr>
            <a:xfrm rot="2314554">
              <a:off x="6199998" y="941006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2314554">
              <a:off x="6390628" y="1093052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Oval 30"/>
          <p:cNvSpPr>
            <a:spLocks noChangeAspect="1"/>
          </p:cNvSpPr>
          <p:nvPr/>
        </p:nvSpPr>
        <p:spPr>
          <a:xfrm>
            <a:off x="3143251" y="1423665"/>
            <a:ext cx="1794945" cy="1588388"/>
          </a:xfrm>
          <a:prstGeom prst="ellipse">
            <a:avLst/>
          </a:prstGeom>
          <a:solidFill>
            <a:srgbClr val="FFFF00">
              <a:alpha val="12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990600" y="1378864"/>
            <a:ext cx="1713559" cy="1577061"/>
          </a:xfrm>
          <a:prstGeom prst="ellipse">
            <a:avLst/>
          </a:prstGeom>
          <a:solidFill>
            <a:srgbClr val="FFFF00">
              <a:alpha val="12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512843" y="0"/>
            <a:ext cx="2731008" cy="2438400"/>
          </a:xfrm>
          <a:prstGeom prst="ellipse">
            <a:avLst/>
          </a:prstGeom>
          <a:solidFill>
            <a:srgbClr val="FF0000">
              <a:alpha val="13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106"/>
          <p:cNvGrpSpPr>
            <a:grpSpLocks noChangeAspect="1"/>
          </p:cNvGrpSpPr>
          <p:nvPr/>
        </p:nvGrpSpPr>
        <p:grpSpPr bwMode="auto">
          <a:xfrm>
            <a:off x="2968752" y="4832350"/>
            <a:ext cx="1196182" cy="1644650"/>
            <a:chOff x="2112" y="960"/>
            <a:chExt cx="1507" cy="2072"/>
          </a:xfrm>
        </p:grpSpPr>
        <p:grpSp>
          <p:nvGrpSpPr>
            <p:cNvPr id="35" name="Group 69"/>
            <p:cNvGrpSpPr>
              <a:grpSpLocks/>
            </p:cNvGrpSpPr>
            <p:nvPr/>
          </p:nvGrpSpPr>
          <p:grpSpPr bwMode="auto">
            <a:xfrm>
              <a:off x="2227" y="960"/>
              <a:ext cx="1152" cy="1872"/>
              <a:chOff x="3485" y="864"/>
              <a:chExt cx="1152" cy="1872"/>
            </a:xfrm>
          </p:grpSpPr>
          <p:sp>
            <p:nvSpPr>
              <p:cNvPr id="46" name="Oval 70"/>
              <p:cNvSpPr>
                <a:spLocks noChangeArrowheads="1"/>
              </p:cNvSpPr>
              <p:nvPr/>
            </p:nvSpPr>
            <p:spPr bwMode="auto">
              <a:xfrm>
                <a:off x="3869" y="864"/>
                <a:ext cx="384" cy="38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71"/>
              <p:cNvSpPr>
                <a:spLocks noChangeShapeType="1"/>
              </p:cNvSpPr>
              <p:nvPr/>
            </p:nvSpPr>
            <p:spPr bwMode="auto">
              <a:xfrm>
                <a:off x="4061" y="1248"/>
                <a:ext cx="0" cy="8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72"/>
              <p:cNvSpPr>
                <a:spLocks noChangeShapeType="1"/>
              </p:cNvSpPr>
              <p:nvPr/>
            </p:nvSpPr>
            <p:spPr bwMode="auto">
              <a:xfrm>
                <a:off x="4061" y="2112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73"/>
              <p:cNvSpPr>
                <a:spLocks noChangeShapeType="1"/>
              </p:cNvSpPr>
              <p:nvPr/>
            </p:nvSpPr>
            <p:spPr bwMode="auto">
              <a:xfrm flipH="1">
                <a:off x="3821" y="2112"/>
                <a:ext cx="24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74"/>
              <p:cNvSpPr>
                <a:spLocks noChangeShapeType="1"/>
              </p:cNvSpPr>
              <p:nvPr/>
            </p:nvSpPr>
            <p:spPr bwMode="auto">
              <a:xfrm flipV="1">
                <a:off x="4061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75"/>
              <p:cNvSpPr>
                <a:spLocks noChangeShapeType="1"/>
              </p:cNvSpPr>
              <p:nvPr/>
            </p:nvSpPr>
            <p:spPr bwMode="auto">
              <a:xfrm flipH="1" flipV="1">
                <a:off x="3485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76"/>
            <p:cNvGrpSpPr>
              <a:grpSpLocks/>
            </p:cNvGrpSpPr>
            <p:nvPr/>
          </p:nvGrpSpPr>
          <p:grpSpPr bwMode="auto">
            <a:xfrm>
              <a:off x="3072" y="2544"/>
              <a:ext cx="547" cy="488"/>
              <a:chOff x="3837" y="2256"/>
              <a:chExt cx="547" cy="488"/>
            </a:xfrm>
          </p:grpSpPr>
          <p:sp>
            <p:nvSpPr>
              <p:cNvPr id="44" name="Freeform 77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78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79"/>
            <p:cNvGrpSpPr>
              <a:grpSpLocks/>
            </p:cNvGrpSpPr>
            <p:nvPr/>
          </p:nvGrpSpPr>
          <p:grpSpPr bwMode="auto">
            <a:xfrm rot="21034790" flipH="1">
              <a:off x="2112" y="2496"/>
              <a:ext cx="547" cy="488"/>
              <a:chOff x="3837" y="2256"/>
              <a:chExt cx="547" cy="488"/>
            </a:xfrm>
          </p:grpSpPr>
          <p:sp>
            <p:nvSpPr>
              <p:cNvPr id="42" name="Freeform 80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1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82"/>
            <p:cNvGrpSpPr>
              <a:grpSpLocks/>
            </p:cNvGrpSpPr>
            <p:nvPr/>
          </p:nvGrpSpPr>
          <p:grpSpPr bwMode="auto">
            <a:xfrm>
              <a:off x="2352" y="1056"/>
              <a:ext cx="888" cy="288"/>
              <a:chOff x="360" y="2592"/>
              <a:chExt cx="888" cy="288"/>
            </a:xfrm>
          </p:grpSpPr>
          <p:sp>
            <p:nvSpPr>
              <p:cNvPr id="39" name="Line 83"/>
              <p:cNvSpPr>
                <a:spLocks noChangeShapeType="1"/>
              </p:cNvSpPr>
              <p:nvPr/>
            </p:nvSpPr>
            <p:spPr bwMode="auto">
              <a:xfrm>
                <a:off x="384" y="2592"/>
                <a:ext cx="864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84"/>
              <p:cNvSpPr>
                <a:spLocks/>
              </p:cNvSpPr>
              <p:nvPr/>
            </p:nvSpPr>
            <p:spPr bwMode="auto">
              <a:xfrm>
                <a:off x="360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85"/>
              <p:cNvSpPr>
                <a:spLocks/>
              </p:cNvSpPr>
              <p:nvPr/>
            </p:nvSpPr>
            <p:spPr bwMode="auto">
              <a:xfrm flipH="1">
                <a:off x="792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2" name="Group 87"/>
          <p:cNvGrpSpPr>
            <a:grpSpLocks noChangeAspect="1"/>
          </p:cNvGrpSpPr>
          <p:nvPr/>
        </p:nvGrpSpPr>
        <p:grpSpPr bwMode="auto">
          <a:xfrm>
            <a:off x="5062493" y="3619500"/>
            <a:ext cx="1183094" cy="1600200"/>
            <a:chOff x="3370" y="864"/>
            <a:chExt cx="1526" cy="2064"/>
          </a:xfrm>
        </p:grpSpPr>
        <p:grpSp>
          <p:nvGrpSpPr>
            <p:cNvPr id="53" name="Group 88"/>
            <p:cNvGrpSpPr>
              <a:grpSpLocks/>
            </p:cNvGrpSpPr>
            <p:nvPr/>
          </p:nvGrpSpPr>
          <p:grpSpPr bwMode="auto">
            <a:xfrm>
              <a:off x="3485" y="864"/>
              <a:ext cx="1152" cy="1872"/>
              <a:chOff x="3485" y="864"/>
              <a:chExt cx="1152" cy="1872"/>
            </a:xfrm>
          </p:grpSpPr>
          <p:sp>
            <p:nvSpPr>
              <p:cNvPr id="64" name="Oval 89"/>
              <p:cNvSpPr>
                <a:spLocks noChangeArrowheads="1"/>
              </p:cNvSpPr>
              <p:nvPr/>
            </p:nvSpPr>
            <p:spPr bwMode="auto">
              <a:xfrm>
                <a:off x="3869" y="864"/>
                <a:ext cx="384" cy="38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90"/>
              <p:cNvSpPr>
                <a:spLocks noChangeShapeType="1"/>
              </p:cNvSpPr>
              <p:nvPr/>
            </p:nvSpPr>
            <p:spPr bwMode="auto">
              <a:xfrm>
                <a:off x="4061" y="1248"/>
                <a:ext cx="0" cy="8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91"/>
              <p:cNvSpPr>
                <a:spLocks noChangeShapeType="1"/>
              </p:cNvSpPr>
              <p:nvPr/>
            </p:nvSpPr>
            <p:spPr bwMode="auto">
              <a:xfrm>
                <a:off x="4061" y="2112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92"/>
              <p:cNvSpPr>
                <a:spLocks noChangeShapeType="1"/>
              </p:cNvSpPr>
              <p:nvPr/>
            </p:nvSpPr>
            <p:spPr bwMode="auto">
              <a:xfrm flipH="1">
                <a:off x="3821" y="2112"/>
                <a:ext cx="24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93"/>
              <p:cNvSpPr>
                <a:spLocks noChangeShapeType="1"/>
              </p:cNvSpPr>
              <p:nvPr/>
            </p:nvSpPr>
            <p:spPr bwMode="auto">
              <a:xfrm flipV="1">
                <a:off x="4061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94"/>
              <p:cNvSpPr>
                <a:spLocks noChangeShapeType="1"/>
              </p:cNvSpPr>
              <p:nvPr/>
            </p:nvSpPr>
            <p:spPr bwMode="auto">
              <a:xfrm flipH="1" flipV="1">
                <a:off x="3485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" name="Group 95"/>
            <p:cNvGrpSpPr>
              <a:grpSpLocks/>
            </p:cNvGrpSpPr>
            <p:nvPr/>
          </p:nvGrpSpPr>
          <p:grpSpPr bwMode="auto">
            <a:xfrm>
              <a:off x="4349" y="2440"/>
              <a:ext cx="547" cy="488"/>
              <a:chOff x="3837" y="2256"/>
              <a:chExt cx="547" cy="488"/>
            </a:xfrm>
          </p:grpSpPr>
          <p:sp>
            <p:nvSpPr>
              <p:cNvPr id="62" name="Freeform 96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97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" name="Group 98"/>
            <p:cNvGrpSpPr>
              <a:grpSpLocks/>
            </p:cNvGrpSpPr>
            <p:nvPr/>
          </p:nvGrpSpPr>
          <p:grpSpPr bwMode="auto">
            <a:xfrm rot="21034790" flipH="1">
              <a:off x="3370" y="2400"/>
              <a:ext cx="547" cy="488"/>
              <a:chOff x="3837" y="2256"/>
              <a:chExt cx="547" cy="488"/>
            </a:xfrm>
          </p:grpSpPr>
          <p:sp>
            <p:nvSpPr>
              <p:cNvPr id="60" name="Freeform 99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00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" name="Group 101"/>
            <p:cNvGrpSpPr>
              <a:grpSpLocks/>
            </p:cNvGrpSpPr>
            <p:nvPr/>
          </p:nvGrpSpPr>
          <p:grpSpPr bwMode="auto">
            <a:xfrm>
              <a:off x="3629" y="960"/>
              <a:ext cx="888" cy="288"/>
              <a:chOff x="360" y="2592"/>
              <a:chExt cx="888" cy="288"/>
            </a:xfrm>
          </p:grpSpPr>
          <p:sp>
            <p:nvSpPr>
              <p:cNvPr id="57" name="Line 102"/>
              <p:cNvSpPr>
                <a:spLocks noChangeShapeType="1"/>
              </p:cNvSpPr>
              <p:nvPr/>
            </p:nvSpPr>
            <p:spPr bwMode="auto">
              <a:xfrm>
                <a:off x="384" y="2592"/>
                <a:ext cx="864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03"/>
              <p:cNvSpPr>
                <a:spLocks/>
              </p:cNvSpPr>
              <p:nvPr/>
            </p:nvSpPr>
            <p:spPr bwMode="auto">
              <a:xfrm>
                <a:off x="360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04"/>
              <p:cNvSpPr>
                <a:spLocks/>
              </p:cNvSpPr>
              <p:nvPr/>
            </p:nvSpPr>
            <p:spPr bwMode="auto">
              <a:xfrm flipH="1">
                <a:off x="792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0" name="Oval 69"/>
          <p:cNvSpPr>
            <a:spLocks noChangeAspect="1"/>
          </p:cNvSpPr>
          <p:nvPr/>
        </p:nvSpPr>
        <p:spPr>
          <a:xfrm>
            <a:off x="2203704" y="4391025"/>
            <a:ext cx="2593848" cy="2466975"/>
          </a:xfrm>
          <a:prstGeom prst="ellipse">
            <a:avLst/>
          </a:prstGeom>
          <a:solidFill>
            <a:srgbClr val="FFFF00">
              <a:alpha val="12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971544" y="2819400"/>
            <a:ext cx="3364992" cy="3200400"/>
          </a:xfrm>
          <a:prstGeom prst="ellipse">
            <a:avLst/>
          </a:prstGeom>
          <a:solidFill>
            <a:srgbClr val="FF0000">
              <a:alpha val="13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106"/>
          <p:cNvGrpSpPr>
            <a:grpSpLocks noChangeAspect="1"/>
          </p:cNvGrpSpPr>
          <p:nvPr/>
        </p:nvGrpSpPr>
        <p:grpSpPr bwMode="auto">
          <a:xfrm>
            <a:off x="7182770" y="4832350"/>
            <a:ext cx="1196182" cy="1644650"/>
            <a:chOff x="2112" y="960"/>
            <a:chExt cx="1507" cy="2072"/>
          </a:xfrm>
        </p:grpSpPr>
        <p:grpSp>
          <p:nvGrpSpPr>
            <p:cNvPr id="73" name="Group 69"/>
            <p:cNvGrpSpPr>
              <a:grpSpLocks/>
            </p:cNvGrpSpPr>
            <p:nvPr/>
          </p:nvGrpSpPr>
          <p:grpSpPr bwMode="auto">
            <a:xfrm>
              <a:off x="2227" y="960"/>
              <a:ext cx="1152" cy="1872"/>
              <a:chOff x="3485" y="864"/>
              <a:chExt cx="1152" cy="1872"/>
            </a:xfrm>
          </p:grpSpPr>
          <p:sp>
            <p:nvSpPr>
              <p:cNvPr id="84" name="Oval 83"/>
              <p:cNvSpPr>
                <a:spLocks noChangeArrowheads="1"/>
              </p:cNvSpPr>
              <p:nvPr/>
            </p:nvSpPr>
            <p:spPr bwMode="auto">
              <a:xfrm>
                <a:off x="3869" y="864"/>
                <a:ext cx="384" cy="38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71"/>
              <p:cNvSpPr>
                <a:spLocks noChangeShapeType="1"/>
              </p:cNvSpPr>
              <p:nvPr/>
            </p:nvSpPr>
            <p:spPr bwMode="auto">
              <a:xfrm>
                <a:off x="4061" y="1248"/>
                <a:ext cx="0" cy="8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72"/>
              <p:cNvSpPr>
                <a:spLocks noChangeShapeType="1"/>
              </p:cNvSpPr>
              <p:nvPr/>
            </p:nvSpPr>
            <p:spPr bwMode="auto">
              <a:xfrm>
                <a:off x="4061" y="2112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73"/>
              <p:cNvSpPr>
                <a:spLocks noChangeShapeType="1"/>
              </p:cNvSpPr>
              <p:nvPr/>
            </p:nvSpPr>
            <p:spPr bwMode="auto">
              <a:xfrm flipH="1">
                <a:off x="3821" y="2112"/>
                <a:ext cx="24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74"/>
              <p:cNvSpPr>
                <a:spLocks noChangeShapeType="1"/>
              </p:cNvSpPr>
              <p:nvPr/>
            </p:nvSpPr>
            <p:spPr bwMode="auto">
              <a:xfrm flipV="1">
                <a:off x="4061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75"/>
              <p:cNvSpPr>
                <a:spLocks noChangeShapeType="1"/>
              </p:cNvSpPr>
              <p:nvPr/>
            </p:nvSpPr>
            <p:spPr bwMode="auto">
              <a:xfrm flipH="1" flipV="1">
                <a:off x="3485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76"/>
            <p:cNvGrpSpPr>
              <a:grpSpLocks/>
            </p:cNvGrpSpPr>
            <p:nvPr/>
          </p:nvGrpSpPr>
          <p:grpSpPr bwMode="auto">
            <a:xfrm>
              <a:off x="3072" y="2544"/>
              <a:ext cx="547" cy="488"/>
              <a:chOff x="3837" y="2256"/>
              <a:chExt cx="547" cy="488"/>
            </a:xfrm>
          </p:grpSpPr>
          <p:sp>
            <p:nvSpPr>
              <p:cNvPr id="82" name="Freeform 77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78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" name="Group 79"/>
            <p:cNvGrpSpPr>
              <a:grpSpLocks/>
            </p:cNvGrpSpPr>
            <p:nvPr/>
          </p:nvGrpSpPr>
          <p:grpSpPr bwMode="auto">
            <a:xfrm rot="21034790" flipH="1">
              <a:off x="2112" y="2496"/>
              <a:ext cx="547" cy="488"/>
              <a:chOff x="3837" y="2256"/>
              <a:chExt cx="547" cy="488"/>
            </a:xfrm>
          </p:grpSpPr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" name="Group 82"/>
            <p:cNvGrpSpPr>
              <a:grpSpLocks/>
            </p:cNvGrpSpPr>
            <p:nvPr/>
          </p:nvGrpSpPr>
          <p:grpSpPr bwMode="auto">
            <a:xfrm>
              <a:off x="2352" y="1056"/>
              <a:ext cx="888" cy="288"/>
              <a:chOff x="360" y="2592"/>
              <a:chExt cx="888" cy="288"/>
            </a:xfrm>
          </p:grpSpPr>
          <p:sp>
            <p:nvSpPr>
              <p:cNvPr id="77" name="Line 83"/>
              <p:cNvSpPr>
                <a:spLocks noChangeShapeType="1"/>
              </p:cNvSpPr>
              <p:nvPr/>
            </p:nvSpPr>
            <p:spPr bwMode="auto">
              <a:xfrm>
                <a:off x="384" y="2592"/>
                <a:ext cx="864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84"/>
              <p:cNvSpPr>
                <a:spLocks/>
              </p:cNvSpPr>
              <p:nvPr/>
            </p:nvSpPr>
            <p:spPr bwMode="auto">
              <a:xfrm>
                <a:off x="360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85"/>
              <p:cNvSpPr>
                <a:spLocks/>
              </p:cNvSpPr>
              <p:nvPr/>
            </p:nvSpPr>
            <p:spPr bwMode="auto">
              <a:xfrm flipH="1">
                <a:off x="792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0" name="Oval 89"/>
          <p:cNvSpPr>
            <a:spLocks noChangeAspect="1"/>
          </p:cNvSpPr>
          <p:nvPr/>
        </p:nvSpPr>
        <p:spPr>
          <a:xfrm>
            <a:off x="6473952" y="4391025"/>
            <a:ext cx="2593848" cy="2466975"/>
          </a:xfrm>
          <a:prstGeom prst="ellipse">
            <a:avLst/>
          </a:prstGeom>
          <a:solidFill>
            <a:srgbClr val="FFFF00">
              <a:alpha val="12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9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70" grpId="0" animBg="1"/>
      <p:bldP spid="71" grpId="0" animBg="1"/>
      <p:bldP spid="9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06"/>
          <p:cNvGrpSpPr>
            <a:grpSpLocks noChangeAspect="1"/>
          </p:cNvGrpSpPr>
          <p:nvPr/>
        </p:nvGrpSpPr>
        <p:grpSpPr bwMode="auto">
          <a:xfrm>
            <a:off x="1905000" y="2393950"/>
            <a:ext cx="1196182" cy="1644650"/>
            <a:chOff x="2112" y="960"/>
            <a:chExt cx="1507" cy="2072"/>
          </a:xfrm>
        </p:grpSpPr>
        <p:grpSp>
          <p:nvGrpSpPr>
            <p:cNvPr id="21" name="Group 69"/>
            <p:cNvGrpSpPr>
              <a:grpSpLocks/>
            </p:cNvGrpSpPr>
            <p:nvPr/>
          </p:nvGrpSpPr>
          <p:grpSpPr bwMode="auto">
            <a:xfrm>
              <a:off x="2227" y="960"/>
              <a:ext cx="1152" cy="1872"/>
              <a:chOff x="3485" y="864"/>
              <a:chExt cx="1152" cy="1872"/>
            </a:xfrm>
          </p:grpSpPr>
          <p:sp>
            <p:nvSpPr>
              <p:cNvPr id="32" name="Oval 70"/>
              <p:cNvSpPr>
                <a:spLocks noChangeArrowheads="1"/>
              </p:cNvSpPr>
              <p:nvPr/>
            </p:nvSpPr>
            <p:spPr bwMode="auto">
              <a:xfrm>
                <a:off x="3869" y="864"/>
                <a:ext cx="384" cy="38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71"/>
              <p:cNvSpPr>
                <a:spLocks noChangeShapeType="1"/>
              </p:cNvSpPr>
              <p:nvPr/>
            </p:nvSpPr>
            <p:spPr bwMode="auto">
              <a:xfrm>
                <a:off x="4061" y="1248"/>
                <a:ext cx="0" cy="8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72"/>
              <p:cNvSpPr>
                <a:spLocks noChangeShapeType="1"/>
              </p:cNvSpPr>
              <p:nvPr/>
            </p:nvSpPr>
            <p:spPr bwMode="auto">
              <a:xfrm>
                <a:off x="4061" y="2112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73"/>
              <p:cNvSpPr>
                <a:spLocks noChangeShapeType="1"/>
              </p:cNvSpPr>
              <p:nvPr/>
            </p:nvSpPr>
            <p:spPr bwMode="auto">
              <a:xfrm flipH="1">
                <a:off x="3821" y="2112"/>
                <a:ext cx="24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74"/>
              <p:cNvSpPr>
                <a:spLocks noChangeShapeType="1"/>
              </p:cNvSpPr>
              <p:nvPr/>
            </p:nvSpPr>
            <p:spPr bwMode="auto">
              <a:xfrm flipV="1">
                <a:off x="4061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75"/>
              <p:cNvSpPr>
                <a:spLocks noChangeShapeType="1"/>
              </p:cNvSpPr>
              <p:nvPr/>
            </p:nvSpPr>
            <p:spPr bwMode="auto">
              <a:xfrm flipH="1" flipV="1">
                <a:off x="3485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76"/>
            <p:cNvGrpSpPr>
              <a:grpSpLocks/>
            </p:cNvGrpSpPr>
            <p:nvPr/>
          </p:nvGrpSpPr>
          <p:grpSpPr bwMode="auto">
            <a:xfrm>
              <a:off x="3072" y="2544"/>
              <a:ext cx="547" cy="488"/>
              <a:chOff x="3837" y="2256"/>
              <a:chExt cx="547" cy="488"/>
            </a:xfrm>
          </p:grpSpPr>
          <p:sp>
            <p:nvSpPr>
              <p:cNvPr id="30" name="Freeform 77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78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79"/>
            <p:cNvGrpSpPr>
              <a:grpSpLocks/>
            </p:cNvGrpSpPr>
            <p:nvPr/>
          </p:nvGrpSpPr>
          <p:grpSpPr bwMode="auto">
            <a:xfrm rot="21034790" flipH="1">
              <a:off x="2112" y="2496"/>
              <a:ext cx="547" cy="488"/>
              <a:chOff x="3837" y="2256"/>
              <a:chExt cx="547" cy="488"/>
            </a:xfrm>
          </p:grpSpPr>
          <p:sp>
            <p:nvSpPr>
              <p:cNvPr id="28" name="Freeform 80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81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82"/>
            <p:cNvGrpSpPr>
              <a:grpSpLocks/>
            </p:cNvGrpSpPr>
            <p:nvPr/>
          </p:nvGrpSpPr>
          <p:grpSpPr bwMode="auto">
            <a:xfrm>
              <a:off x="2352" y="1056"/>
              <a:ext cx="888" cy="288"/>
              <a:chOff x="360" y="2592"/>
              <a:chExt cx="888" cy="288"/>
            </a:xfrm>
          </p:grpSpPr>
          <p:sp>
            <p:nvSpPr>
              <p:cNvPr id="25" name="Line 83"/>
              <p:cNvSpPr>
                <a:spLocks noChangeShapeType="1"/>
              </p:cNvSpPr>
              <p:nvPr/>
            </p:nvSpPr>
            <p:spPr bwMode="auto">
              <a:xfrm>
                <a:off x="384" y="2592"/>
                <a:ext cx="864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84"/>
              <p:cNvSpPr>
                <a:spLocks/>
              </p:cNvSpPr>
              <p:nvPr/>
            </p:nvSpPr>
            <p:spPr bwMode="auto">
              <a:xfrm>
                <a:off x="360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85"/>
              <p:cNvSpPr>
                <a:spLocks/>
              </p:cNvSpPr>
              <p:nvPr/>
            </p:nvSpPr>
            <p:spPr bwMode="auto">
              <a:xfrm flipH="1">
                <a:off x="792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8" name="Group 87"/>
          <p:cNvGrpSpPr>
            <a:grpSpLocks noChangeAspect="1"/>
          </p:cNvGrpSpPr>
          <p:nvPr/>
        </p:nvGrpSpPr>
        <p:grpSpPr bwMode="auto">
          <a:xfrm>
            <a:off x="3998741" y="1028700"/>
            <a:ext cx="1183094" cy="1600200"/>
            <a:chOff x="3370" y="864"/>
            <a:chExt cx="1526" cy="2064"/>
          </a:xfrm>
        </p:grpSpPr>
        <p:grpSp>
          <p:nvGrpSpPr>
            <p:cNvPr id="39" name="Group 88"/>
            <p:cNvGrpSpPr>
              <a:grpSpLocks/>
            </p:cNvGrpSpPr>
            <p:nvPr/>
          </p:nvGrpSpPr>
          <p:grpSpPr bwMode="auto">
            <a:xfrm>
              <a:off x="3485" y="864"/>
              <a:ext cx="1152" cy="1872"/>
              <a:chOff x="3485" y="864"/>
              <a:chExt cx="1152" cy="1872"/>
            </a:xfrm>
          </p:grpSpPr>
          <p:sp>
            <p:nvSpPr>
              <p:cNvPr id="50" name="Oval 89"/>
              <p:cNvSpPr>
                <a:spLocks noChangeArrowheads="1"/>
              </p:cNvSpPr>
              <p:nvPr/>
            </p:nvSpPr>
            <p:spPr bwMode="auto">
              <a:xfrm>
                <a:off x="3869" y="864"/>
                <a:ext cx="384" cy="38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90"/>
              <p:cNvSpPr>
                <a:spLocks noChangeShapeType="1"/>
              </p:cNvSpPr>
              <p:nvPr/>
            </p:nvSpPr>
            <p:spPr bwMode="auto">
              <a:xfrm>
                <a:off x="4061" y="1248"/>
                <a:ext cx="0" cy="8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91"/>
              <p:cNvSpPr>
                <a:spLocks noChangeShapeType="1"/>
              </p:cNvSpPr>
              <p:nvPr/>
            </p:nvSpPr>
            <p:spPr bwMode="auto">
              <a:xfrm>
                <a:off x="4061" y="2112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92"/>
              <p:cNvSpPr>
                <a:spLocks noChangeShapeType="1"/>
              </p:cNvSpPr>
              <p:nvPr/>
            </p:nvSpPr>
            <p:spPr bwMode="auto">
              <a:xfrm flipH="1">
                <a:off x="3821" y="2112"/>
                <a:ext cx="24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93"/>
              <p:cNvSpPr>
                <a:spLocks noChangeShapeType="1"/>
              </p:cNvSpPr>
              <p:nvPr/>
            </p:nvSpPr>
            <p:spPr bwMode="auto">
              <a:xfrm flipV="1">
                <a:off x="4061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94"/>
              <p:cNvSpPr>
                <a:spLocks noChangeShapeType="1"/>
              </p:cNvSpPr>
              <p:nvPr/>
            </p:nvSpPr>
            <p:spPr bwMode="auto">
              <a:xfrm flipH="1" flipV="1">
                <a:off x="3485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95"/>
            <p:cNvGrpSpPr>
              <a:grpSpLocks/>
            </p:cNvGrpSpPr>
            <p:nvPr/>
          </p:nvGrpSpPr>
          <p:grpSpPr bwMode="auto">
            <a:xfrm>
              <a:off x="4349" y="2440"/>
              <a:ext cx="547" cy="488"/>
              <a:chOff x="3837" y="2256"/>
              <a:chExt cx="547" cy="488"/>
            </a:xfrm>
          </p:grpSpPr>
          <p:sp>
            <p:nvSpPr>
              <p:cNvPr id="48" name="Freeform 96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97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98"/>
            <p:cNvGrpSpPr>
              <a:grpSpLocks/>
            </p:cNvGrpSpPr>
            <p:nvPr/>
          </p:nvGrpSpPr>
          <p:grpSpPr bwMode="auto">
            <a:xfrm rot="21034790" flipH="1">
              <a:off x="3370" y="2400"/>
              <a:ext cx="547" cy="488"/>
              <a:chOff x="3837" y="2256"/>
              <a:chExt cx="547" cy="488"/>
            </a:xfrm>
          </p:grpSpPr>
          <p:sp>
            <p:nvSpPr>
              <p:cNvPr id="46" name="Freeform 99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00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101"/>
            <p:cNvGrpSpPr>
              <a:grpSpLocks/>
            </p:cNvGrpSpPr>
            <p:nvPr/>
          </p:nvGrpSpPr>
          <p:grpSpPr bwMode="auto">
            <a:xfrm>
              <a:off x="3629" y="960"/>
              <a:ext cx="888" cy="288"/>
              <a:chOff x="360" y="2592"/>
              <a:chExt cx="888" cy="288"/>
            </a:xfrm>
          </p:grpSpPr>
          <p:sp>
            <p:nvSpPr>
              <p:cNvPr id="43" name="Line 102"/>
              <p:cNvSpPr>
                <a:spLocks noChangeShapeType="1"/>
              </p:cNvSpPr>
              <p:nvPr/>
            </p:nvSpPr>
            <p:spPr bwMode="auto">
              <a:xfrm>
                <a:off x="384" y="2592"/>
                <a:ext cx="864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03"/>
              <p:cNvSpPr>
                <a:spLocks/>
              </p:cNvSpPr>
              <p:nvPr/>
            </p:nvSpPr>
            <p:spPr bwMode="auto">
              <a:xfrm>
                <a:off x="360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4"/>
              <p:cNvSpPr>
                <a:spLocks/>
              </p:cNvSpPr>
              <p:nvPr/>
            </p:nvSpPr>
            <p:spPr bwMode="auto">
              <a:xfrm flipH="1">
                <a:off x="792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7" name="Oval 56"/>
          <p:cNvSpPr>
            <a:spLocks noChangeAspect="1"/>
          </p:cNvSpPr>
          <p:nvPr/>
        </p:nvSpPr>
        <p:spPr>
          <a:xfrm>
            <a:off x="1139952" y="1952625"/>
            <a:ext cx="2593848" cy="2466975"/>
          </a:xfrm>
          <a:prstGeom prst="ellipse">
            <a:avLst/>
          </a:prstGeom>
          <a:solidFill>
            <a:srgbClr val="FFFF00">
              <a:alpha val="12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907792" y="228600"/>
            <a:ext cx="3364992" cy="3200400"/>
          </a:xfrm>
          <a:prstGeom prst="ellipse">
            <a:avLst/>
          </a:prstGeom>
          <a:solidFill>
            <a:srgbClr val="FF0000">
              <a:alpha val="13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106"/>
          <p:cNvGrpSpPr>
            <a:grpSpLocks noChangeAspect="1"/>
          </p:cNvGrpSpPr>
          <p:nvPr/>
        </p:nvGrpSpPr>
        <p:grpSpPr bwMode="auto">
          <a:xfrm>
            <a:off x="6119018" y="2393950"/>
            <a:ext cx="1196182" cy="1644650"/>
            <a:chOff x="2112" y="960"/>
            <a:chExt cx="1507" cy="2072"/>
          </a:xfrm>
        </p:grpSpPr>
        <p:grpSp>
          <p:nvGrpSpPr>
            <p:cNvPr id="60" name="Group 69"/>
            <p:cNvGrpSpPr>
              <a:grpSpLocks/>
            </p:cNvGrpSpPr>
            <p:nvPr/>
          </p:nvGrpSpPr>
          <p:grpSpPr bwMode="auto">
            <a:xfrm>
              <a:off x="2227" y="960"/>
              <a:ext cx="1152" cy="1872"/>
              <a:chOff x="3485" y="864"/>
              <a:chExt cx="1152" cy="1872"/>
            </a:xfrm>
          </p:grpSpPr>
          <p:sp>
            <p:nvSpPr>
              <p:cNvPr id="71" name="Oval 70"/>
              <p:cNvSpPr>
                <a:spLocks noChangeArrowheads="1"/>
              </p:cNvSpPr>
              <p:nvPr/>
            </p:nvSpPr>
            <p:spPr bwMode="auto">
              <a:xfrm>
                <a:off x="3869" y="864"/>
                <a:ext cx="384" cy="38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71"/>
              <p:cNvSpPr>
                <a:spLocks noChangeShapeType="1"/>
              </p:cNvSpPr>
              <p:nvPr/>
            </p:nvSpPr>
            <p:spPr bwMode="auto">
              <a:xfrm>
                <a:off x="4061" y="1248"/>
                <a:ext cx="0" cy="8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72"/>
              <p:cNvSpPr>
                <a:spLocks noChangeShapeType="1"/>
              </p:cNvSpPr>
              <p:nvPr/>
            </p:nvSpPr>
            <p:spPr bwMode="auto">
              <a:xfrm>
                <a:off x="4061" y="2112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73"/>
              <p:cNvSpPr>
                <a:spLocks noChangeShapeType="1"/>
              </p:cNvSpPr>
              <p:nvPr/>
            </p:nvSpPr>
            <p:spPr bwMode="auto">
              <a:xfrm flipH="1">
                <a:off x="3821" y="2112"/>
                <a:ext cx="24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74"/>
              <p:cNvSpPr>
                <a:spLocks noChangeShapeType="1"/>
              </p:cNvSpPr>
              <p:nvPr/>
            </p:nvSpPr>
            <p:spPr bwMode="auto">
              <a:xfrm flipV="1">
                <a:off x="4061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75"/>
              <p:cNvSpPr>
                <a:spLocks noChangeShapeType="1"/>
              </p:cNvSpPr>
              <p:nvPr/>
            </p:nvSpPr>
            <p:spPr bwMode="auto">
              <a:xfrm flipH="1" flipV="1">
                <a:off x="3485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76"/>
            <p:cNvGrpSpPr>
              <a:grpSpLocks/>
            </p:cNvGrpSpPr>
            <p:nvPr/>
          </p:nvGrpSpPr>
          <p:grpSpPr bwMode="auto">
            <a:xfrm>
              <a:off x="3072" y="2544"/>
              <a:ext cx="547" cy="488"/>
              <a:chOff x="3837" y="2256"/>
              <a:chExt cx="547" cy="488"/>
            </a:xfrm>
          </p:grpSpPr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79"/>
            <p:cNvGrpSpPr>
              <a:grpSpLocks/>
            </p:cNvGrpSpPr>
            <p:nvPr/>
          </p:nvGrpSpPr>
          <p:grpSpPr bwMode="auto">
            <a:xfrm rot="21034790" flipH="1">
              <a:off x="2112" y="2496"/>
              <a:ext cx="547" cy="488"/>
              <a:chOff x="3837" y="2256"/>
              <a:chExt cx="547" cy="488"/>
            </a:xfrm>
          </p:grpSpPr>
          <p:sp>
            <p:nvSpPr>
              <p:cNvPr id="67" name="Freeform 80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81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82"/>
            <p:cNvGrpSpPr>
              <a:grpSpLocks/>
            </p:cNvGrpSpPr>
            <p:nvPr/>
          </p:nvGrpSpPr>
          <p:grpSpPr bwMode="auto">
            <a:xfrm>
              <a:off x="2352" y="1056"/>
              <a:ext cx="888" cy="288"/>
              <a:chOff x="360" y="2592"/>
              <a:chExt cx="888" cy="288"/>
            </a:xfrm>
          </p:grpSpPr>
          <p:sp>
            <p:nvSpPr>
              <p:cNvPr id="64" name="Line 83"/>
              <p:cNvSpPr>
                <a:spLocks noChangeShapeType="1"/>
              </p:cNvSpPr>
              <p:nvPr/>
            </p:nvSpPr>
            <p:spPr bwMode="auto">
              <a:xfrm>
                <a:off x="384" y="2592"/>
                <a:ext cx="864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84"/>
              <p:cNvSpPr>
                <a:spLocks/>
              </p:cNvSpPr>
              <p:nvPr/>
            </p:nvSpPr>
            <p:spPr bwMode="auto">
              <a:xfrm>
                <a:off x="360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85"/>
              <p:cNvSpPr>
                <a:spLocks/>
              </p:cNvSpPr>
              <p:nvPr/>
            </p:nvSpPr>
            <p:spPr bwMode="auto">
              <a:xfrm flipH="1">
                <a:off x="792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7" name="Oval 76"/>
          <p:cNvSpPr>
            <a:spLocks noChangeAspect="1"/>
          </p:cNvSpPr>
          <p:nvPr/>
        </p:nvSpPr>
        <p:spPr>
          <a:xfrm>
            <a:off x="5410200" y="1952625"/>
            <a:ext cx="2593848" cy="2466975"/>
          </a:xfrm>
          <a:prstGeom prst="ellipse">
            <a:avLst/>
          </a:prstGeom>
          <a:solidFill>
            <a:srgbClr val="FFFF00">
              <a:alpha val="12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1978152" y="1143000"/>
            <a:ext cx="2593848" cy="2466975"/>
          </a:xfrm>
          <a:prstGeom prst="ellipse">
            <a:avLst/>
          </a:prstGeom>
          <a:solidFill>
            <a:srgbClr val="FFFF00">
              <a:alpha val="12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4572000" y="1066800"/>
            <a:ext cx="2593848" cy="2466975"/>
          </a:xfrm>
          <a:prstGeom prst="ellipse">
            <a:avLst/>
          </a:prstGeom>
          <a:solidFill>
            <a:srgbClr val="FFFF00">
              <a:alpha val="12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>
            <a:off x="457200" y="2470150"/>
            <a:ext cx="8534400" cy="9894"/>
          </a:xfrm>
          <a:prstGeom prst="line">
            <a:avLst/>
          </a:prstGeom>
          <a:ln w="50800">
            <a:solidFill>
              <a:srgbClr val="DD7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201748" y="4876800"/>
            <a:ext cx="782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638800" y="5638800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H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4919716" y="5638800"/>
            <a:ext cx="695799" cy="4210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 rot="2314554">
            <a:off x="4929988" y="4102418"/>
            <a:ext cx="381000" cy="137160"/>
            <a:chOff x="6248400" y="1295400"/>
            <a:chExt cx="381000" cy="137160"/>
          </a:xfrm>
        </p:grpSpPr>
        <p:sp>
          <p:nvSpPr>
            <p:cNvPr id="89" name="Oval 88"/>
            <p:cNvSpPr/>
            <p:nvPr/>
          </p:nvSpPr>
          <p:spPr>
            <a:xfrm>
              <a:off x="6248400" y="1295400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492240" y="1295400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 rot="7714554">
            <a:off x="3889232" y="4166885"/>
            <a:ext cx="381000" cy="137160"/>
            <a:chOff x="6248400" y="1295400"/>
            <a:chExt cx="381000" cy="137160"/>
          </a:xfrm>
        </p:grpSpPr>
        <p:sp>
          <p:nvSpPr>
            <p:cNvPr id="95" name="Oval 94"/>
            <p:cNvSpPr/>
            <p:nvPr/>
          </p:nvSpPr>
          <p:spPr>
            <a:xfrm>
              <a:off x="6248400" y="1295400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492240" y="1295400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Text Box 67"/>
          <p:cNvSpPr txBox="1">
            <a:spLocks noChangeArrowheads="1"/>
          </p:cNvSpPr>
          <p:nvPr/>
        </p:nvSpPr>
        <p:spPr bwMode="auto">
          <a:xfrm>
            <a:off x="4330756" y="4269475"/>
            <a:ext cx="646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33CC33"/>
                </a:solidFill>
                <a:sym typeface="Symbol" panose="05050102010706020507" pitchFamily="18" charset="2"/>
              </a:rPr>
              <a:t>-</a:t>
            </a:r>
          </a:p>
        </p:txBody>
      </p:sp>
      <p:sp>
        <p:nvSpPr>
          <p:cNvPr id="101" name="Text Box 68"/>
          <p:cNvSpPr txBox="1">
            <a:spLocks noChangeArrowheads="1"/>
          </p:cNvSpPr>
          <p:nvPr/>
        </p:nvSpPr>
        <p:spPr bwMode="auto">
          <a:xfrm>
            <a:off x="6205182" y="5999759"/>
            <a:ext cx="78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33CC33"/>
                </a:solidFill>
                <a:sym typeface="Symbol" panose="05050102010706020507" pitchFamily="18" charset="2"/>
              </a:rPr>
              <a:t>+</a:t>
            </a:r>
          </a:p>
        </p:txBody>
      </p:sp>
      <p:sp>
        <p:nvSpPr>
          <p:cNvPr id="102" name="Text Box 67"/>
          <p:cNvSpPr txBox="1">
            <a:spLocks noChangeArrowheads="1"/>
          </p:cNvSpPr>
          <p:nvPr/>
        </p:nvSpPr>
        <p:spPr bwMode="auto">
          <a:xfrm>
            <a:off x="2105160" y="6039892"/>
            <a:ext cx="79380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 smtClean="0">
                <a:solidFill>
                  <a:srgbClr val="33CC33"/>
                </a:solidFill>
                <a:sym typeface="Symbol" panose="05050102010706020507" pitchFamily="18" charset="2"/>
              </a:rPr>
              <a:t>+</a:t>
            </a:r>
            <a:endParaRPr lang="en-US" altLang="en-US" sz="4400" dirty="0">
              <a:solidFill>
                <a:srgbClr val="33CC33"/>
              </a:solidFill>
              <a:sym typeface="Symbol" panose="05050102010706020507" pitchFamily="18" charset="2"/>
            </a:endParaRPr>
          </a:p>
        </p:txBody>
      </p:sp>
      <p:sp>
        <p:nvSpPr>
          <p:cNvPr id="107" name="TextBox 106"/>
          <p:cNvSpPr txBox="1"/>
          <p:nvPr/>
        </p:nvSpPr>
        <p:spPr>
          <a:xfrm flipH="1">
            <a:off x="2743200" y="5638800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H</a:t>
            </a:r>
          </a:p>
        </p:txBody>
      </p:sp>
      <p:cxnSp>
        <p:nvCxnSpPr>
          <p:cNvPr id="108" name="Straight Connector 107"/>
          <p:cNvCxnSpPr/>
          <p:nvPr/>
        </p:nvCxnSpPr>
        <p:spPr>
          <a:xfrm flipH="1">
            <a:off x="3492663" y="5638800"/>
            <a:ext cx="698337" cy="4210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Isosceles Triangle 111"/>
          <p:cNvSpPr/>
          <p:nvPr/>
        </p:nvSpPr>
        <p:spPr>
          <a:xfrm rot="1200000" flipV="1">
            <a:off x="4765704" y="4322778"/>
            <a:ext cx="196767" cy="731083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Isosceles Triangle 112"/>
          <p:cNvSpPr/>
          <p:nvPr/>
        </p:nvSpPr>
        <p:spPr>
          <a:xfrm rot="20400000">
            <a:off x="4160221" y="4316008"/>
            <a:ext cx="218147" cy="775470"/>
          </a:xfrm>
          <a:prstGeom prst="triangl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ight Arrow 113"/>
          <p:cNvSpPr/>
          <p:nvPr/>
        </p:nvSpPr>
        <p:spPr>
          <a:xfrm rot="1969628" flipH="1">
            <a:off x="4239409" y="5264633"/>
            <a:ext cx="1685839" cy="914400"/>
          </a:xfrm>
          <a:prstGeom prst="rightArrow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chemeClr val="tx1"/>
                </a:solidFill>
              </a:rPr>
              <a:t>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 rot="1969628">
            <a:off x="4763789" y="5613621"/>
            <a:ext cx="1064102" cy="459216"/>
          </a:xfrm>
          <a:prstGeom prst="rect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30000" dirty="0">
                <a:solidFill>
                  <a:schemeClr val="tx1"/>
                </a:solidFill>
              </a:rPr>
              <a:t>-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sp>
        <p:nvSpPr>
          <p:cNvPr id="116" name="Right Arrow 115"/>
          <p:cNvSpPr/>
          <p:nvPr/>
        </p:nvSpPr>
        <p:spPr>
          <a:xfrm rot="19630372">
            <a:off x="3257647" y="5205322"/>
            <a:ext cx="1660495" cy="914400"/>
          </a:xfrm>
          <a:prstGeom prst="rightArrow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i="1" dirty="0" smtClean="0">
                <a:solidFill>
                  <a:schemeClr val="tx1"/>
                </a:solidFill>
              </a:rPr>
              <a:t>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 rot="19630372" flipH="1">
            <a:off x="3314888" y="5609475"/>
            <a:ext cx="1079398" cy="459216"/>
          </a:xfrm>
          <a:prstGeom prst="rect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30000" dirty="0">
                <a:solidFill>
                  <a:schemeClr val="tx1"/>
                </a:solidFill>
              </a:rPr>
              <a:t>-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57200" y="2787583"/>
            <a:ext cx="8518679" cy="1569660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the shared electrons </a:t>
            </a:r>
            <a:r>
              <a:rPr lang="en-US" sz="2400" u="sng" dirty="0" smtClean="0">
                <a:solidFill>
                  <a:srgbClr val="008000"/>
                </a:solidFill>
              </a:rPr>
              <a:t>shifted towards the </a:t>
            </a:r>
            <a:r>
              <a:rPr lang="en-US" sz="2400" u="sng" dirty="0">
                <a:solidFill>
                  <a:srgbClr val="008000"/>
                </a:solidFill>
              </a:rPr>
              <a:t>O</a:t>
            </a:r>
            <a:r>
              <a:rPr lang="en-US" sz="2400" u="sng" dirty="0" smtClean="0">
                <a:solidFill>
                  <a:srgbClr val="008000"/>
                </a:solidFill>
              </a:rPr>
              <a:t> atom</a:t>
            </a:r>
            <a:r>
              <a:rPr lang="en-US" sz="2400" dirty="0" smtClean="0">
                <a:solidFill>
                  <a:srgbClr val="008000"/>
                </a:solidFill>
              </a:rPr>
              <a:t>,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the O atom is on </a:t>
            </a:r>
            <a:r>
              <a:rPr lang="en-US" sz="2400" u="sng" dirty="0" smtClean="0">
                <a:solidFill>
                  <a:srgbClr val="008000"/>
                </a:solidFill>
              </a:rPr>
              <a:t>one </a:t>
            </a:r>
            <a:r>
              <a:rPr lang="en-US" sz="2400" b="1" u="sng" dirty="0" smtClean="0">
                <a:solidFill>
                  <a:srgbClr val="008000"/>
                </a:solidFill>
              </a:rPr>
              <a:t>side</a:t>
            </a:r>
            <a:r>
              <a:rPr lang="en-US" sz="2400" u="sng" dirty="0" smtClean="0">
                <a:solidFill>
                  <a:srgbClr val="008000"/>
                </a:solidFill>
              </a:rPr>
              <a:t> of the molecule</a:t>
            </a:r>
            <a:r>
              <a:rPr lang="en-US" sz="2400" dirty="0" smtClean="0">
                <a:solidFill>
                  <a:srgbClr val="008000"/>
                </a:solidFill>
              </a:rPr>
              <a:t>… not </a:t>
            </a:r>
            <a:r>
              <a:rPr lang="en-US" sz="2400" u="sng" dirty="0" smtClean="0">
                <a:solidFill>
                  <a:srgbClr val="008000"/>
                </a:solidFill>
              </a:rPr>
              <a:t>in the middle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SO,</a:t>
            </a:r>
          </a:p>
          <a:p>
            <a:r>
              <a:rPr lang="en-US" sz="2400" u="sng" dirty="0" smtClean="0">
                <a:solidFill>
                  <a:srgbClr val="008000"/>
                </a:solidFill>
              </a:rPr>
              <a:t>the O-side of the H</a:t>
            </a:r>
            <a:r>
              <a:rPr lang="en-US" sz="2400" u="sng" baseline="-25000" dirty="0" smtClean="0">
                <a:solidFill>
                  <a:srgbClr val="008000"/>
                </a:solidFill>
              </a:rPr>
              <a:t>2</a:t>
            </a:r>
            <a:r>
              <a:rPr lang="en-US" sz="2400" u="sng" dirty="0" smtClean="0">
                <a:solidFill>
                  <a:srgbClr val="008000"/>
                </a:solidFill>
              </a:rPr>
              <a:t>O molecule is more (-)</a:t>
            </a:r>
            <a:endParaRPr lang="en-US" sz="2400" u="sng" dirty="0">
              <a:solidFill>
                <a:srgbClr val="008000"/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2453481" y="5606319"/>
            <a:ext cx="4423811" cy="40039"/>
          </a:xfrm>
          <a:prstGeom prst="line">
            <a:avLst/>
          </a:prstGeom>
          <a:ln w="50800">
            <a:solidFill>
              <a:srgbClr val="DD7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 rot="20085208">
            <a:off x="5897149" y="4066557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polar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7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1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77" grpId="0" animBg="1"/>
      <p:bldP spid="78" grpId="0" animBg="1"/>
      <p:bldP spid="79" grpId="0" animBg="1"/>
      <p:bldP spid="100" grpId="0"/>
      <p:bldP spid="101" grpId="0"/>
      <p:bldP spid="102" grpId="0"/>
      <p:bldP spid="114" grpId="0" animBg="1"/>
      <p:bldP spid="115" grpId="0" animBg="1"/>
      <p:bldP spid="116" grpId="0" animBg="1"/>
      <p:bldP spid="117" grpId="0" animBg="1"/>
      <p:bldP spid="118" grpId="0" build="p" animBg="1"/>
      <p:bldP spid="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2096588" y="4876800"/>
            <a:ext cx="782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533640" y="5638800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H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2814556" y="5638800"/>
            <a:ext cx="695799" cy="4210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 rot="2314554">
            <a:off x="2824828" y="4102418"/>
            <a:ext cx="381000" cy="137160"/>
            <a:chOff x="6248400" y="1295400"/>
            <a:chExt cx="381000" cy="137160"/>
          </a:xfrm>
        </p:grpSpPr>
        <p:sp>
          <p:nvSpPr>
            <p:cNvPr id="89" name="Oval 88"/>
            <p:cNvSpPr/>
            <p:nvPr/>
          </p:nvSpPr>
          <p:spPr>
            <a:xfrm>
              <a:off x="6248400" y="1295400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492240" y="1295400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 rot="7714554">
            <a:off x="1784072" y="4166885"/>
            <a:ext cx="381000" cy="137160"/>
            <a:chOff x="6248400" y="1295400"/>
            <a:chExt cx="381000" cy="137160"/>
          </a:xfrm>
        </p:grpSpPr>
        <p:sp>
          <p:nvSpPr>
            <p:cNvPr id="95" name="Oval 94"/>
            <p:cNvSpPr/>
            <p:nvPr/>
          </p:nvSpPr>
          <p:spPr>
            <a:xfrm>
              <a:off x="6248400" y="1295400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492240" y="1295400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Text Box 67"/>
          <p:cNvSpPr txBox="1">
            <a:spLocks noChangeArrowheads="1"/>
          </p:cNvSpPr>
          <p:nvPr/>
        </p:nvSpPr>
        <p:spPr bwMode="auto">
          <a:xfrm>
            <a:off x="2225596" y="4269475"/>
            <a:ext cx="646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33CC33"/>
                </a:solidFill>
                <a:sym typeface="Symbol" panose="05050102010706020507" pitchFamily="18" charset="2"/>
              </a:rPr>
              <a:t>-</a:t>
            </a:r>
          </a:p>
        </p:txBody>
      </p:sp>
      <p:sp>
        <p:nvSpPr>
          <p:cNvPr id="101" name="Text Box 68"/>
          <p:cNvSpPr txBox="1">
            <a:spLocks noChangeArrowheads="1"/>
          </p:cNvSpPr>
          <p:nvPr/>
        </p:nvSpPr>
        <p:spPr bwMode="auto">
          <a:xfrm>
            <a:off x="4100022" y="5999759"/>
            <a:ext cx="78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33CC33"/>
                </a:solidFill>
                <a:sym typeface="Symbol" panose="05050102010706020507" pitchFamily="18" charset="2"/>
              </a:rPr>
              <a:t>+</a:t>
            </a:r>
          </a:p>
        </p:txBody>
      </p:sp>
      <p:sp>
        <p:nvSpPr>
          <p:cNvPr id="102" name="Text Box 67"/>
          <p:cNvSpPr txBox="1">
            <a:spLocks noChangeArrowheads="1"/>
          </p:cNvSpPr>
          <p:nvPr/>
        </p:nvSpPr>
        <p:spPr bwMode="auto">
          <a:xfrm>
            <a:off x="0" y="6039892"/>
            <a:ext cx="79380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 smtClean="0">
                <a:solidFill>
                  <a:srgbClr val="33CC33"/>
                </a:solidFill>
                <a:sym typeface="Symbol" panose="05050102010706020507" pitchFamily="18" charset="2"/>
              </a:rPr>
              <a:t>+</a:t>
            </a:r>
            <a:endParaRPr lang="en-US" altLang="en-US" sz="4400" dirty="0">
              <a:solidFill>
                <a:srgbClr val="33CC33"/>
              </a:solidFill>
              <a:sym typeface="Symbol" panose="05050102010706020507" pitchFamily="18" charset="2"/>
            </a:endParaRPr>
          </a:p>
        </p:txBody>
      </p:sp>
      <p:sp>
        <p:nvSpPr>
          <p:cNvPr id="107" name="TextBox 106"/>
          <p:cNvSpPr txBox="1"/>
          <p:nvPr/>
        </p:nvSpPr>
        <p:spPr>
          <a:xfrm flipH="1">
            <a:off x="638040" y="5638800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H</a:t>
            </a:r>
          </a:p>
        </p:txBody>
      </p:sp>
      <p:cxnSp>
        <p:nvCxnSpPr>
          <p:cNvPr id="108" name="Straight Connector 107"/>
          <p:cNvCxnSpPr/>
          <p:nvPr/>
        </p:nvCxnSpPr>
        <p:spPr>
          <a:xfrm flipH="1">
            <a:off x="1387503" y="5638800"/>
            <a:ext cx="698337" cy="4210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Isosceles Triangle 111"/>
          <p:cNvSpPr/>
          <p:nvPr/>
        </p:nvSpPr>
        <p:spPr>
          <a:xfrm rot="1200000" flipV="1">
            <a:off x="2660544" y="4322778"/>
            <a:ext cx="196767" cy="731083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Isosceles Triangle 112"/>
          <p:cNvSpPr/>
          <p:nvPr/>
        </p:nvSpPr>
        <p:spPr>
          <a:xfrm rot="20400000">
            <a:off x="2055061" y="4316008"/>
            <a:ext cx="218147" cy="775470"/>
          </a:xfrm>
          <a:prstGeom prst="triangl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ight Arrow 113"/>
          <p:cNvSpPr/>
          <p:nvPr/>
        </p:nvSpPr>
        <p:spPr>
          <a:xfrm rot="1969628" flipH="1">
            <a:off x="2134249" y="5264633"/>
            <a:ext cx="1685839" cy="914400"/>
          </a:xfrm>
          <a:prstGeom prst="rightArrow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chemeClr val="tx1"/>
                </a:solidFill>
              </a:rPr>
              <a:t>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sp>
        <p:nvSpPr>
          <p:cNvPr id="116" name="Right Arrow 115"/>
          <p:cNvSpPr/>
          <p:nvPr/>
        </p:nvSpPr>
        <p:spPr>
          <a:xfrm rot="19630372">
            <a:off x="1152487" y="5205322"/>
            <a:ext cx="1660495" cy="914400"/>
          </a:xfrm>
          <a:prstGeom prst="rightArrow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i="1" dirty="0" smtClean="0">
                <a:solidFill>
                  <a:schemeClr val="tx1"/>
                </a:solidFill>
              </a:rPr>
              <a:t>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276600" y="3858161"/>
            <a:ext cx="5705408" cy="1631216"/>
          </a:xfrm>
          <a:prstGeom prst="rect">
            <a:avLst/>
          </a:prstGeom>
          <a:solidFill>
            <a:srgbClr val="FFFFFF">
              <a:alpha val="53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the shared electrons shifted towards the O atom,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the O atom is on one side of the molecule… </a:t>
            </a:r>
          </a:p>
          <a:p>
            <a:r>
              <a:rPr lang="en-US" dirty="0">
                <a:solidFill>
                  <a:srgbClr val="008000"/>
                </a:solidFill>
              </a:rPr>
              <a:t>	</a:t>
            </a:r>
            <a:r>
              <a:rPr lang="en-US" dirty="0" smtClean="0">
                <a:solidFill>
                  <a:srgbClr val="008000"/>
                </a:solidFill>
              </a:rPr>
              <a:t>not in the middle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SO,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the O-side of the H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O molecule is more (-)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348321" y="5606319"/>
            <a:ext cx="4423811" cy="40039"/>
          </a:xfrm>
          <a:prstGeom prst="line">
            <a:avLst/>
          </a:prstGeom>
          <a:ln w="50800">
            <a:solidFill>
              <a:srgbClr val="DD7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287" y="457200"/>
            <a:ext cx="4572000" cy="1672373"/>
          </a:xfrm>
          <a:prstGeom prst="rect">
            <a:avLst/>
          </a:prstGeom>
        </p:spPr>
      </p:pic>
      <p:sp>
        <p:nvSpPr>
          <p:cNvPr id="87" name="Right Arrow 86"/>
          <p:cNvSpPr/>
          <p:nvPr/>
        </p:nvSpPr>
        <p:spPr>
          <a:xfrm>
            <a:off x="6273401" y="685800"/>
            <a:ext cx="1781972" cy="914400"/>
          </a:xfrm>
          <a:prstGeom prst="rightArrow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i="1" dirty="0" smtClean="0">
                <a:solidFill>
                  <a:schemeClr val="tx1"/>
                </a:solidFill>
              </a:rPr>
              <a:t>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sp>
        <p:nvSpPr>
          <p:cNvPr id="91" name="Right Arrow 90"/>
          <p:cNvSpPr/>
          <p:nvPr/>
        </p:nvSpPr>
        <p:spPr>
          <a:xfrm flipH="1">
            <a:off x="3940966" y="685800"/>
            <a:ext cx="1798653" cy="914400"/>
          </a:xfrm>
          <a:prstGeom prst="rightArrow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chemeClr val="tx1"/>
                </a:solidFill>
              </a:rPr>
              <a:t>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sp>
        <p:nvSpPr>
          <p:cNvPr id="97" name="Text Box 67"/>
          <p:cNvSpPr txBox="1">
            <a:spLocks noChangeArrowheads="1"/>
          </p:cNvSpPr>
          <p:nvPr/>
        </p:nvSpPr>
        <p:spPr bwMode="auto">
          <a:xfrm>
            <a:off x="8193087" y="762000"/>
            <a:ext cx="646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33CC33"/>
                </a:solidFill>
                <a:sym typeface="Symbol" panose="05050102010706020507" pitchFamily="18" charset="2"/>
              </a:rPr>
              <a:t>-</a:t>
            </a:r>
          </a:p>
        </p:txBody>
      </p:sp>
      <p:sp>
        <p:nvSpPr>
          <p:cNvPr id="98" name="Text Box 68"/>
          <p:cNvSpPr txBox="1">
            <a:spLocks noChangeArrowheads="1"/>
          </p:cNvSpPr>
          <p:nvPr/>
        </p:nvSpPr>
        <p:spPr bwMode="auto">
          <a:xfrm>
            <a:off x="5662788" y="228600"/>
            <a:ext cx="78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33CC33"/>
                </a:solidFill>
                <a:sym typeface="Symbol" panose="05050102010706020507" pitchFamily="18" charset="2"/>
              </a:rPr>
              <a:t>+</a:t>
            </a:r>
          </a:p>
        </p:txBody>
      </p:sp>
      <p:sp>
        <p:nvSpPr>
          <p:cNvPr id="99" name="Text Box 67"/>
          <p:cNvSpPr txBox="1">
            <a:spLocks noChangeArrowheads="1"/>
          </p:cNvSpPr>
          <p:nvPr/>
        </p:nvSpPr>
        <p:spPr bwMode="auto">
          <a:xfrm>
            <a:off x="3203574" y="762000"/>
            <a:ext cx="646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33CC33"/>
                </a:solidFill>
                <a:sym typeface="Symbol" panose="05050102010706020507" pitchFamily="18" charset="2"/>
              </a:rPr>
              <a:t>-</a:t>
            </a:r>
          </a:p>
        </p:txBody>
      </p:sp>
      <p:cxnSp>
        <p:nvCxnSpPr>
          <p:cNvPr id="103" name="Straight Connector 102"/>
          <p:cNvCxnSpPr/>
          <p:nvPr/>
        </p:nvCxnSpPr>
        <p:spPr>
          <a:xfrm flipH="1">
            <a:off x="5983287" y="0"/>
            <a:ext cx="3000" cy="2233682"/>
          </a:xfrm>
          <a:prstGeom prst="line">
            <a:avLst/>
          </a:prstGeom>
          <a:ln w="50800">
            <a:solidFill>
              <a:srgbClr val="DD7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63527" y="1752600"/>
            <a:ext cx="7188186" cy="1323439"/>
          </a:xfrm>
          <a:prstGeom prst="rect">
            <a:avLst/>
          </a:prstGeom>
          <a:solidFill>
            <a:srgbClr val="FFFFFF">
              <a:alpha val="53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even though the electrons have shifted towards the O atoms,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the electrons shifted </a:t>
            </a:r>
            <a:r>
              <a:rPr lang="en-US" u="sng" dirty="0" smtClean="0">
                <a:solidFill>
                  <a:srgbClr val="008000"/>
                </a:solidFill>
              </a:rPr>
              <a:t>equally</a:t>
            </a:r>
            <a:r>
              <a:rPr lang="en-US" dirty="0" smtClean="0">
                <a:solidFill>
                  <a:srgbClr val="008000"/>
                </a:solidFill>
              </a:rPr>
              <a:t> in </a:t>
            </a:r>
            <a:r>
              <a:rPr lang="en-US" u="sng" dirty="0" smtClean="0">
                <a:solidFill>
                  <a:srgbClr val="008000"/>
                </a:solidFill>
              </a:rPr>
              <a:t>OPPOSITE</a:t>
            </a:r>
            <a:r>
              <a:rPr lang="en-US" dirty="0" smtClean="0">
                <a:solidFill>
                  <a:srgbClr val="008000"/>
                </a:solidFill>
              </a:rPr>
              <a:t> directions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SO,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neither side of the </a:t>
            </a:r>
            <a:r>
              <a:rPr lang="en-US" u="sng" dirty="0" smtClean="0">
                <a:solidFill>
                  <a:srgbClr val="008000"/>
                </a:solidFill>
              </a:rPr>
              <a:t>whole</a:t>
            </a:r>
            <a:r>
              <a:rPr lang="en-US" dirty="0" smtClean="0">
                <a:solidFill>
                  <a:srgbClr val="008000"/>
                </a:solidFill>
              </a:rPr>
              <a:t> CO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 molecule is more (-) or more (+)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085208">
            <a:off x="6735468" y="1958809"/>
            <a:ext cx="2305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NOT polar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 rot="20085208">
            <a:off x="6634254" y="54998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polar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9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2096588" y="4876800"/>
            <a:ext cx="782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533640" y="5638800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H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2814556" y="5638800"/>
            <a:ext cx="695799" cy="4210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 rot="2314554">
            <a:off x="2824828" y="4102418"/>
            <a:ext cx="381000" cy="137160"/>
            <a:chOff x="6248400" y="1295400"/>
            <a:chExt cx="381000" cy="137160"/>
          </a:xfrm>
        </p:grpSpPr>
        <p:sp>
          <p:nvSpPr>
            <p:cNvPr id="89" name="Oval 88"/>
            <p:cNvSpPr/>
            <p:nvPr/>
          </p:nvSpPr>
          <p:spPr>
            <a:xfrm>
              <a:off x="6248400" y="1295400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492240" y="1295400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 rot="7714554">
            <a:off x="1784072" y="4166885"/>
            <a:ext cx="381000" cy="137160"/>
            <a:chOff x="6248400" y="1295400"/>
            <a:chExt cx="381000" cy="137160"/>
          </a:xfrm>
        </p:grpSpPr>
        <p:sp>
          <p:nvSpPr>
            <p:cNvPr id="95" name="Oval 94"/>
            <p:cNvSpPr/>
            <p:nvPr/>
          </p:nvSpPr>
          <p:spPr>
            <a:xfrm>
              <a:off x="6248400" y="1295400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492240" y="1295400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Text Box 67"/>
          <p:cNvSpPr txBox="1">
            <a:spLocks noChangeArrowheads="1"/>
          </p:cNvSpPr>
          <p:nvPr/>
        </p:nvSpPr>
        <p:spPr bwMode="auto">
          <a:xfrm>
            <a:off x="2225596" y="4269475"/>
            <a:ext cx="646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33CC33"/>
                </a:solidFill>
                <a:sym typeface="Symbol" panose="05050102010706020507" pitchFamily="18" charset="2"/>
              </a:rPr>
              <a:t>-</a:t>
            </a:r>
          </a:p>
        </p:txBody>
      </p:sp>
      <p:sp>
        <p:nvSpPr>
          <p:cNvPr id="101" name="Text Box 68"/>
          <p:cNvSpPr txBox="1">
            <a:spLocks noChangeArrowheads="1"/>
          </p:cNvSpPr>
          <p:nvPr/>
        </p:nvSpPr>
        <p:spPr bwMode="auto">
          <a:xfrm>
            <a:off x="4100022" y="5999759"/>
            <a:ext cx="78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33CC33"/>
                </a:solidFill>
                <a:sym typeface="Symbol" panose="05050102010706020507" pitchFamily="18" charset="2"/>
              </a:rPr>
              <a:t>+</a:t>
            </a:r>
          </a:p>
        </p:txBody>
      </p:sp>
      <p:sp>
        <p:nvSpPr>
          <p:cNvPr id="102" name="Text Box 67"/>
          <p:cNvSpPr txBox="1">
            <a:spLocks noChangeArrowheads="1"/>
          </p:cNvSpPr>
          <p:nvPr/>
        </p:nvSpPr>
        <p:spPr bwMode="auto">
          <a:xfrm>
            <a:off x="0" y="6039892"/>
            <a:ext cx="79380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 smtClean="0">
                <a:solidFill>
                  <a:srgbClr val="33CC33"/>
                </a:solidFill>
                <a:sym typeface="Symbol" panose="05050102010706020507" pitchFamily="18" charset="2"/>
              </a:rPr>
              <a:t>+</a:t>
            </a:r>
            <a:endParaRPr lang="en-US" altLang="en-US" sz="4400" dirty="0">
              <a:solidFill>
                <a:srgbClr val="33CC33"/>
              </a:solidFill>
              <a:sym typeface="Symbol" panose="05050102010706020507" pitchFamily="18" charset="2"/>
            </a:endParaRPr>
          </a:p>
        </p:txBody>
      </p:sp>
      <p:sp>
        <p:nvSpPr>
          <p:cNvPr id="107" name="TextBox 106"/>
          <p:cNvSpPr txBox="1"/>
          <p:nvPr/>
        </p:nvSpPr>
        <p:spPr>
          <a:xfrm flipH="1">
            <a:off x="638040" y="5638800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H</a:t>
            </a:r>
          </a:p>
        </p:txBody>
      </p:sp>
      <p:cxnSp>
        <p:nvCxnSpPr>
          <p:cNvPr id="108" name="Straight Connector 107"/>
          <p:cNvCxnSpPr/>
          <p:nvPr/>
        </p:nvCxnSpPr>
        <p:spPr>
          <a:xfrm flipH="1">
            <a:off x="1387503" y="5638800"/>
            <a:ext cx="698337" cy="4210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Isosceles Triangle 111"/>
          <p:cNvSpPr/>
          <p:nvPr/>
        </p:nvSpPr>
        <p:spPr>
          <a:xfrm rot="1200000" flipV="1">
            <a:off x="2660544" y="4322778"/>
            <a:ext cx="196767" cy="731083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Isosceles Triangle 112"/>
          <p:cNvSpPr/>
          <p:nvPr/>
        </p:nvSpPr>
        <p:spPr>
          <a:xfrm rot="20400000">
            <a:off x="2055061" y="4316008"/>
            <a:ext cx="218147" cy="775470"/>
          </a:xfrm>
          <a:prstGeom prst="triangl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ight Arrow 113"/>
          <p:cNvSpPr/>
          <p:nvPr/>
        </p:nvSpPr>
        <p:spPr>
          <a:xfrm rot="1969628" flipH="1">
            <a:off x="2134249" y="5264633"/>
            <a:ext cx="1685839" cy="914400"/>
          </a:xfrm>
          <a:prstGeom prst="rightArrow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chemeClr val="tx1"/>
                </a:solidFill>
              </a:rPr>
              <a:t>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sp>
        <p:nvSpPr>
          <p:cNvPr id="116" name="Right Arrow 115"/>
          <p:cNvSpPr/>
          <p:nvPr/>
        </p:nvSpPr>
        <p:spPr>
          <a:xfrm rot="19630372">
            <a:off x="1152487" y="5205322"/>
            <a:ext cx="1660495" cy="914400"/>
          </a:xfrm>
          <a:prstGeom prst="rightArrow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i="1" dirty="0" smtClean="0">
                <a:solidFill>
                  <a:schemeClr val="tx1"/>
                </a:solidFill>
              </a:rPr>
              <a:t>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276600" y="3858161"/>
            <a:ext cx="5822428" cy="1631216"/>
          </a:xfrm>
          <a:prstGeom prst="rect">
            <a:avLst/>
          </a:prstGeom>
          <a:solidFill>
            <a:srgbClr val="FFFFFF">
              <a:alpha val="53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the shared electrons shifted towards the oxygens,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the oxygen is on one side of the molecule… </a:t>
            </a:r>
          </a:p>
          <a:p>
            <a:r>
              <a:rPr lang="en-US" dirty="0">
                <a:solidFill>
                  <a:srgbClr val="008000"/>
                </a:solidFill>
              </a:rPr>
              <a:t>	</a:t>
            </a:r>
            <a:r>
              <a:rPr lang="en-US" dirty="0" smtClean="0">
                <a:solidFill>
                  <a:srgbClr val="008000"/>
                </a:solidFill>
              </a:rPr>
              <a:t>not in the middle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SO,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the O-side of the H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O molecule is more (-)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348321" y="5606319"/>
            <a:ext cx="4423811" cy="40039"/>
          </a:xfrm>
          <a:prstGeom prst="line">
            <a:avLst/>
          </a:prstGeom>
          <a:ln w="50800">
            <a:solidFill>
              <a:srgbClr val="DD7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287" y="457200"/>
            <a:ext cx="4572000" cy="1672373"/>
          </a:xfrm>
          <a:prstGeom prst="rect">
            <a:avLst/>
          </a:prstGeom>
        </p:spPr>
      </p:pic>
      <p:sp>
        <p:nvSpPr>
          <p:cNvPr id="87" name="Right Arrow 86"/>
          <p:cNvSpPr/>
          <p:nvPr/>
        </p:nvSpPr>
        <p:spPr>
          <a:xfrm>
            <a:off x="6273401" y="685800"/>
            <a:ext cx="1781972" cy="914400"/>
          </a:xfrm>
          <a:prstGeom prst="rightArrow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i="1" dirty="0" smtClean="0">
                <a:solidFill>
                  <a:schemeClr val="tx1"/>
                </a:solidFill>
              </a:rPr>
              <a:t>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sp>
        <p:nvSpPr>
          <p:cNvPr id="91" name="Right Arrow 90"/>
          <p:cNvSpPr/>
          <p:nvPr/>
        </p:nvSpPr>
        <p:spPr>
          <a:xfrm flipH="1">
            <a:off x="3940966" y="685800"/>
            <a:ext cx="1798653" cy="914400"/>
          </a:xfrm>
          <a:prstGeom prst="rightArrow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chemeClr val="tx1"/>
                </a:solidFill>
              </a:rPr>
              <a:t>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sp>
        <p:nvSpPr>
          <p:cNvPr id="97" name="Text Box 67"/>
          <p:cNvSpPr txBox="1">
            <a:spLocks noChangeArrowheads="1"/>
          </p:cNvSpPr>
          <p:nvPr/>
        </p:nvSpPr>
        <p:spPr bwMode="auto">
          <a:xfrm>
            <a:off x="8193087" y="762000"/>
            <a:ext cx="646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33CC33"/>
                </a:solidFill>
                <a:sym typeface="Symbol" panose="05050102010706020507" pitchFamily="18" charset="2"/>
              </a:rPr>
              <a:t>-</a:t>
            </a:r>
          </a:p>
        </p:txBody>
      </p:sp>
      <p:sp>
        <p:nvSpPr>
          <p:cNvPr id="98" name="Text Box 68"/>
          <p:cNvSpPr txBox="1">
            <a:spLocks noChangeArrowheads="1"/>
          </p:cNvSpPr>
          <p:nvPr/>
        </p:nvSpPr>
        <p:spPr bwMode="auto">
          <a:xfrm>
            <a:off x="5662788" y="228600"/>
            <a:ext cx="78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33CC33"/>
                </a:solidFill>
                <a:sym typeface="Symbol" panose="05050102010706020507" pitchFamily="18" charset="2"/>
              </a:rPr>
              <a:t>+</a:t>
            </a:r>
          </a:p>
        </p:txBody>
      </p:sp>
      <p:sp>
        <p:nvSpPr>
          <p:cNvPr id="99" name="Text Box 67"/>
          <p:cNvSpPr txBox="1">
            <a:spLocks noChangeArrowheads="1"/>
          </p:cNvSpPr>
          <p:nvPr/>
        </p:nvSpPr>
        <p:spPr bwMode="auto">
          <a:xfrm>
            <a:off x="3203574" y="762000"/>
            <a:ext cx="646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33CC33"/>
                </a:solidFill>
                <a:sym typeface="Symbol" panose="05050102010706020507" pitchFamily="18" charset="2"/>
              </a:rPr>
              <a:t>-</a:t>
            </a:r>
          </a:p>
        </p:txBody>
      </p:sp>
      <p:cxnSp>
        <p:nvCxnSpPr>
          <p:cNvPr id="103" name="Straight Connector 102"/>
          <p:cNvCxnSpPr/>
          <p:nvPr/>
        </p:nvCxnSpPr>
        <p:spPr>
          <a:xfrm flipH="1">
            <a:off x="5983287" y="0"/>
            <a:ext cx="3000" cy="2233682"/>
          </a:xfrm>
          <a:prstGeom prst="line">
            <a:avLst/>
          </a:prstGeom>
          <a:ln w="50800">
            <a:solidFill>
              <a:srgbClr val="DD7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63527" y="1752600"/>
            <a:ext cx="7188186" cy="1323439"/>
          </a:xfrm>
          <a:prstGeom prst="rect">
            <a:avLst/>
          </a:prstGeom>
          <a:solidFill>
            <a:srgbClr val="FFFFFF">
              <a:alpha val="53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even though the electrons have shifted towards the oxygens,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they shifted </a:t>
            </a:r>
            <a:r>
              <a:rPr lang="en-US" u="sng" dirty="0" smtClean="0">
                <a:solidFill>
                  <a:srgbClr val="008000"/>
                </a:solidFill>
              </a:rPr>
              <a:t>equally</a:t>
            </a:r>
            <a:r>
              <a:rPr lang="en-US" dirty="0" smtClean="0">
                <a:solidFill>
                  <a:srgbClr val="008000"/>
                </a:solidFill>
              </a:rPr>
              <a:t> in </a:t>
            </a:r>
            <a:r>
              <a:rPr lang="en-US" u="sng" dirty="0" smtClean="0">
                <a:solidFill>
                  <a:srgbClr val="008000"/>
                </a:solidFill>
              </a:rPr>
              <a:t>OPPOSITE</a:t>
            </a:r>
            <a:r>
              <a:rPr lang="en-US" dirty="0" smtClean="0">
                <a:solidFill>
                  <a:srgbClr val="008000"/>
                </a:solidFill>
              </a:rPr>
              <a:t> directions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SO,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neither side of the </a:t>
            </a:r>
            <a:r>
              <a:rPr lang="en-US" u="sng" dirty="0" smtClean="0">
                <a:solidFill>
                  <a:srgbClr val="008000"/>
                </a:solidFill>
              </a:rPr>
              <a:t>whole</a:t>
            </a:r>
            <a:r>
              <a:rPr lang="en-US" dirty="0" smtClean="0">
                <a:solidFill>
                  <a:srgbClr val="008000"/>
                </a:solidFill>
              </a:rPr>
              <a:t> CO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 molecule is more (-) or more (+)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085208">
            <a:off x="6735468" y="1958808"/>
            <a:ext cx="2305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NOT polar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 rot="20085208">
            <a:off x="6634254" y="5499799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polar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0239255">
            <a:off x="651925" y="2365320"/>
            <a:ext cx="7279813" cy="830997"/>
          </a:xfrm>
          <a:prstGeom prst="rect">
            <a:avLst/>
          </a:prstGeom>
          <a:solidFill>
            <a:srgbClr val="E9A5D2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THAT’S A LOT OF WORK</a:t>
            </a:r>
            <a:endParaRPr lang="en-US" sz="4800" dirty="0"/>
          </a:p>
        </p:txBody>
      </p:sp>
      <p:sp>
        <p:nvSpPr>
          <p:cNvPr id="33" name="TextBox 32"/>
          <p:cNvSpPr txBox="1"/>
          <p:nvPr/>
        </p:nvSpPr>
        <p:spPr>
          <a:xfrm rot="20239255">
            <a:off x="1481906" y="3239723"/>
            <a:ext cx="7764498" cy="830997"/>
          </a:xfrm>
          <a:prstGeom prst="rect">
            <a:avLst/>
          </a:prstGeom>
          <a:solidFill>
            <a:srgbClr val="E9A5D2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WHAT’S AN EASIER WAY?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5039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2096588" y="4876800"/>
            <a:ext cx="782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533640" y="5638800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H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2814556" y="5638800"/>
            <a:ext cx="695799" cy="4210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 rot="2314554">
            <a:off x="2824828" y="4102418"/>
            <a:ext cx="381000" cy="137160"/>
            <a:chOff x="6248400" y="1295400"/>
            <a:chExt cx="381000" cy="137160"/>
          </a:xfrm>
        </p:grpSpPr>
        <p:sp>
          <p:nvSpPr>
            <p:cNvPr id="89" name="Oval 88"/>
            <p:cNvSpPr/>
            <p:nvPr/>
          </p:nvSpPr>
          <p:spPr>
            <a:xfrm>
              <a:off x="6248400" y="1295400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492240" y="1295400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 rot="7714554">
            <a:off x="1784072" y="4166885"/>
            <a:ext cx="381000" cy="137160"/>
            <a:chOff x="6248400" y="1295400"/>
            <a:chExt cx="381000" cy="137160"/>
          </a:xfrm>
        </p:grpSpPr>
        <p:sp>
          <p:nvSpPr>
            <p:cNvPr id="95" name="Oval 94"/>
            <p:cNvSpPr/>
            <p:nvPr/>
          </p:nvSpPr>
          <p:spPr>
            <a:xfrm>
              <a:off x="6248400" y="1295400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492240" y="1295400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Text Box 67"/>
          <p:cNvSpPr txBox="1">
            <a:spLocks noChangeArrowheads="1"/>
          </p:cNvSpPr>
          <p:nvPr/>
        </p:nvSpPr>
        <p:spPr bwMode="auto">
          <a:xfrm>
            <a:off x="2225596" y="4269475"/>
            <a:ext cx="646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33CC33"/>
                </a:solidFill>
                <a:sym typeface="Symbol" panose="05050102010706020507" pitchFamily="18" charset="2"/>
              </a:rPr>
              <a:t>-</a:t>
            </a:r>
          </a:p>
        </p:txBody>
      </p:sp>
      <p:sp>
        <p:nvSpPr>
          <p:cNvPr id="101" name="Text Box 68"/>
          <p:cNvSpPr txBox="1">
            <a:spLocks noChangeArrowheads="1"/>
          </p:cNvSpPr>
          <p:nvPr/>
        </p:nvSpPr>
        <p:spPr bwMode="auto">
          <a:xfrm>
            <a:off x="4100022" y="5999759"/>
            <a:ext cx="78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33CC33"/>
                </a:solidFill>
                <a:sym typeface="Symbol" panose="05050102010706020507" pitchFamily="18" charset="2"/>
              </a:rPr>
              <a:t>+</a:t>
            </a:r>
          </a:p>
        </p:txBody>
      </p:sp>
      <p:sp>
        <p:nvSpPr>
          <p:cNvPr id="102" name="Text Box 67"/>
          <p:cNvSpPr txBox="1">
            <a:spLocks noChangeArrowheads="1"/>
          </p:cNvSpPr>
          <p:nvPr/>
        </p:nvSpPr>
        <p:spPr bwMode="auto">
          <a:xfrm>
            <a:off x="0" y="6039892"/>
            <a:ext cx="79380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 smtClean="0">
                <a:solidFill>
                  <a:srgbClr val="33CC33"/>
                </a:solidFill>
                <a:sym typeface="Symbol" panose="05050102010706020507" pitchFamily="18" charset="2"/>
              </a:rPr>
              <a:t>+</a:t>
            </a:r>
            <a:endParaRPr lang="en-US" altLang="en-US" sz="4400" dirty="0">
              <a:solidFill>
                <a:srgbClr val="33CC33"/>
              </a:solidFill>
              <a:sym typeface="Symbol" panose="05050102010706020507" pitchFamily="18" charset="2"/>
            </a:endParaRPr>
          </a:p>
        </p:txBody>
      </p:sp>
      <p:sp>
        <p:nvSpPr>
          <p:cNvPr id="107" name="TextBox 106"/>
          <p:cNvSpPr txBox="1"/>
          <p:nvPr/>
        </p:nvSpPr>
        <p:spPr>
          <a:xfrm flipH="1">
            <a:off x="638040" y="5638800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H</a:t>
            </a:r>
          </a:p>
        </p:txBody>
      </p:sp>
      <p:cxnSp>
        <p:nvCxnSpPr>
          <p:cNvPr id="108" name="Straight Connector 107"/>
          <p:cNvCxnSpPr/>
          <p:nvPr/>
        </p:nvCxnSpPr>
        <p:spPr>
          <a:xfrm flipH="1">
            <a:off x="1387503" y="5638800"/>
            <a:ext cx="698337" cy="4210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Isosceles Triangle 111"/>
          <p:cNvSpPr/>
          <p:nvPr/>
        </p:nvSpPr>
        <p:spPr>
          <a:xfrm rot="1200000" flipV="1">
            <a:off x="2660544" y="4322778"/>
            <a:ext cx="196767" cy="731083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Isosceles Triangle 112"/>
          <p:cNvSpPr/>
          <p:nvPr/>
        </p:nvSpPr>
        <p:spPr>
          <a:xfrm rot="20400000">
            <a:off x="2055061" y="4316008"/>
            <a:ext cx="218147" cy="775470"/>
          </a:xfrm>
          <a:prstGeom prst="triangl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ight Arrow 113"/>
          <p:cNvSpPr/>
          <p:nvPr/>
        </p:nvSpPr>
        <p:spPr>
          <a:xfrm rot="1969628" flipH="1">
            <a:off x="2134249" y="5264633"/>
            <a:ext cx="1685839" cy="914400"/>
          </a:xfrm>
          <a:prstGeom prst="rightArrow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chemeClr val="tx1"/>
                </a:solidFill>
              </a:rPr>
              <a:t>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sp>
        <p:nvSpPr>
          <p:cNvPr id="116" name="Right Arrow 115"/>
          <p:cNvSpPr/>
          <p:nvPr/>
        </p:nvSpPr>
        <p:spPr>
          <a:xfrm rot="19630372">
            <a:off x="1152487" y="5205322"/>
            <a:ext cx="1660495" cy="914400"/>
          </a:xfrm>
          <a:prstGeom prst="rightArrow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i="1" dirty="0" smtClean="0">
                <a:solidFill>
                  <a:schemeClr val="tx1"/>
                </a:solidFill>
              </a:rPr>
              <a:t>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348321" y="5606319"/>
            <a:ext cx="4423811" cy="40039"/>
          </a:xfrm>
          <a:prstGeom prst="line">
            <a:avLst/>
          </a:prstGeom>
          <a:ln w="50800">
            <a:solidFill>
              <a:srgbClr val="DD7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287" y="457200"/>
            <a:ext cx="4572000" cy="1672373"/>
          </a:xfrm>
          <a:prstGeom prst="rect">
            <a:avLst/>
          </a:prstGeom>
        </p:spPr>
      </p:pic>
      <p:sp>
        <p:nvSpPr>
          <p:cNvPr id="87" name="Right Arrow 86"/>
          <p:cNvSpPr/>
          <p:nvPr/>
        </p:nvSpPr>
        <p:spPr>
          <a:xfrm>
            <a:off x="6273401" y="685800"/>
            <a:ext cx="1781972" cy="914400"/>
          </a:xfrm>
          <a:prstGeom prst="rightArrow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i="1" dirty="0" smtClean="0">
                <a:solidFill>
                  <a:schemeClr val="tx1"/>
                </a:solidFill>
              </a:rPr>
              <a:t>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sp>
        <p:nvSpPr>
          <p:cNvPr id="91" name="Right Arrow 90"/>
          <p:cNvSpPr/>
          <p:nvPr/>
        </p:nvSpPr>
        <p:spPr>
          <a:xfrm flipH="1">
            <a:off x="3940966" y="685800"/>
            <a:ext cx="1798653" cy="914400"/>
          </a:xfrm>
          <a:prstGeom prst="rightArrow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chemeClr val="tx1"/>
                </a:solidFill>
              </a:rPr>
              <a:t>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sp>
        <p:nvSpPr>
          <p:cNvPr id="97" name="Text Box 67"/>
          <p:cNvSpPr txBox="1">
            <a:spLocks noChangeArrowheads="1"/>
          </p:cNvSpPr>
          <p:nvPr/>
        </p:nvSpPr>
        <p:spPr bwMode="auto">
          <a:xfrm>
            <a:off x="8193087" y="762000"/>
            <a:ext cx="646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33CC33"/>
                </a:solidFill>
                <a:sym typeface="Symbol" panose="05050102010706020507" pitchFamily="18" charset="2"/>
              </a:rPr>
              <a:t>-</a:t>
            </a:r>
          </a:p>
        </p:txBody>
      </p:sp>
      <p:sp>
        <p:nvSpPr>
          <p:cNvPr id="98" name="Text Box 68"/>
          <p:cNvSpPr txBox="1">
            <a:spLocks noChangeArrowheads="1"/>
          </p:cNvSpPr>
          <p:nvPr/>
        </p:nvSpPr>
        <p:spPr bwMode="auto">
          <a:xfrm>
            <a:off x="5662788" y="228600"/>
            <a:ext cx="78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33CC33"/>
                </a:solidFill>
                <a:sym typeface="Symbol" panose="05050102010706020507" pitchFamily="18" charset="2"/>
              </a:rPr>
              <a:t>+</a:t>
            </a:r>
          </a:p>
        </p:txBody>
      </p:sp>
      <p:sp>
        <p:nvSpPr>
          <p:cNvPr id="99" name="Text Box 67"/>
          <p:cNvSpPr txBox="1">
            <a:spLocks noChangeArrowheads="1"/>
          </p:cNvSpPr>
          <p:nvPr/>
        </p:nvSpPr>
        <p:spPr bwMode="auto">
          <a:xfrm>
            <a:off x="3203574" y="762000"/>
            <a:ext cx="646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33CC33"/>
                </a:solidFill>
                <a:sym typeface="Symbol" panose="05050102010706020507" pitchFamily="18" charset="2"/>
              </a:rPr>
              <a:t>-</a:t>
            </a:r>
          </a:p>
        </p:txBody>
      </p:sp>
      <p:cxnSp>
        <p:nvCxnSpPr>
          <p:cNvPr id="103" name="Straight Connector 102"/>
          <p:cNvCxnSpPr/>
          <p:nvPr/>
        </p:nvCxnSpPr>
        <p:spPr>
          <a:xfrm flipH="1">
            <a:off x="5983287" y="0"/>
            <a:ext cx="3000" cy="2233682"/>
          </a:xfrm>
          <a:prstGeom prst="line">
            <a:avLst/>
          </a:prstGeom>
          <a:ln w="50800">
            <a:solidFill>
              <a:srgbClr val="DD7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20085208">
            <a:off x="6735468" y="1958808"/>
            <a:ext cx="2305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NOT polar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 rot="20085208">
            <a:off x="6634254" y="5499799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polar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712" y="2410753"/>
            <a:ext cx="4940776" cy="46166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62265"/>
                </a:solidFill>
              </a:rPr>
              <a:t>look at the </a:t>
            </a:r>
            <a:r>
              <a:rPr lang="en-US" sz="2400" u="sng" dirty="0" smtClean="0">
                <a:solidFill>
                  <a:srgbClr val="862265"/>
                </a:solidFill>
              </a:rPr>
              <a:t>corners of the geometry</a:t>
            </a:r>
            <a:endParaRPr lang="en-US" sz="2400" u="sng" dirty="0">
              <a:solidFill>
                <a:srgbClr val="86226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4" y="3500735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62265"/>
                </a:solidFill>
              </a:rPr>
              <a:t>tetrahedral</a:t>
            </a:r>
            <a:endParaRPr lang="en-US" sz="2400" dirty="0">
              <a:solidFill>
                <a:srgbClr val="862265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569493" y="3636215"/>
            <a:ext cx="438612" cy="376227"/>
          </a:xfrm>
          <a:custGeom>
            <a:avLst/>
            <a:gdLst>
              <a:gd name="connsiteX0" fmla="*/ 0 w 438612"/>
              <a:gd name="connsiteY0" fmla="*/ 7737 h 376227"/>
              <a:gd name="connsiteX1" fmla="*/ 395785 w 438612"/>
              <a:gd name="connsiteY1" fmla="*/ 48681 h 376227"/>
              <a:gd name="connsiteX2" fmla="*/ 409432 w 438612"/>
              <a:gd name="connsiteY2" fmla="*/ 376227 h 37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612" h="376227">
                <a:moveTo>
                  <a:pt x="0" y="7737"/>
                </a:moveTo>
                <a:cubicBezTo>
                  <a:pt x="163773" y="-2499"/>
                  <a:pt x="327546" y="-12734"/>
                  <a:pt x="395785" y="48681"/>
                </a:cubicBezTo>
                <a:cubicBezTo>
                  <a:pt x="464024" y="110096"/>
                  <a:pt x="436728" y="243161"/>
                  <a:pt x="409432" y="376227"/>
                </a:cubicBezTo>
              </a:path>
            </a:pathLst>
          </a:custGeom>
          <a:noFill/>
          <a:ln w="381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14901" y="3506828"/>
            <a:ext cx="1433015" cy="328193"/>
          </a:xfrm>
          <a:custGeom>
            <a:avLst/>
            <a:gdLst>
              <a:gd name="connsiteX0" fmla="*/ 0 w 1433015"/>
              <a:gd name="connsiteY0" fmla="*/ 82533 h 328193"/>
              <a:gd name="connsiteX1" fmla="*/ 1187356 w 1433015"/>
              <a:gd name="connsiteY1" fmla="*/ 14294 h 328193"/>
              <a:gd name="connsiteX2" fmla="*/ 1433015 w 1433015"/>
              <a:gd name="connsiteY2" fmla="*/ 328193 h 32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3015" h="328193">
                <a:moveTo>
                  <a:pt x="0" y="82533"/>
                </a:moveTo>
                <a:cubicBezTo>
                  <a:pt x="474260" y="27942"/>
                  <a:pt x="948520" y="-26649"/>
                  <a:pt x="1187356" y="14294"/>
                </a:cubicBezTo>
                <a:cubicBezTo>
                  <a:pt x="1426192" y="55237"/>
                  <a:pt x="1429603" y="191715"/>
                  <a:pt x="1433015" y="328193"/>
                </a:cubicBezTo>
              </a:path>
            </a:pathLst>
          </a:custGeom>
          <a:noFill/>
          <a:ln w="381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50376" y="3957851"/>
            <a:ext cx="354842" cy="1828800"/>
          </a:xfrm>
          <a:custGeom>
            <a:avLst/>
            <a:gdLst>
              <a:gd name="connsiteX0" fmla="*/ 354842 w 354842"/>
              <a:gd name="connsiteY0" fmla="*/ 0 h 1828800"/>
              <a:gd name="connsiteX1" fmla="*/ 0 w 354842"/>
              <a:gd name="connsiteY1" fmla="*/ 1009934 h 1828800"/>
              <a:gd name="connsiteX2" fmla="*/ 354842 w 354842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842" h="1828800">
                <a:moveTo>
                  <a:pt x="354842" y="0"/>
                </a:moveTo>
                <a:cubicBezTo>
                  <a:pt x="177421" y="352567"/>
                  <a:pt x="0" y="705134"/>
                  <a:pt x="0" y="1009934"/>
                </a:cubicBezTo>
                <a:cubicBezTo>
                  <a:pt x="0" y="1314734"/>
                  <a:pt x="177421" y="1571767"/>
                  <a:pt x="354842" y="1828800"/>
                </a:cubicBezTo>
              </a:path>
            </a:pathLst>
          </a:custGeom>
          <a:noFill/>
          <a:ln w="381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460310" y="3149148"/>
            <a:ext cx="2576003" cy="2582912"/>
          </a:xfrm>
          <a:custGeom>
            <a:avLst/>
            <a:gdLst>
              <a:gd name="connsiteX0" fmla="*/ 0 w 2576003"/>
              <a:gd name="connsiteY0" fmla="*/ 453861 h 2582912"/>
              <a:gd name="connsiteX1" fmla="*/ 2183642 w 2576003"/>
              <a:gd name="connsiteY1" fmla="*/ 153610 h 2582912"/>
              <a:gd name="connsiteX2" fmla="*/ 2565780 w 2576003"/>
              <a:gd name="connsiteY2" fmla="*/ 2582912 h 258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6003" h="2582912">
                <a:moveTo>
                  <a:pt x="0" y="453861"/>
                </a:moveTo>
                <a:cubicBezTo>
                  <a:pt x="878006" y="126314"/>
                  <a:pt x="1756012" y="-201232"/>
                  <a:pt x="2183642" y="153610"/>
                </a:cubicBezTo>
                <a:cubicBezTo>
                  <a:pt x="2611272" y="508452"/>
                  <a:pt x="2588526" y="1545682"/>
                  <a:pt x="2565780" y="2582912"/>
                </a:cubicBezTo>
              </a:path>
            </a:pathLst>
          </a:custGeom>
          <a:noFill/>
          <a:ln w="381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533400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62265"/>
                </a:solidFill>
              </a:rPr>
              <a:t>linear</a:t>
            </a:r>
            <a:endParaRPr lang="en-US" sz="2400" dirty="0">
              <a:solidFill>
                <a:srgbClr val="862265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869743" y="584579"/>
            <a:ext cx="1869744" cy="288878"/>
          </a:xfrm>
          <a:custGeom>
            <a:avLst/>
            <a:gdLst>
              <a:gd name="connsiteX0" fmla="*/ 0 w 1869744"/>
              <a:gd name="connsiteY0" fmla="*/ 424853 h 424853"/>
              <a:gd name="connsiteX1" fmla="*/ 1255594 w 1869744"/>
              <a:gd name="connsiteY1" fmla="*/ 1772 h 424853"/>
              <a:gd name="connsiteX2" fmla="*/ 1869744 w 1869744"/>
              <a:gd name="connsiteY2" fmla="*/ 302023 h 4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9744" h="424853">
                <a:moveTo>
                  <a:pt x="0" y="424853"/>
                </a:moveTo>
                <a:cubicBezTo>
                  <a:pt x="471985" y="223548"/>
                  <a:pt x="943970" y="22244"/>
                  <a:pt x="1255594" y="1772"/>
                </a:cubicBezTo>
                <a:cubicBezTo>
                  <a:pt x="1567218" y="-18700"/>
                  <a:pt x="1718481" y="141661"/>
                  <a:pt x="1869744" y="302023"/>
                </a:cubicBezTo>
              </a:path>
            </a:pathLst>
          </a:custGeom>
          <a:noFill/>
          <a:ln w="381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883391" y="68239"/>
            <a:ext cx="5660409" cy="600501"/>
          </a:xfrm>
          <a:custGeom>
            <a:avLst/>
            <a:gdLst>
              <a:gd name="connsiteX0" fmla="*/ 0 w 5551353"/>
              <a:gd name="connsiteY0" fmla="*/ 600501 h 600501"/>
              <a:gd name="connsiteX1" fmla="*/ 4776716 w 5551353"/>
              <a:gd name="connsiteY1" fmla="*/ 0 h 600501"/>
              <a:gd name="connsiteX2" fmla="*/ 5486400 w 5551353"/>
              <a:gd name="connsiteY2" fmla="*/ 600501 h 60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51353" h="600501">
                <a:moveTo>
                  <a:pt x="0" y="600501"/>
                </a:moveTo>
                <a:cubicBezTo>
                  <a:pt x="1931158" y="300250"/>
                  <a:pt x="3862316" y="0"/>
                  <a:pt x="4776716" y="0"/>
                </a:cubicBezTo>
                <a:cubicBezTo>
                  <a:pt x="5691116" y="0"/>
                  <a:pt x="5588758" y="300250"/>
                  <a:pt x="5486400" y="600501"/>
                </a:cubicBezTo>
              </a:path>
            </a:pathLst>
          </a:custGeom>
          <a:noFill/>
          <a:ln w="381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14800" y="4338934"/>
            <a:ext cx="4227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corners are ___________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477000" y="4338935"/>
            <a:ext cx="155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different</a:t>
            </a:r>
            <a:endParaRPr lang="en-US" sz="2400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2161" y="1143000"/>
            <a:ext cx="2467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“corners” are</a:t>
            </a:r>
          </a:p>
          <a:p>
            <a:r>
              <a:rPr lang="en-US" sz="2400" dirty="0" smtClean="0"/>
              <a:t>___________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501308" y="1519535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the same</a:t>
            </a:r>
            <a:endParaRPr lang="en-US" sz="2400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019792" y="4800600"/>
            <a:ext cx="914408" cy="832513"/>
          </a:xfrm>
          <a:custGeom>
            <a:avLst/>
            <a:gdLst>
              <a:gd name="connsiteX0" fmla="*/ 914408 w 914408"/>
              <a:gd name="connsiteY0" fmla="*/ 0 h 832513"/>
              <a:gd name="connsiteX1" fmla="*/ 8 w 914408"/>
              <a:gd name="connsiteY1" fmla="*/ 272955 h 832513"/>
              <a:gd name="connsiteX2" fmla="*/ 900760 w 914408"/>
              <a:gd name="connsiteY2" fmla="*/ 832513 h 8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8" h="832513">
                <a:moveTo>
                  <a:pt x="914408" y="0"/>
                </a:moveTo>
                <a:cubicBezTo>
                  <a:pt x="458345" y="67101"/>
                  <a:pt x="2283" y="134203"/>
                  <a:pt x="8" y="272955"/>
                </a:cubicBezTo>
                <a:cubicBezTo>
                  <a:pt x="-2267" y="411707"/>
                  <a:pt x="449246" y="622110"/>
                  <a:pt x="900760" y="832513"/>
                </a:cubicBezTo>
              </a:path>
            </a:pathLst>
          </a:custGeom>
          <a:noFill/>
          <a:ln w="63500">
            <a:solidFill>
              <a:srgbClr val="008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265528" y="1692322"/>
            <a:ext cx="4380932" cy="859809"/>
          </a:xfrm>
          <a:custGeom>
            <a:avLst/>
            <a:gdLst>
              <a:gd name="connsiteX0" fmla="*/ 0 w 4380932"/>
              <a:gd name="connsiteY0" fmla="*/ 0 h 859809"/>
              <a:gd name="connsiteX1" fmla="*/ 1733266 w 4380932"/>
              <a:gd name="connsiteY1" fmla="*/ 600502 h 859809"/>
              <a:gd name="connsiteX2" fmla="*/ 4380932 w 4380932"/>
              <a:gd name="connsiteY2" fmla="*/ 859809 h 8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0932" h="859809">
                <a:moveTo>
                  <a:pt x="0" y="0"/>
                </a:moveTo>
                <a:cubicBezTo>
                  <a:pt x="501555" y="228600"/>
                  <a:pt x="1003111" y="457201"/>
                  <a:pt x="1733266" y="600502"/>
                </a:cubicBezTo>
                <a:cubicBezTo>
                  <a:pt x="2463421" y="743803"/>
                  <a:pt x="3422176" y="801806"/>
                  <a:pt x="4380932" y="859809"/>
                </a:cubicBezTo>
              </a:path>
            </a:pathLst>
          </a:custGeom>
          <a:noFill/>
          <a:ln w="63500">
            <a:solidFill>
              <a:srgbClr val="008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0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8" grpId="0" animBg="1"/>
      <p:bldP spid="9" grpId="0" animBg="1"/>
      <p:bldP spid="10" grpId="0"/>
      <p:bldP spid="11" grpId="0" animBg="1"/>
      <p:bldP spid="12" grpId="0" animBg="1"/>
      <p:bldP spid="14" grpId="0"/>
      <p:bldP spid="45" grpId="0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28"/>
          <p:cNvSpPr>
            <a:spLocks noChangeArrowheads="1"/>
          </p:cNvSpPr>
          <p:nvPr/>
        </p:nvSpPr>
        <p:spPr bwMode="auto">
          <a:xfrm>
            <a:off x="7123977" y="176470"/>
            <a:ext cx="1715223" cy="1049734"/>
          </a:xfrm>
          <a:prstGeom prst="ellipse">
            <a:avLst/>
          </a:prstGeom>
          <a:solidFill>
            <a:srgbClr val="E9A5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14313" y="1077913"/>
            <a:ext cx="184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800"/>
              <a:t/>
            </a:r>
            <a:br>
              <a:rPr lang="en-US" altLang="en-US" sz="1800"/>
            </a:br>
            <a:r>
              <a:rPr lang="en-US" altLang="en-US" sz="1800"/>
              <a:t/>
            </a:r>
            <a:br>
              <a:rPr lang="en-US" altLang="en-US" sz="1800"/>
            </a:br>
            <a:endParaRPr lang="en-US" altLang="en-US" sz="1800"/>
          </a:p>
          <a:p>
            <a:pPr eaLnBrk="0" hangingPunct="0"/>
            <a:endParaRPr lang="en-US" altLang="en-US" sz="1800"/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228600" y="457200"/>
            <a:ext cx="873668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sng" dirty="0"/>
              <a:t>Non-Polar Molecule</a:t>
            </a:r>
            <a:r>
              <a:rPr lang="en-US" altLang="en-US" dirty="0"/>
              <a:t>: </a:t>
            </a:r>
            <a:r>
              <a:rPr lang="en-US" altLang="en-US" dirty="0" smtClean="0"/>
              <a:t>(</a:t>
            </a:r>
            <a:r>
              <a:rPr lang="en-US" altLang="en-US" b="1" i="1" u="sng" dirty="0" smtClean="0"/>
              <a:t>no</a:t>
            </a:r>
            <a:r>
              <a:rPr lang="en-US" altLang="en-US" i="1" u="sng" dirty="0" smtClean="0"/>
              <a:t> side </a:t>
            </a:r>
            <a:r>
              <a:rPr lang="en-US" altLang="en-US" i="1" dirty="0" smtClean="0"/>
              <a:t>of the molecule is more (-) or more (+)</a:t>
            </a:r>
            <a:r>
              <a:rPr lang="en-US" altLang="en-US" dirty="0" smtClean="0"/>
              <a:t>)</a:t>
            </a:r>
          </a:p>
          <a:p>
            <a:endParaRPr lang="en-US" altLang="en-US" dirty="0" smtClean="0"/>
          </a:p>
          <a:p>
            <a:r>
              <a:rPr lang="en-US" altLang="en-US" dirty="0"/>
              <a:t>		_______________________________________________</a:t>
            </a:r>
          </a:p>
          <a:p>
            <a:r>
              <a:rPr lang="en-US" altLang="en-US" dirty="0"/>
              <a:t>		_______________________________________________</a:t>
            </a:r>
          </a:p>
          <a:p>
            <a:r>
              <a:rPr lang="en-US" altLang="en-US" dirty="0"/>
              <a:t>		_______________________________________________</a:t>
            </a:r>
          </a:p>
          <a:p>
            <a:r>
              <a:rPr lang="en-US" altLang="en-US" dirty="0"/>
              <a:t>		_______________________________________________</a:t>
            </a:r>
          </a:p>
          <a:p>
            <a:r>
              <a:rPr lang="en-US" altLang="en-US" dirty="0"/>
              <a:t>		_______________________________________________</a:t>
            </a:r>
          </a:p>
          <a:p>
            <a:r>
              <a:rPr lang="en-US" altLang="en-US" dirty="0"/>
              <a:t>		_______________________________________________</a:t>
            </a: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228600" y="3717925"/>
            <a:ext cx="885851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sng" dirty="0"/>
              <a:t>Polar Molecule</a:t>
            </a:r>
            <a:r>
              <a:rPr lang="en-US" altLang="en-US" dirty="0"/>
              <a:t>: </a:t>
            </a:r>
            <a:r>
              <a:rPr lang="en-US" altLang="en-US" dirty="0" smtClean="0"/>
              <a:t>(</a:t>
            </a:r>
            <a:r>
              <a:rPr lang="en-US" altLang="en-US" b="1" i="1" u="sng" dirty="0" smtClean="0"/>
              <a:t>one </a:t>
            </a:r>
            <a:r>
              <a:rPr lang="en-US" altLang="en-US" i="1" u="sng" dirty="0"/>
              <a:t>side </a:t>
            </a:r>
            <a:r>
              <a:rPr lang="en-US" altLang="en-US" i="1" dirty="0"/>
              <a:t>of the molecule is more (-) </a:t>
            </a:r>
            <a:r>
              <a:rPr lang="en-US" altLang="en-US" i="1" dirty="0" smtClean="0"/>
              <a:t>and the other </a:t>
            </a:r>
            <a:r>
              <a:rPr lang="en-US" altLang="en-US" i="1" dirty="0"/>
              <a:t>more </a:t>
            </a:r>
            <a:r>
              <a:rPr lang="en-US" altLang="en-US" i="1" dirty="0" smtClean="0"/>
              <a:t>(+)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 </a:t>
            </a:r>
            <a:endParaRPr lang="en-US" altLang="en-US" dirty="0"/>
          </a:p>
          <a:p>
            <a:r>
              <a:rPr lang="en-US" altLang="en-US" dirty="0"/>
              <a:t>		_______________________________________________</a:t>
            </a:r>
          </a:p>
          <a:p>
            <a:r>
              <a:rPr lang="en-US" altLang="en-US" dirty="0"/>
              <a:t>		_______________________________________________</a:t>
            </a:r>
          </a:p>
          <a:p>
            <a:r>
              <a:rPr lang="en-US" altLang="en-US" dirty="0"/>
              <a:t>		_______________________________________________</a:t>
            </a:r>
          </a:p>
          <a:p>
            <a:r>
              <a:rPr lang="en-US" altLang="en-US" dirty="0"/>
              <a:t>		_______________________________________________</a:t>
            </a: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2193925" y="4343400"/>
            <a:ext cx="6496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a molecule in which some or all of the bonds are polar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and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the bond polarities are asymmetrically opposed</a:t>
            </a: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2286000" y="1066800"/>
            <a:ext cx="68389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     two types:</a:t>
            </a:r>
          </a:p>
          <a:p>
            <a:endParaRPr lang="en-US" altLang="en-US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>
              <a:buFontTx/>
              <a:buAutoNum type="arabicPeriod"/>
            </a:pPr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a molecule in which all bonds are nonpolar bonds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     (electrons are shared equally in all bonds)</a:t>
            </a:r>
          </a:p>
          <a:p>
            <a:pPr>
              <a:buFontTx/>
              <a:buAutoNum type="arabicPeriod" startAt="2"/>
            </a:pPr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a molecule in which some or all of the bonds are polar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     but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     the </a:t>
            </a:r>
            <a:r>
              <a:rPr lang="en-US" alt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polar bonds </a:t>
            </a:r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are symmetrically opposed</a:t>
            </a:r>
          </a:p>
        </p:txBody>
      </p:sp>
      <p:sp>
        <p:nvSpPr>
          <p:cNvPr id="2" name="TextBox 1"/>
          <p:cNvSpPr txBox="1"/>
          <p:nvPr/>
        </p:nvSpPr>
        <p:spPr>
          <a:xfrm rot="20616787">
            <a:off x="52711" y="1712347"/>
            <a:ext cx="20890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recognize by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corners of 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geometry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 all the same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616787">
            <a:off x="130810" y="4335171"/>
            <a:ext cx="27510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recognize by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corners of 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geometry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 NOT all the same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228600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definition: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3925" y="3536066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definition: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5638" y="834179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description: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7397" y="4105540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description: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69733" y="5461903"/>
            <a:ext cx="1957181" cy="1026894"/>
            <a:chOff x="7008106" y="3426083"/>
            <a:chExt cx="1957181" cy="1026894"/>
          </a:xfrm>
        </p:grpSpPr>
        <p:sp>
          <p:nvSpPr>
            <p:cNvPr id="10" name="Oval 2"/>
            <p:cNvSpPr>
              <a:spLocks noChangeArrowheads="1"/>
            </p:cNvSpPr>
            <p:nvPr/>
          </p:nvSpPr>
          <p:spPr bwMode="auto">
            <a:xfrm>
              <a:off x="7008106" y="3426083"/>
              <a:ext cx="1957181" cy="1026894"/>
            </a:xfrm>
            <a:prstGeom prst="ellipse">
              <a:avLst/>
            </a:prstGeom>
            <a:gradFill rotWithShape="1">
              <a:gsLst>
                <a:gs pos="0">
                  <a:srgbClr val="CC3399">
                    <a:gamma/>
                    <a:tint val="19216"/>
                    <a:invGamma/>
                  </a:srgbClr>
                </a:gs>
                <a:gs pos="100000">
                  <a:srgbClr val="CC339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67"/>
            <p:cNvSpPr txBox="1">
              <a:spLocks noChangeArrowheads="1"/>
            </p:cNvSpPr>
            <p:nvPr/>
          </p:nvSpPr>
          <p:spPr bwMode="auto">
            <a:xfrm>
              <a:off x="8203151" y="3555176"/>
              <a:ext cx="646113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 dirty="0">
                  <a:solidFill>
                    <a:srgbClr val="33CC33"/>
                  </a:solidFill>
                  <a:sym typeface="Symbol" panose="05050102010706020507" pitchFamily="18" charset="2"/>
                </a:rPr>
                <a:t>-</a:t>
              </a:r>
            </a:p>
          </p:txBody>
        </p:sp>
        <p:sp>
          <p:nvSpPr>
            <p:cNvPr id="16" name="Text Box 68"/>
            <p:cNvSpPr txBox="1">
              <a:spLocks noChangeArrowheads="1"/>
            </p:cNvSpPr>
            <p:nvPr/>
          </p:nvSpPr>
          <p:spPr bwMode="auto">
            <a:xfrm>
              <a:off x="7171184" y="3584317"/>
              <a:ext cx="7874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 dirty="0">
                  <a:solidFill>
                    <a:srgbClr val="33CC33"/>
                  </a:solidFill>
                  <a:sym typeface="Symbol" panose="05050102010706020507" pitchFamily="18" charset="2"/>
                </a:rPr>
                <a:t>+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7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74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74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74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7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7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7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387503" y="4316008"/>
            <a:ext cx="2122852" cy="1743796"/>
            <a:chOff x="1387503" y="4316008"/>
            <a:chExt cx="2122852" cy="1743796"/>
          </a:xfrm>
        </p:grpSpPr>
        <p:sp>
          <p:nvSpPr>
            <p:cNvPr id="81" name="TextBox 80"/>
            <p:cNvSpPr txBox="1"/>
            <p:nvPr/>
          </p:nvSpPr>
          <p:spPr>
            <a:xfrm>
              <a:off x="2096588" y="487680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X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2814556" y="5638800"/>
              <a:ext cx="695799" cy="4210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1387503" y="5638800"/>
              <a:ext cx="698337" cy="4210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Isosceles Triangle 111"/>
            <p:cNvSpPr/>
            <p:nvPr/>
          </p:nvSpPr>
          <p:spPr>
            <a:xfrm rot="1200000" flipV="1">
              <a:off x="2660544" y="4322778"/>
              <a:ext cx="196767" cy="731083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Isosceles Triangle 112"/>
            <p:cNvSpPr/>
            <p:nvPr/>
          </p:nvSpPr>
          <p:spPr>
            <a:xfrm rot="20400000">
              <a:off x="2055061" y="4316008"/>
              <a:ext cx="218147" cy="775470"/>
            </a:xfrm>
            <a:prstGeom prst="triangle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08257" y="302567"/>
            <a:ext cx="4940776" cy="46166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62265"/>
                </a:solidFill>
              </a:rPr>
              <a:t>look at the </a:t>
            </a:r>
            <a:r>
              <a:rPr lang="en-US" sz="2400" u="sng" dirty="0" smtClean="0">
                <a:solidFill>
                  <a:srgbClr val="862265"/>
                </a:solidFill>
              </a:rPr>
              <a:t>corners of the geometry</a:t>
            </a:r>
            <a:endParaRPr lang="en-US" sz="2400" u="sng" dirty="0">
              <a:solidFill>
                <a:srgbClr val="86226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4" y="3500735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62265"/>
                </a:solidFill>
              </a:rPr>
              <a:t>tetrahedral</a:t>
            </a:r>
            <a:endParaRPr lang="en-US" sz="2400" dirty="0">
              <a:solidFill>
                <a:srgbClr val="86226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533400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62265"/>
                </a:solidFill>
              </a:rPr>
              <a:t>linear</a:t>
            </a:r>
            <a:endParaRPr lang="en-US" sz="2400" dirty="0">
              <a:solidFill>
                <a:srgbClr val="862265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72403" y="974593"/>
            <a:ext cx="2745995" cy="1015663"/>
            <a:chOff x="5105400" y="3672656"/>
            <a:chExt cx="2745995" cy="1015663"/>
          </a:xfrm>
        </p:grpSpPr>
        <p:sp>
          <p:nvSpPr>
            <p:cNvPr id="46" name="TextBox 45"/>
            <p:cNvSpPr txBox="1"/>
            <p:nvPr/>
          </p:nvSpPr>
          <p:spPr>
            <a:xfrm>
              <a:off x="6129584" y="3672656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X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754115" y="4180487"/>
              <a:ext cx="10972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05400" y="4180487"/>
              <a:ext cx="10972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257800" y="2085075"/>
            <a:ext cx="2149087" cy="2791725"/>
            <a:chOff x="6290460" y="3651938"/>
            <a:chExt cx="2149087" cy="2791725"/>
          </a:xfrm>
        </p:grpSpPr>
        <p:sp>
          <p:nvSpPr>
            <p:cNvPr id="51" name="TextBox 50"/>
            <p:cNvSpPr txBox="1"/>
            <p:nvPr/>
          </p:nvSpPr>
          <p:spPr>
            <a:xfrm>
              <a:off x="6553200" y="4557634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X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7250827" y="5065465"/>
              <a:ext cx="11887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3600000">
              <a:off x="5786601" y="4246298"/>
              <a:ext cx="11887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-3600000">
              <a:off x="5696100" y="5849303"/>
              <a:ext cx="11887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6420120" y="1804305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62265"/>
                </a:solidFill>
              </a:rPr>
              <a:t>trigonal planar</a:t>
            </a:r>
            <a:endParaRPr lang="en-US" sz="2400" dirty="0">
              <a:solidFill>
                <a:srgbClr val="862265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0968" y="995065"/>
            <a:ext cx="914400" cy="914400"/>
          </a:xfrm>
          <a:prstGeom prst="ellipse">
            <a:avLst/>
          </a:prstGeom>
          <a:noFill/>
          <a:ln w="254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455433" y="1044095"/>
            <a:ext cx="914400" cy="914400"/>
          </a:xfrm>
          <a:prstGeom prst="ellipse">
            <a:avLst/>
          </a:prstGeom>
          <a:noFill/>
          <a:ln w="254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924907" y="3022325"/>
            <a:ext cx="914400" cy="914400"/>
          </a:xfrm>
          <a:prstGeom prst="ellipse">
            <a:avLst/>
          </a:prstGeom>
          <a:noFill/>
          <a:ln w="254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554353" y="1732571"/>
            <a:ext cx="914400" cy="914400"/>
          </a:xfrm>
          <a:prstGeom prst="ellipse">
            <a:avLst/>
          </a:prstGeom>
          <a:noFill/>
          <a:ln w="254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427352" y="4352372"/>
            <a:ext cx="914400" cy="914400"/>
          </a:xfrm>
          <a:prstGeom prst="ellipse">
            <a:avLst/>
          </a:prstGeom>
          <a:noFill/>
          <a:ln w="254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936150" y="5602604"/>
            <a:ext cx="914400" cy="914400"/>
          </a:xfrm>
          <a:prstGeom prst="ellipse">
            <a:avLst/>
          </a:prstGeom>
          <a:noFill/>
          <a:ln w="254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415153" y="3832831"/>
            <a:ext cx="914400" cy="914400"/>
          </a:xfrm>
          <a:prstGeom prst="ellipse">
            <a:avLst/>
          </a:prstGeom>
          <a:noFill/>
          <a:ln w="254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535540" y="3822212"/>
            <a:ext cx="914400" cy="914400"/>
          </a:xfrm>
          <a:prstGeom prst="ellipse">
            <a:avLst/>
          </a:prstGeom>
          <a:noFill/>
          <a:ln w="254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946798" y="5638800"/>
            <a:ext cx="914400" cy="914400"/>
          </a:xfrm>
          <a:prstGeom prst="ellipse">
            <a:avLst/>
          </a:prstGeom>
          <a:noFill/>
          <a:ln w="254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4957446" y="5420705"/>
            <a:ext cx="4121641" cy="120032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862265"/>
                </a:solidFill>
              </a:rPr>
              <a:t>the </a:t>
            </a:r>
            <a:r>
              <a:rPr lang="en-US" sz="2400" u="sng" dirty="0" smtClean="0">
                <a:solidFill>
                  <a:srgbClr val="862265"/>
                </a:solidFill>
              </a:rPr>
              <a:t>corners of the geometry</a:t>
            </a:r>
          </a:p>
          <a:p>
            <a:pPr algn="ctr"/>
            <a:r>
              <a:rPr lang="en-US" sz="2400" dirty="0" smtClean="0">
                <a:solidFill>
                  <a:srgbClr val="862265"/>
                </a:solidFill>
              </a:rPr>
              <a:t>may be occupied by an atom</a:t>
            </a:r>
          </a:p>
          <a:p>
            <a:pPr algn="ctr"/>
            <a:r>
              <a:rPr lang="en-US" sz="2400" dirty="0" smtClean="0">
                <a:solidFill>
                  <a:srgbClr val="862265"/>
                </a:solidFill>
              </a:rPr>
              <a:t>or a non-bonding pair</a:t>
            </a:r>
            <a:endParaRPr lang="en-US" sz="2400" dirty="0">
              <a:solidFill>
                <a:srgbClr val="8622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3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  <p:bldP spid="66" grpId="0"/>
      <p:bldP spid="29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224135"/>
            <a:ext cx="4940776" cy="46166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62265"/>
                </a:solidFill>
              </a:rPr>
              <a:t>look at the </a:t>
            </a:r>
            <a:r>
              <a:rPr lang="en-US" sz="2400" u="sng" dirty="0" smtClean="0">
                <a:solidFill>
                  <a:srgbClr val="862265"/>
                </a:solidFill>
              </a:rPr>
              <a:t>corners of the geometry</a:t>
            </a:r>
            <a:endParaRPr lang="en-US" sz="2400" u="sng" dirty="0">
              <a:solidFill>
                <a:srgbClr val="86226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4" y="533400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62265"/>
                </a:solidFill>
              </a:rPr>
              <a:t>tetrahedral</a:t>
            </a:r>
            <a:endParaRPr lang="en-US" sz="2400" dirty="0">
              <a:solidFill>
                <a:srgbClr val="862265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5486400" y="2819400"/>
            <a:ext cx="914400" cy="914400"/>
          </a:xfrm>
          <a:prstGeom prst="ellipse">
            <a:avLst/>
          </a:prstGeom>
          <a:noFill/>
          <a:ln w="254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265512" y="838200"/>
            <a:ext cx="914400" cy="914400"/>
          </a:xfrm>
          <a:prstGeom prst="ellipse">
            <a:avLst/>
          </a:prstGeom>
          <a:noFill/>
          <a:ln w="254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467600" y="762000"/>
            <a:ext cx="914400" cy="914400"/>
          </a:xfrm>
          <a:prstGeom prst="ellipse">
            <a:avLst/>
          </a:prstGeom>
          <a:noFill/>
          <a:ln w="254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229600" y="2895600"/>
            <a:ext cx="914400" cy="914400"/>
          </a:xfrm>
          <a:prstGeom prst="ellipse">
            <a:avLst/>
          </a:prstGeom>
          <a:noFill/>
          <a:ln w="254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562600" y="713210"/>
            <a:ext cx="3458544" cy="3130377"/>
            <a:chOff x="5590567" y="713210"/>
            <a:chExt cx="3458544" cy="3130377"/>
          </a:xfrm>
        </p:grpSpPr>
        <p:grpSp>
          <p:nvGrpSpPr>
            <p:cNvPr id="59" name="Group 58"/>
            <p:cNvGrpSpPr/>
            <p:nvPr/>
          </p:nvGrpSpPr>
          <p:grpSpPr>
            <a:xfrm>
              <a:off x="6237862" y="1461466"/>
              <a:ext cx="2122852" cy="1743796"/>
              <a:chOff x="1387503" y="4316008"/>
              <a:chExt cx="2122852" cy="1743796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2096588" y="4876800"/>
                <a:ext cx="74090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/>
                  <a:t>C</a:t>
                </a:r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>
                <a:off x="2814556" y="5638800"/>
                <a:ext cx="695799" cy="42100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H="1">
                <a:off x="1387503" y="5638800"/>
                <a:ext cx="698337" cy="42100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Isosceles Triangle 78"/>
              <p:cNvSpPr/>
              <p:nvPr/>
            </p:nvSpPr>
            <p:spPr>
              <a:xfrm rot="1200000" flipV="1">
                <a:off x="2660544" y="4322778"/>
                <a:ext cx="196767" cy="731083"/>
              </a:xfrm>
              <a:prstGeom prst="triangl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79"/>
              <p:cNvSpPr/>
              <p:nvPr/>
            </p:nvSpPr>
            <p:spPr>
              <a:xfrm rot="20400000">
                <a:off x="2055061" y="4316008"/>
                <a:ext cx="218147" cy="775470"/>
              </a:xfrm>
              <a:prstGeom prst="triangle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6382328" y="829734"/>
              <a:ext cx="7409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H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308203" y="2827924"/>
              <a:ext cx="7409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H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590567" y="2784258"/>
              <a:ext cx="7409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H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606736" y="713210"/>
              <a:ext cx="7409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H</a:t>
              </a:r>
            </a:p>
          </p:txBody>
        </p:sp>
      </p:grpSp>
      <p:sp>
        <p:nvSpPr>
          <p:cNvPr id="34" name="Oval 33"/>
          <p:cNvSpPr/>
          <p:nvPr/>
        </p:nvSpPr>
        <p:spPr>
          <a:xfrm>
            <a:off x="0" y="4570498"/>
            <a:ext cx="914400" cy="914400"/>
          </a:xfrm>
          <a:prstGeom prst="ellipse">
            <a:avLst/>
          </a:prstGeom>
          <a:noFill/>
          <a:ln w="254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39605" y="2530784"/>
            <a:ext cx="914400" cy="914400"/>
          </a:xfrm>
          <a:prstGeom prst="ellipse">
            <a:avLst/>
          </a:prstGeom>
          <a:noFill/>
          <a:ln w="254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981200" y="2530784"/>
            <a:ext cx="914400" cy="914400"/>
          </a:xfrm>
          <a:prstGeom prst="ellipse">
            <a:avLst/>
          </a:prstGeom>
          <a:noFill/>
          <a:ln w="254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71250" y="4606694"/>
            <a:ext cx="914400" cy="914400"/>
          </a:xfrm>
          <a:prstGeom prst="ellipse">
            <a:avLst/>
          </a:prstGeom>
          <a:noFill/>
          <a:ln w="254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1834" y="2443873"/>
            <a:ext cx="2762973" cy="3087670"/>
            <a:chOff x="71834" y="2443873"/>
            <a:chExt cx="2762973" cy="3087670"/>
          </a:xfrm>
        </p:grpSpPr>
        <p:grpSp>
          <p:nvGrpSpPr>
            <p:cNvPr id="33" name="Group 32"/>
            <p:cNvGrpSpPr/>
            <p:nvPr/>
          </p:nvGrpSpPr>
          <p:grpSpPr>
            <a:xfrm>
              <a:off x="711955" y="3283902"/>
              <a:ext cx="2122852" cy="1743796"/>
              <a:chOff x="1387503" y="4316008"/>
              <a:chExt cx="2122852" cy="1743796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2060642" y="4876800"/>
                <a:ext cx="74090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/>
                  <a:t>N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814556" y="5638800"/>
                <a:ext cx="695799" cy="42100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1387503" y="5638800"/>
                <a:ext cx="698337" cy="42100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Isosceles Triangle 40"/>
              <p:cNvSpPr/>
              <p:nvPr/>
            </p:nvSpPr>
            <p:spPr>
              <a:xfrm rot="1200000" flipV="1">
                <a:off x="2660544" y="4322778"/>
                <a:ext cx="196767" cy="731083"/>
              </a:xfrm>
              <a:prstGeom prst="triangl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 rot="20400000">
                <a:off x="2055061" y="4316008"/>
                <a:ext cx="218147" cy="775470"/>
              </a:xfrm>
              <a:prstGeom prst="triangle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71834" y="4515880"/>
              <a:ext cx="7409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H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22442" y="2465994"/>
              <a:ext cx="7409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H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067476" y="2443873"/>
              <a:ext cx="7409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H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29" y="312428"/>
            <a:ext cx="2260492" cy="2111038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>
          <a:xfrm>
            <a:off x="3733800" y="5878981"/>
            <a:ext cx="914400" cy="914400"/>
          </a:xfrm>
          <a:prstGeom prst="ellipse">
            <a:avLst/>
          </a:prstGeom>
          <a:noFill/>
          <a:ln w="254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498188" y="4051518"/>
            <a:ext cx="914400" cy="914400"/>
          </a:xfrm>
          <a:prstGeom prst="ellipse">
            <a:avLst/>
          </a:prstGeom>
          <a:noFill/>
          <a:ln w="254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618575" y="4040899"/>
            <a:ext cx="914400" cy="914400"/>
          </a:xfrm>
          <a:prstGeom prst="ellipse">
            <a:avLst/>
          </a:prstGeom>
          <a:noFill/>
          <a:ln w="254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400800" y="5857487"/>
            <a:ext cx="914400" cy="914400"/>
          </a:xfrm>
          <a:prstGeom prst="ellipse">
            <a:avLst/>
          </a:prstGeom>
          <a:noFill/>
          <a:ln w="254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856035" y="4534695"/>
            <a:ext cx="3410135" cy="2383614"/>
            <a:chOff x="3856035" y="4534695"/>
            <a:chExt cx="3410135" cy="2383614"/>
          </a:xfrm>
        </p:grpSpPr>
        <p:grpSp>
          <p:nvGrpSpPr>
            <p:cNvPr id="44" name="Group 43"/>
            <p:cNvGrpSpPr/>
            <p:nvPr/>
          </p:nvGrpSpPr>
          <p:grpSpPr>
            <a:xfrm>
              <a:off x="4470538" y="4534695"/>
              <a:ext cx="2122852" cy="1743796"/>
              <a:chOff x="1387503" y="4316008"/>
              <a:chExt cx="2122852" cy="1743796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2096588" y="4876800"/>
                <a:ext cx="78258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/>
                  <a:t>O</a:t>
                </a: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2814556" y="5638800"/>
                <a:ext cx="695799" cy="42100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1387503" y="5638800"/>
                <a:ext cx="698337" cy="42100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Isosceles Triangle 55"/>
              <p:cNvSpPr/>
              <p:nvPr/>
            </p:nvSpPr>
            <p:spPr>
              <a:xfrm rot="1200000" flipV="1">
                <a:off x="2660544" y="4322778"/>
                <a:ext cx="196767" cy="731083"/>
              </a:xfrm>
              <a:prstGeom prst="triangl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56"/>
              <p:cNvSpPr/>
              <p:nvPr/>
            </p:nvSpPr>
            <p:spPr>
              <a:xfrm rot="20400000">
                <a:off x="2055061" y="4316008"/>
                <a:ext cx="218147" cy="775470"/>
              </a:xfrm>
              <a:prstGeom prst="triangle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6525262" y="5851800"/>
              <a:ext cx="7409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H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856035" y="5902646"/>
              <a:ext cx="7409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H</a:t>
              </a: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4031448" y="1712283"/>
            <a:ext cx="2685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62265"/>
                </a:solidFill>
              </a:rPr>
              <a:t>corners are _____</a:t>
            </a:r>
          </a:p>
          <a:p>
            <a:r>
              <a:rPr lang="en-US" sz="2400" dirty="0" smtClean="0">
                <a:solidFill>
                  <a:srgbClr val="862265"/>
                </a:solidFill>
              </a:rPr>
              <a:t>so, __________</a:t>
            </a:r>
            <a:endParaRPr lang="en-US" sz="2400" dirty="0">
              <a:solidFill>
                <a:srgbClr val="862265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37362" y="5602957"/>
            <a:ext cx="2685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62265"/>
                </a:solidFill>
              </a:rPr>
              <a:t>corners are _____</a:t>
            </a:r>
          </a:p>
          <a:p>
            <a:r>
              <a:rPr lang="en-US" sz="2400" dirty="0" smtClean="0">
                <a:solidFill>
                  <a:srgbClr val="862265"/>
                </a:solidFill>
              </a:rPr>
              <a:t>so, __________</a:t>
            </a:r>
            <a:endParaRPr lang="en-US" sz="2400" dirty="0">
              <a:solidFill>
                <a:srgbClr val="862265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974196" y="4876800"/>
            <a:ext cx="2685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62265"/>
                </a:solidFill>
              </a:rPr>
              <a:t>corners are _____</a:t>
            </a:r>
          </a:p>
          <a:p>
            <a:r>
              <a:rPr lang="en-US" sz="2400" dirty="0" smtClean="0">
                <a:solidFill>
                  <a:srgbClr val="862265"/>
                </a:solidFill>
              </a:rPr>
              <a:t>so, __________</a:t>
            </a:r>
            <a:endParaRPr lang="en-US" sz="2400" dirty="0">
              <a:solidFill>
                <a:srgbClr val="86226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8451" y="1704535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the same</a:t>
            </a:r>
            <a:endParaRPr lang="en-US" sz="2400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624453" y="2095913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NOT polar</a:t>
            </a:r>
            <a:endParaRPr lang="en-US" sz="2400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684448" y="4871485"/>
            <a:ext cx="155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different</a:t>
            </a:r>
            <a:endParaRPr lang="en-US" sz="2400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627746" y="5257841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polar</a:t>
            </a:r>
            <a:endParaRPr lang="en-US" sz="2400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909322" y="5606569"/>
            <a:ext cx="155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different</a:t>
            </a:r>
            <a:endParaRPr lang="en-US" sz="2400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66268" y="5992925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polar</a:t>
            </a:r>
            <a:endParaRPr lang="en-US" sz="2400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1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0" grpId="0" animBg="1"/>
      <p:bldP spid="61" grpId="0" animBg="1"/>
      <p:bldP spid="64" grpId="0" animBg="1"/>
      <p:bldP spid="65" grpId="0" animBg="1"/>
      <p:bldP spid="34" grpId="0" animBg="1"/>
      <p:bldP spid="35" grpId="0" animBg="1"/>
      <p:bldP spid="36" grpId="0" animBg="1"/>
      <p:bldP spid="37" grpId="0" animBg="1"/>
      <p:bldP spid="45" grpId="0" animBg="1"/>
      <p:bldP spid="47" grpId="0" animBg="1"/>
      <p:bldP spid="49" grpId="0" animBg="1"/>
      <p:bldP spid="50" grpId="0" animBg="1"/>
      <p:bldP spid="95" grpId="0"/>
      <p:bldP spid="96" grpId="0"/>
      <p:bldP spid="97" grpId="0"/>
      <p:bldP spid="9" grpId="0"/>
      <p:bldP spid="98" grpId="0"/>
      <p:bldP spid="101" grpId="0"/>
      <p:bldP spid="102" grpId="0"/>
      <p:bldP spid="103" grpId="0"/>
      <p:bldP spid="1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389188" y="76200"/>
            <a:ext cx="3494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… the answer starts with …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481138" y="457200"/>
            <a:ext cx="68246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in a covalent bond, _______________________________</a:t>
            </a:r>
          </a:p>
          <a:p>
            <a:r>
              <a:rPr lang="en-US" altLang="en-US"/>
              <a:t>_______________________________________________</a:t>
            </a:r>
          </a:p>
          <a:p>
            <a:r>
              <a:rPr lang="en-US" altLang="en-US"/>
              <a:t>_______________________________________________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902075" y="463550"/>
            <a:ext cx="2049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fair is not equal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692275" y="762000"/>
            <a:ext cx="669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some atoms get a bigger share of the shared electrons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692275" y="1073150"/>
            <a:ext cx="5876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CC3399"/>
                </a:solidFill>
                <a:latin typeface="Comic Sans MS" panose="030F0702030302020204" pitchFamily="66" charset="0"/>
              </a:rPr>
              <a:t>it’s like </a:t>
            </a:r>
            <a:r>
              <a:rPr lang="en-US" altLang="en-US" dirty="0">
                <a:solidFill>
                  <a:srgbClr val="CC3399"/>
                </a:solidFill>
                <a:latin typeface="Comic Sans MS" panose="030F0702030302020204" pitchFamily="66" charset="0"/>
              </a:rPr>
              <a:t>the electrons have two homes</a:t>
            </a:r>
          </a:p>
          <a:p>
            <a:r>
              <a:rPr lang="en-US" altLang="en-US" dirty="0">
                <a:solidFill>
                  <a:srgbClr val="CC3399"/>
                </a:solidFill>
                <a:latin typeface="Comic Sans MS" panose="030F0702030302020204" pitchFamily="66" charset="0"/>
              </a:rPr>
              <a:t>	a primary residence and a vacation home</a:t>
            </a:r>
          </a:p>
        </p:txBody>
      </p:sp>
      <p:pic>
        <p:nvPicPr>
          <p:cNvPr id="4112" name="Picture 16" descr="buckingham-palace_265946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4"/>
          <a:stretch>
            <a:fillRect/>
          </a:stretch>
        </p:blipFill>
        <p:spPr bwMode="auto">
          <a:xfrm>
            <a:off x="1920875" y="1752600"/>
            <a:ext cx="3276600" cy="23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overview_623_112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/>
          <a:stretch>
            <a:fillRect/>
          </a:stretch>
        </p:blipFill>
        <p:spPr bwMode="auto">
          <a:xfrm>
            <a:off x="5349875" y="1752600"/>
            <a:ext cx="2667000" cy="23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143000" y="4038600"/>
            <a:ext cx="568166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this sharing (or the lack thereof) is determined by</a:t>
            </a:r>
          </a:p>
          <a:p>
            <a:r>
              <a:rPr lang="en-US" altLang="en-US"/>
              <a:t>	_______________________________</a:t>
            </a:r>
          </a:p>
          <a:p>
            <a:r>
              <a:rPr lang="en-US" altLang="en-US"/>
              <a:t>	defined as:</a:t>
            </a:r>
          </a:p>
          <a:p>
            <a:r>
              <a:rPr lang="en-US" altLang="en-US"/>
              <a:t>	________________________________</a:t>
            </a:r>
          </a:p>
          <a:p>
            <a:r>
              <a:rPr lang="en-US" altLang="en-US"/>
              <a:t>	________________________________</a:t>
            </a:r>
          </a:p>
          <a:p>
            <a:endParaRPr lang="en-US" altLang="en-US"/>
          </a:p>
          <a:p>
            <a:r>
              <a:rPr lang="en-US" altLang="en-US"/>
              <a:t>	________________________________</a:t>
            </a:r>
          </a:p>
          <a:p>
            <a:r>
              <a:rPr lang="en-US" altLang="en-US"/>
              <a:t>	________________________________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2286000" y="4349750"/>
            <a:ext cx="2212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electronegativity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2286000" y="4959350"/>
            <a:ext cx="4906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the tendency of an atom to attract</a:t>
            </a:r>
          </a:p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the shared electrons of a covalent bond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2286000" y="5873750"/>
            <a:ext cx="554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the higher the electronegativity, the greater</a:t>
            </a:r>
          </a:p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the tendency to attract electrons</a:t>
            </a:r>
          </a:p>
        </p:txBody>
      </p:sp>
      <p:sp>
        <p:nvSpPr>
          <p:cNvPr id="13" name="TextBox 12"/>
          <p:cNvSpPr txBox="1"/>
          <p:nvPr/>
        </p:nvSpPr>
        <p:spPr>
          <a:xfrm rot="20424855">
            <a:off x="-145749" y="447953"/>
            <a:ext cx="2202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62265"/>
                </a:solidFill>
                <a:latin typeface="Comic Sans MS" panose="030F0702030302020204" pitchFamily="66" charset="0"/>
              </a:rPr>
              <a:t>electrons shared</a:t>
            </a:r>
            <a:endParaRPr lang="en-US" dirty="0">
              <a:solidFill>
                <a:srgbClr val="862265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4118" grpId="0"/>
      <p:bldP spid="41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819400"/>
            <a:ext cx="11945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H5P2</a:t>
            </a:r>
          </a:p>
          <a:p>
            <a:r>
              <a:rPr lang="en-US" dirty="0" smtClean="0"/>
              <a:t>H5P3</a:t>
            </a:r>
          </a:p>
          <a:p>
            <a:endParaRPr lang="en-US" dirty="0"/>
          </a:p>
          <a:p>
            <a:r>
              <a:rPr lang="en-US" dirty="0" smtClean="0"/>
              <a:t>Part 3….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8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286000" y="346075"/>
            <a:ext cx="4506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u="sng"/>
              <a:t>BIG</a:t>
            </a:r>
            <a:r>
              <a:rPr lang="en-US" altLang="en-US" u="sng"/>
              <a:t> Molecules and Ionic Substances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514600" y="1017588"/>
            <a:ext cx="6459538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molecules ….</a:t>
            </a:r>
          </a:p>
          <a:p>
            <a:r>
              <a:rPr lang="en-US" altLang="en-US"/>
              <a:t>	</a:t>
            </a:r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nonmetals to nonmetals – covalent bonds</a:t>
            </a:r>
          </a:p>
          <a:p>
            <a:r>
              <a:rPr lang="en-US" altLang="en-US"/>
              <a:t>			</a:t>
            </a:r>
            <a:r>
              <a:rPr lang="en-US" altLang="en-US">
                <a:latin typeface="Comic Sans MS" panose="030F0702030302020204" pitchFamily="66" charset="0"/>
              </a:rPr>
              <a:t>	</a:t>
            </a:r>
            <a:r>
              <a:rPr lang="en-US" altLang="en-US">
                <a:solidFill>
                  <a:srgbClr val="EA0075"/>
                </a:solidFill>
                <a:latin typeface="Comic Sans MS" panose="030F0702030302020204" pitchFamily="66" charset="0"/>
              </a:rPr>
              <a:t>electrons shared</a:t>
            </a:r>
          </a:p>
          <a:p>
            <a:endParaRPr lang="en-US" altLang="en-US">
              <a:solidFill>
                <a:srgbClr val="EA0075"/>
              </a:solidFill>
              <a:latin typeface="Comic Sans MS" panose="030F0702030302020204" pitchFamily="66" charset="0"/>
            </a:endParaRP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ionic substances ….</a:t>
            </a:r>
          </a:p>
          <a:p>
            <a:r>
              <a:rPr lang="en-US" altLang="en-US"/>
              <a:t>	</a:t>
            </a:r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metals to nonmetals – ionic bonds</a:t>
            </a:r>
          </a:p>
          <a:p>
            <a:r>
              <a:rPr lang="en-US" altLang="en-US">
                <a:latin typeface="Comic Sans MS" panose="030F0702030302020204" pitchFamily="66" charset="0"/>
              </a:rPr>
              <a:t>				</a:t>
            </a:r>
            <a:r>
              <a:rPr lang="en-US" altLang="en-US">
                <a:solidFill>
                  <a:srgbClr val="EA0075"/>
                </a:solidFill>
                <a:latin typeface="Comic Sans MS" panose="030F0702030302020204" pitchFamily="66" charset="0"/>
              </a:rPr>
              <a:t>electrons transferred</a:t>
            </a:r>
          </a:p>
        </p:txBody>
      </p:sp>
      <p:pic>
        <p:nvPicPr>
          <p:cNvPr id="19460" name="Picture 4" descr="per_t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1474788"/>
            <a:ext cx="3036887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per_t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52888"/>
            <a:ext cx="3036888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1905000" y="1627188"/>
            <a:ext cx="1371600" cy="13716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1905000" y="4217988"/>
            <a:ext cx="1371600" cy="13716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 rot="-1796516">
            <a:off x="2438400" y="4267200"/>
            <a:ext cx="609600" cy="7620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 rot="-1796516">
            <a:off x="2438400" y="1752600"/>
            <a:ext cx="609600" cy="7620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0" y="4419600"/>
            <a:ext cx="2590800" cy="1219200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67" name="Picture 11" descr="tex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828800"/>
            <a:ext cx="23590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8" name="Picture 12" descr="sal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294188"/>
            <a:ext cx="24130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 descr="Screen Shot 2014-10-27 at 1.15.51 P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1905000" cy="15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585" y="2057255"/>
            <a:ext cx="2060627" cy="1676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2" grpId="0" animBg="1"/>
      <p:bldP spid="19463" grpId="0" animBg="1"/>
      <p:bldP spid="19464" grpId="0" animBg="1"/>
      <p:bldP spid="19465" grpId="0" animBg="1"/>
      <p:bldP spid="1946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280px-GasolineCo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46"/>
          <a:stretch>
            <a:fillRect/>
          </a:stretch>
        </p:blipFill>
        <p:spPr bwMode="auto">
          <a:xfrm>
            <a:off x="2209800" y="381000"/>
            <a:ext cx="47244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phospholipid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27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581400" y="2422525"/>
            <a:ext cx="4259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some of the components of gasoline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041525" y="5421313"/>
            <a:ext cx="5497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phospholipid ___________________________</a:t>
            </a:r>
          </a:p>
          <a:p>
            <a:r>
              <a:rPr lang="en-US" altLang="en-US"/>
              <a:t>   (phosphatidyl choline)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581400" y="5410200"/>
            <a:ext cx="4514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key component of the cell membrane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48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0488" y="5154613"/>
              <a:ext cx="1587" cy="1587"/>
            </p14:xfrm>
          </p:contentPart>
        </mc:Choice>
        <mc:Fallback xmlns="">
          <p:pic>
            <p:nvPicPr>
              <p:cNvPr id="2048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5115" y="4651534"/>
                <a:ext cx="252333" cy="100774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vitamin_A_kekul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382000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Screen Shot 2014-10-27 at 1.14.18 PM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533400"/>
            <a:ext cx="8305800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871788" y="76200"/>
            <a:ext cx="3667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soap particle (sodium stearate)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748213" y="1828800"/>
            <a:ext cx="1271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Vitamin A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236261" y="6197659"/>
            <a:ext cx="15119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isopropanol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0" y="5041235"/>
            <a:ext cx="2591025" cy="1816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Vitami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3290888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267200" y="468313"/>
            <a:ext cx="128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Vitamin C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057400" y="2133600"/>
            <a:ext cx="1116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Sucrose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442377"/>
            <a:ext cx="5639289" cy="42005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33900" y="3107540"/>
            <a:ext cx="1295400" cy="550862"/>
          </a:xfrm>
          <a:prstGeom prst="rect">
            <a:avLst/>
          </a:prstGeom>
          <a:solidFill>
            <a:srgbClr val="F5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creen Shot 2014-10-27 at 1.15.51 P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FC4"/>
              </a:clrFrom>
              <a:clrTo>
                <a:srgbClr val="F9FF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452813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i624fg5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00425"/>
            <a:ext cx="557212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251325" y="925513"/>
            <a:ext cx="411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Sodium Chloride ______________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308725" y="931863"/>
            <a:ext cx="2312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common table salt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479925" y="2678113"/>
            <a:ext cx="4491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Hydroxyapaptite _________________</a:t>
            </a:r>
          </a:p>
          <a:p>
            <a:r>
              <a:rPr lang="en-US" altLang="en-US"/>
              <a:t>    2[Ca]</a:t>
            </a:r>
            <a:r>
              <a:rPr lang="en-US" altLang="en-US" baseline="30000"/>
              <a:t>2+</a:t>
            </a:r>
            <a:r>
              <a:rPr lang="en-US" altLang="en-US"/>
              <a:t>[PO</a:t>
            </a:r>
            <a:r>
              <a:rPr lang="en-US" altLang="en-US" baseline="-25000"/>
              <a:t>4</a:t>
            </a:r>
            <a:r>
              <a:rPr lang="en-US" altLang="en-US"/>
              <a:t>]</a:t>
            </a:r>
            <a:r>
              <a:rPr lang="en-US" altLang="en-US" baseline="30000"/>
              <a:t>3-</a:t>
            </a:r>
            <a:r>
              <a:rPr lang="en-US" altLang="en-US"/>
              <a:t>[OH]</a:t>
            </a:r>
            <a:r>
              <a:rPr lang="en-US" altLang="en-US" baseline="30000"/>
              <a:t>-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537325" y="2684463"/>
            <a:ext cx="1970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bone and teeth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56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8288" y="6218238"/>
              <a:ext cx="1587" cy="1587"/>
            </p14:xfrm>
          </p:contentPart>
        </mc:Choice>
        <mc:Fallback xmlns="">
          <p:pic>
            <p:nvPicPr>
              <p:cNvPr id="2356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92915" y="5713572"/>
                <a:ext cx="252333" cy="101091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3558" grpId="0"/>
      <p:bldP spid="2355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09625" y="319088"/>
            <a:ext cx="5497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BIG</a:t>
            </a:r>
            <a:r>
              <a:rPr lang="en-US" altLang="en-US"/>
              <a:t> Molecules (_______________________)</a:t>
            </a:r>
          </a:p>
        </p:txBody>
      </p:sp>
      <p:graphicFrame>
        <p:nvGraphicFramePr>
          <p:cNvPr id="24579" name="Group 3"/>
          <p:cNvGraphicFramePr>
            <a:graphicFrameLocks noGrp="1"/>
          </p:cNvGraphicFramePr>
          <p:nvPr/>
        </p:nvGraphicFramePr>
        <p:xfrm>
          <a:off x="304800" y="1092200"/>
          <a:ext cx="8458200" cy="1346200"/>
        </p:xfrm>
        <a:graphic>
          <a:graphicData uri="http://schemas.openxmlformats.org/drawingml/2006/table">
            <a:tbl>
              <a:tblPr/>
              <a:tblGrid>
                <a:gridCol w="1903413"/>
                <a:gridCol w="6554787"/>
              </a:tblGrid>
              <a:tr h="1346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 group(s)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81000" y="1812925"/>
            <a:ext cx="1722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hydrocarbons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 flipV="1">
            <a:off x="685800" y="14478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H="1" flipV="1">
            <a:off x="533400" y="1524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2286000" y="1203325"/>
            <a:ext cx="1176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nonpolar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3090863" y="441325"/>
            <a:ext cx="2700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nonmetal to nonmetal</a:t>
            </a:r>
          </a:p>
        </p:txBody>
      </p:sp>
      <p:graphicFrame>
        <p:nvGraphicFramePr>
          <p:cNvPr id="24592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669932"/>
              </p:ext>
            </p:extLst>
          </p:nvPr>
        </p:nvGraphicFramePr>
        <p:xfrm>
          <a:off x="304800" y="2743200"/>
          <a:ext cx="8458200" cy="1600200"/>
        </p:xfrm>
        <a:graphic>
          <a:graphicData uri="http://schemas.openxmlformats.org/drawingml/2006/table">
            <a:tbl>
              <a:tblPr/>
              <a:tblGrid>
                <a:gridCol w="1903413"/>
                <a:gridCol w="6554787"/>
              </a:tblGrid>
              <a:tr h="160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and OH group(s)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2286000" y="2879725"/>
            <a:ext cx="776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polar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2362200" y="1584325"/>
            <a:ext cx="47612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BC005E"/>
                </a:solidFill>
                <a:latin typeface="Comic Sans MS" panose="030F0702030302020204" pitchFamily="66" charset="0"/>
              </a:rPr>
              <a:t>the greater abundance of CH’s,</a:t>
            </a:r>
          </a:p>
          <a:p>
            <a:r>
              <a:rPr lang="en-US" altLang="en-US" dirty="0">
                <a:solidFill>
                  <a:srgbClr val="BC005E"/>
                </a:solidFill>
                <a:latin typeface="Comic Sans MS" panose="030F0702030302020204" pitchFamily="66" charset="0"/>
              </a:rPr>
              <a:t>the </a:t>
            </a:r>
            <a:r>
              <a:rPr lang="en-US" altLang="en-US" b="1" u="sng" dirty="0">
                <a:solidFill>
                  <a:srgbClr val="BC005E"/>
                </a:solidFill>
                <a:latin typeface="Comic Sans MS" panose="030F0702030302020204" pitchFamily="66" charset="0"/>
              </a:rPr>
              <a:t>more nonpolar</a:t>
            </a:r>
            <a:r>
              <a:rPr lang="en-US" altLang="en-US" dirty="0">
                <a:solidFill>
                  <a:srgbClr val="BC005E"/>
                </a:solidFill>
                <a:latin typeface="Comic Sans MS" panose="030F0702030302020204" pitchFamily="66" charset="0"/>
              </a:rPr>
              <a:t> the </a:t>
            </a:r>
            <a:r>
              <a:rPr lang="en-US" altLang="en-US" b="1" u="sng" dirty="0">
                <a:solidFill>
                  <a:srgbClr val="BC005E"/>
                </a:solidFill>
                <a:latin typeface="Comic Sans MS" panose="030F0702030302020204" pitchFamily="66" charset="0"/>
              </a:rPr>
              <a:t>whole </a:t>
            </a:r>
            <a:r>
              <a:rPr lang="en-US" altLang="en-US" b="1" u="sng" dirty="0" smtClean="0">
                <a:solidFill>
                  <a:srgbClr val="BC005E"/>
                </a:solidFill>
                <a:latin typeface="Comic Sans MS" panose="030F0702030302020204" pitchFamily="66" charset="0"/>
              </a:rPr>
              <a:t>molecule</a:t>
            </a:r>
            <a:endParaRPr lang="en-US" altLang="en-US" b="1" u="sng" dirty="0">
              <a:solidFill>
                <a:srgbClr val="BC005E"/>
              </a:solidFill>
              <a:latin typeface="Comic Sans MS" panose="030F0702030302020204" pitchFamily="66" charset="0"/>
            </a:endParaRP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2378075" y="3260725"/>
            <a:ext cx="648126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BC005E"/>
                </a:solidFill>
                <a:latin typeface="Comic Sans MS" panose="030F0702030302020204" pitchFamily="66" charset="0"/>
              </a:rPr>
              <a:t>the greater abundance of O’s and OH’s</a:t>
            </a:r>
            <a:r>
              <a:rPr lang="en-US" altLang="en-US" dirty="0" smtClean="0">
                <a:solidFill>
                  <a:srgbClr val="BC005E"/>
                </a:solidFill>
                <a:latin typeface="Comic Sans MS" panose="030F0702030302020204" pitchFamily="66" charset="0"/>
              </a:rPr>
              <a:t>,</a:t>
            </a:r>
          </a:p>
          <a:p>
            <a:r>
              <a:rPr lang="en-US" altLang="en-US" b="1" u="sng" dirty="0" smtClean="0">
                <a:solidFill>
                  <a:srgbClr val="BC005E"/>
                </a:solidFill>
                <a:latin typeface="Comic Sans MS" panose="030F0702030302020204" pitchFamily="66" charset="0"/>
              </a:rPr>
              <a:t>AND</a:t>
            </a:r>
            <a:r>
              <a:rPr lang="en-US" altLang="en-US" dirty="0" smtClean="0">
                <a:solidFill>
                  <a:srgbClr val="BC005E"/>
                </a:solidFill>
                <a:latin typeface="Comic Sans MS" panose="030F0702030302020204" pitchFamily="66" charset="0"/>
              </a:rPr>
              <a:t> the more </a:t>
            </a:r>
            <a:r>
              <a:rPr lang="en-US" altLang="en-US" u="sng" dirty="0" smtClean="0">
                <a:solidFill>
                  <a:srgbClr val="BC005E"/>
                </a:solidFill>
                <a:latin typeface="Comic Sans MS" panose="030F0702030302020204" pitchFamily="66" charset="0"/>
              </a:rPr>
              <a:t>distributed</a:t>
            </a:r>
            <a:r>
              <a:rPr lang="en-US" altLang="en-US" dirty="0" smtClean="0">
                <a:solidFill>
                  <a:srgbClr val="BC005E"/>
                </a:solidFill>
                <a:latin typeface="Comic Sans MS" panose="030F0702030302020204" pitchFamily="66" charset="0"/>
              </a:rPr>
              <a:t> throughout the structure</a:t>
            </a:r>
            <a:endParaRPr lang="en-US" altLang="en-US" dirty="0">
              <a:solidFill>
                <a:srgbClr val="BC005E"/>
              </a:solidFill>
              <a:latin typeface="Comic Sans MS" panose="030F0702030302020204" pitchFamily="66" charset="0"/>
            </a:endParaRPr>
          </a:p>
          <a:p>
            <a:r>
              <a:rPr lang="en-US" altLang="en-US" dirty="0">
                <a:solidFill>
                  <a:srgbClr val="BC005E"/>
                </a:solidFill>
                <a:latin typeface="Comic Sans MS" panose="030F0702030302020204" pitchFamily="66" charset="0"/>
              </a:rPr>
              <a:t>the </a:t>
            </a:r>
            <a:r>
              <a:rPr lang="en-US" altLang="en-US" b="1" u="sng" dirty="0">
                <a:solidFill>
                  <a:srgbClr val="BC005E"/>
                </a:solidFill>
                <a:latin typeface="Comic Sans MS" panose="030F0702030302020204" pitchFamily="66" charset="0"/>
              </a:rPr>
              <a:t>more polar</a:t>
            </a:r>
            <a:r>
              <a:rPr lang="en-US" altLang="en-US" dirty="0">
                <a:solidFill>
                  <a:srgbClr val="BC005E"/>
                </a:solidFill>
                <a:latin typeface="Comic Sans MS" panose="030F0702030302020204" pitchFamily="66" charset="0"/>
              </a:rPr>
              <a:t> the </a:t>
            </a:r>
            <a:r>
              <a:rPr lang="en-US" altLang="en-US" b="1" u="sng" dirty="0">
                <a:solidFill>
                  <a:srgbClr val="BC005E"/>
                </a:solidFill>
                <a:latin typeface="Comic Sans MS" panose="030F0702030302020204" pitchFamily="66" charset="0"/>
              </a:rPr>
              <a:t>whole </a:t>
            </a:r>
            <a:r>
              <a:rPr lang="en-US" altLang="en-US" b="1" u="sng" dirty="0" smtClean="0">
                <a:solidFill>
                  <a:srgbClr val="BC005E"/>
                </a:solidFill>
                <a:latin typeface="Comic Sans MS" panose="030F0702030302020204" pitchFamily="66" charset="0"/>
              </a:rPr>
              <a:t>molecule</a:t>
            </a:r>
            <a:endParaRPr lang="en-US" altLang="en-US" b="1" u="sng" dirty="0">
              <a:solidFill>
                <a:srgbClr val="BC005E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4603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783929"/>
              </p:ext>
            </p:extLst>
          </p:nvPr>
        </p:nvGraphicFramePr>
        <p:xfrm>
          <a:off x="304800" y="4620577"/>
          <a:ext cx="8463887" cy="1729085"/>
        </p:xfrm>
        <a:graphic>
          <a:graphicData uri="http://schemas.openxmlformats.org/drawingml/2006/table">
            <a:tbl>
              <a:tblPr/>
              <a:tblGrid>
                <a:gridCol w="1904693"/>
                <a:gridCol w="6559194"/>
              </a:tblGrid>
              <a:tr h="1729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O / OH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2286000" y="4665663"/>
            <a:ext cx="5691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BIG molecules can have regions that are polar </a:t>
            </a:r>
          </a:p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and regions that are nonpolar</a:t>
            </a:r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2606675" y="5334000"/>
            <a:ext cx="502733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BC005E"/>
                </a:solidFill>
                <a:latin typeface="Comic Sans MS" panose="030F0702030302020204" pitchFamily="66" charset="0"/>
              </a:rPr>
              <a:t>CH region = non-polar</a:t>
            </a:r>
          </a:p>
          <a:p>
            <a:r>
              <a:rPr lang="en-US" altLang="en-US" dirty="0">
                <a:solidFill>
                  <a:srgbClr val="BC005E"/>
                </a:solidFill>
                <a:latin typeface="Comic Sans MS" panose="030F0702030302020204" pitchFamily="66" charset="0"/>
              </a:rPr>
              <a:t>O / OH region = </a:t>
            </a:r>
            <a:r>
              <a:rPr lang="en-US" altLang="en-US" dirty="0" smtClean="0">
                <a:solidFill>
                  <a:srgbClr val="BC005E"/>
                </a:solidFill>
                <a:latin typeface="Comic Sans MS" panose="030F0702030302020204" pitchFamily="66" charset="0"/>
              </a:rPr>
              <a:t>polar</a:t>
            </a:r>
          </a:p>
          <a:p>
            <a:r>
              <a:rPr lang="en-US" altLang="en-US" dirty="0" smtClean="0">
                <a:solidFill>
                  <a:srgbClr val="BC005E"/>
                </a:solidFill>
                <a:latin typeface="Comic Sans MS" panose="030F0702030302020204" pitchFamily="66" charset="0"/>
              </a:rPr>
              <a:t>the CH and O/OH regions are separated</a:t>
            </a:r>
            <a:endParaRPr lang="en-US" altLang="en-US" dirty="0">
              <a:solidFill>
                <a:srgbClr val="BC005E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0537232">
            <a:off x="35059" y="-70084"/>
            <a:ext cx="1794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more than 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3 central atoms…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245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246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70" decel="1000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770" decel="100000"/>
                                        <p:tgtEl>
                                          <p:spTgt spid="246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24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24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24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/>
      <p:bldP spid="24588" grpId="0" animBg="1"/>
      <p:bldP spid="24589" grpId="0" animBg="1"/>
      <p:bldP spid="24590" grpId="0"/>
      <p:bldP spid="24591" grpId="0"/>
      <p:bldP spid="24600" grpId="0"/>
      <p:bldP spid="24601" grpId="0"/>
      <p:bldP spid="24602" grpId="0"/>
      <p:bldP spid="246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09625" y="417513"/>
            <a:ext cx="543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Ionic Structures (_______________________)</a:t>
            </a:r>
          </a:p>
        </p:txBody>
      </p:sp>
      <p:graphicFrame>
        <p:nvGraphicFramePr>
          <p:cNvPr id="25603" name="Group 3"/>
          <p:cNvGraphicFramePr>
            <a:graphicFrameLocks noGrp="1"/>
          </p:cNvGraphicFramePr>
          <p:nvPr/>
        </p:nvGraphicFramePr>
        <p:xfrm>
          <a:off x="304800" y="1092200"/>
          <a:ext cx="8458200" cy="4089400"/>
        </p:xfrm>
        <a:graphic>
          <a:graphicData uri="http://schemas.openxmlformats.org/drawingml/2006/table">
            <a:tbl>
              <a:tblPr/>
              <a:tblGrid>
                <a:gridCol w="1903413"/>
                <a:gridCol w="6554787"/>
              </a:tblGrid>
              <a:tr h="408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090863" y="441325"/>
            <a:ext cx="2300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metal to nonmetal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209800" y="1219200"/>
            <a:ext cx="6316663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electrons are transferred… from _______ to ________</a:t>
            </a:r>
          </a:p>
          <a:p>
            <a:r>
              <a:rPr lang="en-US" altLang="en-US" dirty="0"/>
              <a:t>so,</a:t>
            </a:r>
          </a:p>
          <a:p>
            <a:r>
              <a:rPr lang="en-US" altLang="en-US" dirty="0"/>
              <a:t>get ___________</a:t>
            </a:r>
          </a:p>
          <a:p>
            <a:r>
              <a:rPr lang="en-US" altLang="en-US" dirty="0"/>
              <a:t>	_______________________________</a:t>
            </a:r>
          </a:p>
          <a:p>
            <a:endParaRPr lang="en-US" altLang="en-US" dirty="0"/>
          </a:p>
          <a:p>
            <a:r>
              <a:rPr lang="en-US" altLang="en-US" dirty="0"/>
              <a:t>	_______________________________</a:t>
            </a:r>
          </a:p>
          <a:p>
            <a:endParaRPr lang="en-US" altLang="en-US" dirty="0"/>
          </a:p>
          <a:p>
            <a:r>
              <a:rPr lang="en-US" altLang="en-US" dirty="0"/>
              <a:t>	degrees of ___________________</a:t>
            </a:r>
          </a:p>
          <a:p>
            <a:r>
              <a:rPr lang="en-US" altLang="en-US" dirty="0"/>
              <a:t>	</a:t>
            </a:r>
            <a:r>
              <a:rPr lang="en-US" altLang="en-US" dirty="0" smtClean="0"/>
              <a:t>     </a:t>
            </a:r>
            <a:r>
              <a:rPr lang="en-US" alt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mildly extreme (</a:t>
            </a:r>
            <a:r>
              <a:rPr lang="en-US" altLang="en-US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NaCl</a:t>
            </a:r>
            <a:r>
              <a:rPr lang="en-US" alt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  <a:endParaRPr lang="en-US" altLang="en-US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    extreme</a:t>
            </a:r>
            <a:endParaRPr lang="en-US" altLang="en-US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    super </a:t>
            </a:r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duper </a:t>
            </a:r>
            <a:r>
              <a:rPr lang="en-US" alt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extreme (Al</a:t>
            </a:r>
            <a:r>
              <a:rPr lang="en-US" altLang="en-US" baseline="-25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O</a:t>
            </a:r>
            <a:r>
              <a:rPr lang="en-US" altLang="en-US" baseline="-25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  <a:endParaRPr lang="en-US" altLang="en-US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25613" name="AutoShape 13"/>
          <p:cNvSpPr>
            <a:spLocks/>
          </p:cNvSpPr>
          <p:nvPr/>
        </p:nvSpPr>
        <p:spPr bwMode="auto">
          <a:xfrm>
            <a:off x="6934200" y="3505200"/>
            <a:ext cx="381000" cy="1219200"/>
          </a:xfrm>
          <a:prstGeom prst="rightBrace">
            <a:avLst>
              <a:gd name="adj1" fmla="val 26667"/>
              <a:gd name="adj2" fmla="val 50000"/>
            </a:avLst>
          </a:prstGeom>
          <a:noFill/>
          <a:ln w="25400">
            <a:solidFill>
              <a:srgbClr val="BC005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7299325" y="3522663"/>
            <a:ext cx="19510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BC005E"/>
                </a:solidFill>
                <a:latin typeface="Comic Sans MS" panose="030F0702030302020204" pitchFamily="66" charset="0"/>
              </a:rPr>
              <a:t>depends on</a:t>
            </a:r>
          </a:p>
          <a:p>
            <a:r>
              <a:rPr lang="en-US" altLang="en-US">
                <a:solidFill>
                  <a:srgbClr val="BC005E"/>
                </a:solidFill>
                <a:latin typeface="Comic Sans MS" panose="030F0702030302020204" pitchFamily="66" charset="0"/>
              </a:rPr>
              <a:t>the charges on</a:t>
            </a:r>
          </a:p>
          <a:p>
            <a:r>
              <a:rPr lang="en-US" altLang="en-US">
                <a:solidFill>
                  <a:srgbClr val="BC005E"/>
                </a:solidFill>
                <a:latin typeface="Comic Sans MS" panose="030F0702030302020204" pitchFamily="66" charset="0"/>
              </a:rPr>
              <a:t>the ions</a:t>
            </a:r>
          </a:p>
          <a:p>
            <a:r>
              <a:rPr lang="en-US" altLang="en-US">
                <a:solidFill>
                  <a:srgbClr val="BC005E"/>
                </a:solidFill>
                <a:latin typeface="Comic Sans MS" panose="030F0702030302020204" pitchFamily="66" charset="0"/>
              </a:rPr>
              <a:t>and complexity</a:t>
            </a:r>
          </a:p>
          <a:p>
            <a:r>
              <a:rPr lang="en-US" altLang="en-US">
                <a:solidFill>
                  <a:srgbClr val="BC005E"/>
                </a:solidFill>
                <a:latin typeface="Comic Sans MS" panose="030F0702030302020204" pitchFamily="66" charset="0"/>
              </a:rPr>
              <a:t>of structure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6003925" y="1236663"/>
            <a:ext cx="839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metal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7315200" y="1236663"/>
            <a:ext cx="123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nonmetal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3200400" y="2139950"/>
            <a:ext cx="286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fully charged particles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2667000" y="1835150"/>
            <a:ext cx="3736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positive ions and negative ions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3200400" y="2743200"/>
            <a:ext cx="227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Extremely “polar”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4495800" y="3336925"/>
            <a:ext cx="227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Extremely “polar”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593725" y="5497513"/>
            <a:ext cx="321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color code the structures…</a:t>
            </a:r>
          </a:p>
        </p:txBody>
      </p:sp>
      <p:graphicFrame>
        <p:nvGraphicFramePr>
          <p:cNvPr id="25622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643116"/>
              </p:ext>
            </p:extLst>
          </p:nvPr>
        </p:nvGraphicFramePr>
        <p:xfrm>
          <a:off x="1524000" y="5943600"/>
          <a:ext cx="6096000" cy="534988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97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/ OH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5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56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256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5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25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256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5612" grpId="0" build="allAtOnce"/>
      <p:bldP spid="25613" grpId="0" animBg="1"/>
      <p:bldP spid="25614" grpId="0"/>
      <p:bldP spid="25615" grpId="0"/>
      <p:bldP spid="25616" grpId="0"/>
      <p:bldP spid="25617" grpId="0"/>
      <p:bldP spid="25618" grpId="0"/>
      <p:bldP spid="25619" grpId="0"/>
      <p:bldP spid="25620" grpId="0"/>
      <p:bldP spid="256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280px-GasolineCo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46"/>
          <a:stretch>
            <a:fillRect/>
          </a:stretch>
        </p:blipFill>
        <p:spPr bwMode="auto">
          <a:xfrm>
            <a:off x="2209800" y="381000"/>
            <a:ext cx="47244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phospholipid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27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581400" y="2422525"/>
            <a:ext cx="4259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some of the components of gasoline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041525" y="5421313"/>
            <a:ext cx="5497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phospholipid ___________________________</a:t>
            </a:r>
          </a:p>
          <a:p>
            <a:r>
              <a:rPr lang="en-US" altLang="en-US"/>
              <a:t>   (phosphatidyl choline)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581400" y="5410200"/>
            <a:ext cx="4514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key component of the cell membrane</a:t>
            </a:r>
          </a:p>
        </p:txBody>
      </p:sp>
      <p:sp>
        <p:nvSpPr>
          <p:cNvPr id="2" name="Rectangle 1"/>
          <p:cNvSpPr/>
          <p:nvPr/>
        </p:nvSpPr>
        <p:spPr>
          <a:xfrm>
            <a:off x="5029200" y="381000"/>
            <a:ext cx="1752600" cy="1946275"/>
          </a:xfrm>
          <a:prstGeom prst="rect">
            <a:avLst/>
          </a:prstGeom>
          <a:solidFill>
            <a:srgbClr val="E9A5D2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41524" y="193675"/>
            <a:ext cx="2378075" cy="1254125"/>
          </a:xfrm>
          <a:prstGeom prst="rect">
            <a:avLst/>
          </a:prstGeom>
          <a:solidFill>
            <a:srgbClr val="E9A5D2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4600" y="1322387"/>
            <a:ext cx="2073275" cy="811213"/>
          </a:xfrm>
          <a:prstGeom prst="rect">
            <a:avLst/>
          </a:prstGeom>
          <a:solidFill>
            <a:srgbClr val="E9A5D2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51236" y="3421063"/>
            <a:ext cx="4545013" cy="998537"/>
          </a:xfrm>
          <a:prstGeom prst="rect">
            <a:avLst/>
          </a:prstGeom>
          <a:solidFill>
            <a:srgbClr val="E9A5D2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32993" y="4396854"/>
            <a:ext cx="5511007" cy="998537"/>
          </a:xfrm>
          <a:prstGeom prst="rect">
            <a:avLst/>
          </a:prstGeom>
          <a:solidFill>
            <a:srgbClr val="E9A5D2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1" y="2970213"/>
            <a:ext cx="533400" cy="2354263"/>
          </a:xfrm>
          <a:prstGeom prst="rect">
            <a:avLst/>
          </a:prstGeom>
          <a:solidFill>
            <a:srgbClr val="E9A5D2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9562085">
            <a:off x="665162" y="3657599"/>
            <a:ext cx="533400" cy="533401"/>
          </a:xfrm>
          <a:prstGeom prst="rect">
            <a:avLst/>
          </a:prstGeom>
          <a:solidFill>
            <a:srgbClr val="E9A5D2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9562085">
            <a:off x="-16575" y="3601900"/>
            <a:ext cx="533400" cy="533401"/>
          </a:xfrm>
          <a:prstGeom prst="rect">
            <a:avLst/>
          </a:prstGeom>
          <a:solidFill>
            <a:srgbClr val="E9A5D2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9562085">
            <a:off x="174437" y="2929252"/>
            <a:ext cx="533400" cy="533401"/>
          </a:xfrm>
          <a:prstGeom prst="rect">
            <a:avLst/>
          </a:prstGeom>
          <a:solidFill>
            <a:srgbClr val="E9A5D2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19562085">
            <a:off x="816927" y="2850163"/>
            <a:ext cx="692487" cy="809257"/>
          </a:xfrm>
          <a:prstGeom prst="rect">
            <a:avLst/>
          </a:prstGeom>
          <a:solidFill>
            <a:srgbClr val="E9A5D2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59907" y="3421063"/>
            <a:ext cx="533400" cy="1892300"/>
          </a:xfrm>
          <a:prstGeom prst="rect">
            <a:avLst/>
          </a:prstGeom>
          <a:solidFill>
            <a:srgbClr val="92D05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466850" y="2538434"/>
            <a:ext cx="1035844" cy="1015667"/>
          </a:xfrm>
          <a:prstGeom prst="rect">
            <a:avLst/>
          </a:prstGeom>
          <a:solidFill>
            <a:srgbClr val="92D05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15606" y="1047690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D79BC"/>
                </a:solidFill>
              </a:rPr>
              <a:t>nonpolar</a:t>
            </a:r>
            <a:endParaRPr lang="en-US" dirty="0">
              <a:solidFill>
                <a:srgbClr val="DD79B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991" y="5092248"/>
            <a:ext cx="545694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regions of CH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and O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are separated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rgbClr val="DD79BC"/>
                </a:solidFill>
              </a:rPr>
              <a:t>….b</a:t>
            </a:r>
            <a:r>
              <a:rPr lang="en-US" dirty="0" smtClean="0">
                <a:solidFill>
                  <a:srgbClr val="92D050"/>
                </a:solidFill>
              </a:rPr>
              <a:t>o</a:t>
            </a:r>
            <a:r>
              <a:rPr lang="en-US" dirty="0" smtClean="0">
                <a:solidFill>
                  <a:srgbClr val="DD79BC"/>
                </a:solidFill>
              </a:rPr>
              <a:t>t</a:t>
            </a:r>
            <a:r>
              <a:rPr lang="en-US" dirty="0" smtClean="0">
                <a:solidFill>
                  <a:srgbClr val="92D050"/>
                </a:solidFill>
              </a:rPr>
              <a:t>h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BUT… preponderance of CH… </a:t>
            </a:r>
            <a:r>
              <a:rPr lang="en-US" dirty="0" smtClean="0">
                <a:solidFill>
                  <a:srgbClr val="DD79BC"/>
                </a:solidFill>
              </a:rPr>
              <a:t>more nonpolar</a:t>
            </a:r>
            <a:endParaRPr lang="en-US" dirty="0">
              <a:solidFill>
                <a:srgbClr val="DD79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6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050925" y="152400"/>
            <a:ext cx="604361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which atoms have a high electronegativity?</a:t>
            </a:r>
          </a:p>
          <a:p>
            <a:r>
              <a:rPr lang="en-US" altLang="en-US"/>
              <a:t>	the ones that ________________________</a:t>
            </a:r>
          </a:p>
          <a:p>
            <a:r>
              <a:rPr lang="en-US" altLang="en-US"/>
              <a:t>	___________________________________</a:t>
            </a:r>
          </a:p>
          <a:p>
            <a:r>
              <a:rPr lang="en-US" altLang="en-US"/>
              <a:t>which atoms have a low electronegativity?</a:t>
            </a:r>
          </a:p>
          <a:p>
            <a:r>
              <a:rPr lang="en-US" altLang="en-US"/>
              <a:t>	the ones that ________________________</a:t>
            </a:r>
          </a:p>
          <a:p>
            <a:r>
              <a:rPr lang="en-US" altLang="en-US"/>
              <a:t>	___________________________________</a:t>
            </a:r>
          </a:p>
        </p:txBody>
      </p:sp>
      <p:pic>
        <p:nvPicPr>
          <p:cNvPr id="5125" name="Picture 5" descr="per_tab_electronegativit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133600"/>
            <a:ext cx="708660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641725" y="463550"/>
            <a:ext cx="286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“really want” electrons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784600" y="757238"/>
            <a:ext cx="2500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the nonmetal atoms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641725" y="1377950"/>
            <a:ext cx="299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“want” to lose electrons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717925" y="1682750"/>
            <a:ext cx="2100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the metal atoms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  <p:bldP spid="5128" grpId="0"/>
      <p:bldP spid="512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vitamin_A_kekul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38" y="2209800"/>
            <a:ext cx="8382000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Screen Shot 2014-10-27 at 1.14.18 PM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982722"/>
            <a:ext cx="8305800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871788" y="525522"/>
            <a:ext cx="3667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soap particle (sodium stearate)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968251" y="2346325"/>
            <a:ext cx="1271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Vitamin A</a:t>
            </a:r>
          </a:p>
        </p:txBody>
      </p:sp>
      <p:sp>
        <p:nvSpPr>
          <p:cNvPr id="6" name="Rectangle 5"/>
          <p:cNvSpPr/>
          <p:nvPr/>
        </p:nvSpPr>
        <p:spPr>
          <a:xfrm>
            <a:off x="339589" y="920016"/>
            <a:ext cx="7280411" cy="998537"/>
          </a:xfrm>
          <a:prstGeom prst="rect">
            <a:avLst/>
          </a:prstGeom>
          <a:solidFill>
            <a:srgbClr val="E9A5D2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9754463">
            <a:off x="7840038" y="3581400"/>
            <a:ext cx="854425" cy="762000"/>
          </a:xfrm>
          <a:prstGeom prst="rect">
            <a:avLst/>
          </a:prstGeom>
          <a:solidFill>
            <a:srgbClr val="92D05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3439" y="2440091"/>
            <a:ext cx="7086600" cy="3459059"/>
          </a:xfrm>
          <a:prstGeom prst="rect">
            <a:avLst/>
          </a:prstGeom>
          <a:solidFill>
            <a:srgbClr val="E9A5D2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06638" y="4744006"/>
            <a:ext cx="18373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D79BC"/>
                </a:solidFill>
              </a:rPr>
              <a:t>b</a:t>
            </a:r>
            <a:r>
              <a:rPr lang="en-US" dirty="0" smtClean="0">
                <a:solidFill>
                  <a:srgbClr val="92D050"/>
                </a:solidFill>
              </a:rPr>
              <a:t>o</a:t>
            </a:r>
            <a:r>
              <a:rPr lang="en-US" dirty="0" smtClean="0">
                <a:solidFill>
                  <a:srgbClr val="DD79BC"/>
                </a:solidFill>
              </a:rPr>
              <a:t>t</a:t>
            </a:r>
            <a:r>
              <a:rPr lang="en-US" dirty="0" smtClean="0">
                <a:solidFill>
                  <a:srgbClr val="92D050"/>
                </a:solidFill>
              </a:rPr>
              <a:t>h</a:t>
            </a:r>
          </a:p>
          <a:p>
            <a:r>
              <a:rPr lang="en-US" dirty="0" smtClean="0"/>
              <a:t>but…</a:t>
            </a:r>
          </a:p>
          <a:p>
            <a:r>
              <a:rPr lang="en-US" dirty="0" smtClean="0">
                <a:solidFill>
                  <a:srgbClr val="DD79BC"/>
                </a:solidFill>
              </a:rPr>
              <a:t>more nonpolar</a:t>
            </a:r>
            <a:endParaRPr lang="en-US" dirty="0">
              <a:solidFill>
                <a:srgbClr val="DD79B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9754463">
            <a:off x="7851312" y="961129"/>
            <a:ext cx="921371" cy="762000"/>
          </a:xfrm>
          <a:prstGeom prst="rect">
            <a:avLst/>
          </a:prstGeom>
          <a:solidFill>
            <a:srgbClr val="00B0F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79103" y="0"/>
            <a:ext cx="3092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D79BC"/>
                </a:solidFill>
              </a:rPr>
              <a:t>nonpolar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DD79BC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ionic (polar)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4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animBg="1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vitamin_A_kekul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748213" y="365125"/>
            <a:ext cx="1271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Vitamin A</a:t>
            </a:r>
          </a:p>
        </p:txBody>
      </p:sp>
      <p:sp>
        <p:nvSpPr>
          <p:cNvPr id="7" name="Rectangle 6"/>
          <p:cNvSpPr/>
          <p:nvPr/>
        </p:nvSpPr>
        <p:spPr>
          <a:xfrm rot="19754463">
            <a:off x="7591378" y="1623993"/>
            <a:ext cx="1010521" cy="762000"/>
          </a:xfrm>
          <a:prstGeom prst="rect">
            <a:avLst/>
          </a:prstGeom>
          <a:solidFill>
            <a:srgbClr val="92D05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1" y="458891"/>
            <a:ext cx="7086600" cy="3459059"/>
          </a:xfrm>
          <a:prstGeom prst="rect">
            <a:avLst/>
          </a:prstGeom>
          <a:solidFill>
            <a:srgbClr val="E9A5D2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86600" y="2762806"/>
            <a:ext cx="18373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D79BC"/>
                </a:solidFill>
              </a:rPr>
              <a:t>b</a:t>
            </a:r>
            <a:r>
              <a:rPr lang="en-US" dirty="0" smtClean="0">
                <a:solidFill>
                  <a:srgbClr val="92D050"/>
                </a:solidFill>
              </a:rPr>
              <a:t>o</a:t>
            </a:r>
            <a:r>
              <a:rPr lang="en-US" dirty="0" smtClean="0">
                <a:solidFill>
                  <a:srgbClr val="DD79BC"/>
                </a:solidFill>
              </a:rPr>
              <a:t>t</a:t>
            </a:r>
            <a:r>
              <a:rPr lang="en-US" dirty="0" smtClean="0">
                <a:solidFill>
                  <a:srgbClr val="92D050"/>
                </a:solidFill>
              </a:rPr>
              <a:t>h</a:t>
            </a:r>
          </a:p>
          <a:p>
            <a:r>
              <a:rPr lang="en-US" dirty="0" smtClean="0"/>
              <a:t>but…</a:t>
            </a:r>
          </a:p>
          <a:p>
            <a:r>
              <a:rPr lang="en-US" dirty="0" smtClean="0">
                <a:solidFill>
                  <a:srgbClr val="DD79BC"/>
                </a:solidFill>
              </a:rPr>
              <a:t>more nonpolar</a:t>
            </a:r>
            <a:endParaRPr lang="en-US" dirty="0">
              <a:solidFill>
                <a:srgbClr val="DD79BC"/>
              </a:solidFill>
            </a:endParaRPr>
          </a:p>
        </p:txBody>
      </p:sp>
      <p:pic>
        <p:nvPicPr>
          <p:cNvPr id="12" name="Picture 4" descr="Golden_Rule_structu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80" b="84726"/>
          <a:stretch>
            <a:fillRect/>
          </a:stretch>
        </p:blipFill>
        <p:spPr bwMode="auto">
          <a:xfrm>
            <a:off x="1219200" y="4343400"/>
            <a:ext cx="2590800" cy="181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505200" y="4895760"/>
            <a:ext cx="15119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isopropanol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8238" y="4571999"/>
            <a:ext cx="1837362" cy="1295401"/>
          </a:xfrm>
          <a:prstGeom prst="rect">
            <a:avLst/>
          </a:prstGeom>
          <a:solidFill>
            <a:srgbClr val="E9A5D2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3348105">
            <a:off x="2736884" y="5046344"/>
            <a:ext cx="1010521" cy="762000"/>
          </a:xfrm>
          <a:prstGeom prst="rect">
            <a:avLst/>
          </a:prstGeom>
          <a:solidFill>
            <a:srgbClr val="92D05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33834" y="4480262"/>
            <a:ext cx="37577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regions of CH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and O/OH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are separated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rgbClr val="DD79BC"/>
                </a:solidFill>
              </a:rPr>
              <a:t>….b</a:t>
            </a:r>
            <a:r>
              <a:rPr lang="en-US" dirty="0" smtClean="0">
                <a:solidFill>
                  <a:srgbClr val="92D050"/>
                </a:solidFill>
              </a:rPr>
              <a:t>o</a:t>
            </a:r>
            <a:r>
              <a:rPr lang="en-US" dirty="0" smtClean="0">
                <a:solidFill>
                  <a:srgbClr val="DD79BC"/>
                </a:solidFill>
              </a:rPr>
              <a:t>t</a:t>
            </a:r>
            <a:r>
              <a:rPr lang="en-US" dirty="0" smtClean="0">
                <a:solidFill>
                  <a:srgbClr val="92D050"/>
                </a:solidFill>
              </a:rPr>
              <a:t>h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AND… “not too much” of CH… </a:t>
            </a:r>
          </a:p>
          <a:p>
            <a:r>
              <a:rPr lang="en-US" dirty="0">
                <a:solidFill>
                  <a:srgbClr val="DD79BC"/>
                </a:solidFill>
              </a:rPr>
              <a:t>….b</a:t>
            </a:r>
            <a:r>
              <a:rPr lang="en-US" dirty="0">
                <a:solidFill>
                  <a:srgbClr val="92D050"/>
                </a:solidFill>
              </a:rPr>
              <a:t>o</a:t>
            </a:r>
            <a:r>
              <a:rPr lang="en-US" dirty="0">
                <a:solidFill>
                  <a:srgbClr val="DD79BC"/>
                </a:solidFill>
              </a:rPr>
              <a:t>t</a:t>
            </a:r>
            <a:r>
              <a:rPr lang="en-US" dirty="0">
                <a:solidFill>
                  <a:srgbClr val="92D050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33386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4" grpId="0" animBg="1"/>
      <p:bldP spid="15" grpId="0" animBg="1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Vitami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3290888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148262" y="365661"/>
            <a:ext cx="128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Vitamin C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057400" y="2133600"/>
            <a:ext cx="1116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Sucrose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987" y="713324"/>
            <a:ext cx="49680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both CH and O regions…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O regions are distributed throughout…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so, 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polar</a:t>
            </a:r>
            <a:endParaRPr lang="en-US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215040" y="758880"/>
              <a:ext cx="1839960" cy="1420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99200" y="695520"/>
                <a:ext cx="1871640" cy="154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5965200" y="1678680"/>
              <a:ext cx="294840" cy="500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49000" y="1615320"/>
                <a:ext cx="32688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5250600" y="2643120"/>
              <a:ext cx="607680" cy="36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34760" y="2579760"/>
                <a:ext cx="6393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6679440" y="2571840"/>
              <a:ext cx="402120" cy="545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63600" y="2508120"/>
                <a:ext cx="433800" cy="67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6295320" y="1294920"/>
              <a:ext cx="196920" cy="36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79480" y="1231200"/>
                <a:ext cx="2286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5161320" y="1419840"/>
              <a:ext cx="580680" cy="214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45480" y="1356480"/>
                <a:ext cx="6127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/>
              <p14:cNvContentPartPr/>
              <p14:nvPr/>
            </p14:nvContentPartPr>
            <p14:xfrm>
              <a:off x="6616800" y="767880"/>
              <a:ext cx="304200" cy="36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00960" y="704520"/>
                <a:ext cx="3358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/>
              <p14:cNvContentPartPr/>
              <p14:nvPr/>
            </p14:nvContentPartPr>
            <p14:xfrm>
              <a:off x="7947360" y="973440"/>
              <a:ext cx="455760" cy="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31520" y="909720"/>
                <a:ext cx="4874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/>
              <p14:cNvContentPartPr/>
              <p14:nvPr/>
            </p14:nvContentPartPr>
            <p14:xfrm>
              <a:off x="7143840" y="3205800"/>
              <a:ext cx="36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28000" y="314208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/>
              <p14:cNvContentPartPr/>
              <p14:nvPr/>
            </p14:nvContentPartPr>
            <p14:xfrm>
              <a:off x="3866400" y="4152240"/>
              <a:ext cx="360" cy="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50560" y="4088880"/>
                <a:ext cx="32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/>
              <p14:cNvContentPartPr/>
              <p14:nvPr/>
            </p14:nvContentPartPr>
            <p14:xfrm>
              <a:off x="535680" y="4491720"/>
              <a:ext cx="366480" cy="2235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9840" y="4428000"/>
                <a:ext cx="39816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/>
              <p14:cNvContentPartPr/>
              <p14:nvPr/>
            </p14:nvContentPartPr>
            <p14:xfrm>
              <a:off x="1178640" y="4000320"/>
              <a:ext cx="375480" cy="241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62800" y="3936960"/>
                <a:ext cx="4071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/>
              <p14:cNvContentPartPr/>
              <p14:nvPr/>
            </p14:nvContentPartPr>
            <p14:xfrm>
              <a:off x="1643040" y="5063040"/>
              <a:ext cx="500400" cy="1076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627200" y="4999680"/>
                <a:ext cx="53208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/>
              <p14:cNvContentPartPr/>
              <p14:nvPr/>
            </p14:nvContentPartPr>
            <p14:xfrm>
              <a:off x="1714320" y="3393360"/>
              <a:ext cx="250560" cy="270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98480" y="3329640"/>
                <a:ext cx="2822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/>
              <p14:cNvContentPartPr/>
              <p14:nvPr/>
            </p14:nvContentPartPr>
            <p14:xfrm>
              <a:off x="1294920" y="2464560"/>
              <a:ext cx="366480" cy="986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79080" y="2401200"/>
                <a:ext cx="39816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/>
              <p14:cNvContentPartPr/>
              <p14:nvPr/>
            </p14:nvContentPartPr>
            <p14:xfrm>
              <a:off x="2804040" y="4348800"/>
              <a:ext cx="312840" cy="27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88200" y="4285080"/>
                <a:ext cx="3445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k 19"/>
              <p14:cNvContentPartPr/>
              <p14:nvPr/>
            </p14:nvContentPartPr>
            <p14:xfrm>
              <a:off x="3116520" y="2777040"/>
              <a:ext cx="366480" cy="3042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100680" y="2713680"/>
                <a:ext cx="39816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Ink 20"/>
              <p14:cNvContentPartPr/>
              <p14:nvPr/>
            </p14:nvContentPartPr>
            <p14:xfrm>
              <a:off x="4161240" y="3509280"/>
              <a:ext cx="214560" cy="183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145400" y="3445920"/>
                <a:ext cx="2462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Ink 21"/>
              <p14:cNvContentPartPr/>
              <p14:nvPr/>
            </p14:nvContentPartPr>
            <p14:xfrm>
              <a:off x="4339800" y="4045320"/>
              <a:ext cx="268200" cy="1609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23960" y="3981600"/>
                <a:ext cx="2998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Ink 22"/>
              <p14:cNvContentPartPr/>
              <p14:nvPr/>
            </p14:nvContentPartPr>
            <p14:xfrm>
              <a:off x="3598560" y="5081040"/>
              <a:ext cx="268200" cy="1699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582720" y="5017320"/>
                <a:ext cx="30024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Ink 23"/>
              <p14:cNvContentPartPr/>
              <p14:nvPr/>
            </p14:nvContentPartPr>
            <p14:xfrm>
              <a:off x="5590080" y="4330800"/>
              <a:ext cx="160920" cy="3664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74240" y="4267440"/>
                <a:ext cx="19260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4"/>
              <p14:cNvContentPartPr/>
              <p14:nvPr/>
            </p14:nvContentPartPr>
            <p14:xfrm>
              <a:off x="1116360" y="4705920"/>
              <a:ext cx="107280" cy="4557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00160" y="4642560"/>
                <a:ext cx="13932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Ink 25"/>
              <p14:cNvContentPartPr/>
              <p14:nvPr/>
            </p14:nvContentPartPr>
            <p14:xfrm>
              <a:off x="821520" y="2928960"/>
              <a:ext cx="687960" cy="9558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5680" y="2865600"/>
                <a:ext cx="719640" cy="10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Ink 26"/>
              <p14:cNvContentPartPr/>
              <p14:nvPr/>
            </p14:nvContentPartPr>
            <p14:xfrm>
              <a:off x="2170080" y="3830760"/>
              <a:ext cx="500400" cy="1612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153880" y="3767400"/>
                <a:ext cx="53244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/>
              <p14:cNvContentPartPr/>
              <p14:nvPr/>
            </p14:nvContentPartPr>
            <p14:xfrm>
              <a:off x="3393360" y="3196800"/>
              <a:ext cx="562680" cy="4381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377520" y="3133440"/>
                <a:ext cx="594720" cy="5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Ink 28"/>
              <p14:cNvContentPartPr/>
              <p14:nvPr/>
            </p14:nvContentPartPr>
            <p14:xfrm>
              <a:off x="4339800" y="4634640"/>
              <a:ext cx="330840" cy="4734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23960" y="4570920"/>
                <a:ext cx="36252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Ink 29"/>
              <p14:cNvContentPartPr/>
              <p14:nvPr/>
            </p14:nvContentPartPr>
            <p14:xfrm>
              <a:off x="4741560" y="3821760"/>
              <a:ext cx="643320" cy="7416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725720" y="3758400"/>
                <a:ext cx="675000" cy="8686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44" y="2189359"/>
            <a:ext cx="5639289" cy="42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4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creen Shot 2014-10-27 at 1.15.51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3452813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i624fg5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9000"/>
            <a:ext cx="557212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251325" y="925513"/>
            <a:ext cx="411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Sodium Chloride ______________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308725" y="931863"/>
            <a:ext cx="2312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common table salt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479925" y="2678113"/>
            <a:ext cx="4491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Hydroxyapaptite _________________</a:t>
            </a:r>
          </a:p>
          <a:p>
            <a:r>
              <a:rPr lang="en-US" altLang="en-US"/>
              <a:t>    2[Ca]</a:t>
            </a:r>
            <a:r>
              <a:rPr lang="en-US" altLang="en-US" baseline="30000"/>
              <a:t>2+</a:t>
            </a:r>
            <a:r>
              <a:rPr lang="en-US" altLang="en-US"/>
              <a:t>[PO</a:t>
            </a:r>
            <a:r>
              <a:rPr lang="en-US" altLang="en-US" baseline="-25000"/>
              <a:t>4</a:t>
            </a:r>
            <a:r>
              <a:rPr lang="en-US" altLang="en-US"/>
              <a:t>]</a:t>
            </a:r>
            <a:r>
              <a:rPr lang="en-US" altLang="en-US" baseline="30000"/>
              <a:t>3-</a:t>
            </a:r>
            <a:r>
              <a:rPr lang="en-US" altLang="en-US"/>
              <a:t>[OH]</a:t>
            </a:r>
            <a:r>
              <a:rPr lang="en-US" altLang="en-US" baseline="30000"/>
              <a:t>-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537325" y="2684463"/>
            <a:ext cx="1970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bone and teeth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56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8288" y="6218238"/>
              <a:ext cx="1587" cy="1587"/>
            </p14:xfrm>
          </p:contentPart>
        </mc:Choice>
        <mc:Fallback xmlns="">
          <p:pic>
            <p:nvPicPr>
              <p:cNvPr id="2356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92915" y="5713572"/>
                <a:ext cx="252333" cy="1010919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353434" y="414304"/>
            <a:ext cx="3662941" cy="3167096"/>
          </a:xfrm>
          <a:prstGeom prst="rect">
            <a:avLst/>
          </a:prstGeom>
          <a:solidFill>
            <a:srgbClr val="00B0F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79103" y="312678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D79BC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ionic (polar)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8911" y="4920869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D79BC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ionic (polar)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0" y="3511550"/>
            <a:ext cx="5715000" cy="3167096"/>
          </a:xfrm>
          <a:prstGeom prst="rect">
            <a:avLst/>
          </a:prstGeom>
          <a:solidFill>
            <a:srgbClr val="00B0F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0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2400" y="533400"/>
            <a:ext cx="7910513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Tug of war 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Each finger represents an electronegativity of 0.1</a:t>
            </a:r>
          </a:p>
          <a:p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   So if one end of the rope is flourine then you would have 4 people </a:t>
            </a:r>
          </a:p>
          <a:p>
            <a:r>
              <a:rPr lang="en-US" altLang="en-US"/>
              <a:t>    using all 10 fingers</a:t>
            </a:r>
          </a:p>
          <a:p>
            <a:r>
              <a:rPr lang="en-US" altLang="en-US"/>
              <a:t>	4.0/0.1 = 40 fingers</a:t>
            </a:r>
          </a:p>
          <a:p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   Carbon EN = 	2.5 </a:t>
            </a:r>
          </a:p>
          <a:p>
            <a:r>
              <a:rPr lang="en-US" altLang="en-US"/>
              <a:t>        you would have 2 people using two hands,</a:t>
            </a:r>
          </a:p>
          <a:p>
            <a:r>
              <a:rPr lang="en-US" altLang="en-US"/>
              <a:t>        and one additional person using one hand</a:t>
            </a:r>
          </a:p>
          <a:p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   Hydrogen  EN = 2.1</a:t>
            </a:r>
          </a:p>
          <a:p>
            <a:r>
              <a:rPr lang="en-US" altLang="en-US"/>
              <a:t>        two people using both hands,</a:t>
            </a:r>
          </a:p>
          <a:p>
            <a:r>
              <a:rPr lang="en-US" altLang="en-US"/>
              <a:t>        and a third person using just one finger.</a:t>
            </a:r>
          </a:p>
          <a:p>
            <a:endParaRPr lang="en-US" altLang="en-US"/>
          </a:p>
          <a:p>
            <a:r>
              <a:rPr lang="en-US" altLang="en-US"/>
              <a:t>Distribute the rope based on a 2D representation of the molecule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105"/>
          <p:cNvGrpSpPr>
            <a:grpSpLocks noChangeAspect="1"/>
          </p:cNvGrpSpPr>
          <p:nvPr/>
        </p:nvGrpSpPr>
        <p:grpSpPr bwMode="auto">
          <a:xfrm>
            <a:off x="3992198" y="4283075"/>
            <a:ext cx="1196181" cy="1644650"/>
            <a:chOff x="480" y="336"/>
            <a:chExt cx="1507" cy="2072"/>
          </a:xfrm>
        </p:grpSpPr>
        <p:grpSp>
          <p:nvGrpSpPr>
            <p:cNvPr id="78" name="Group 3"/>
            <p:cNvGrpSpPr>
              <a:grpSpLocks/>
            </p:cNvGrpSpPr>
            <p:nvPr/>
          </p:nvGrpSpPr>
          <p:grpSpPr bwMode="auto">
            <a:xfrm>
              <a:off x="595" y="336"/>
              <a:ext cx="1152" cy="1872"/>
              <a:chOff x="3485" y="864"/>
              <a:chExt cx="1152" cy="1872"/>
            </a:xfrm>
          </p:grpSpPr>
          <p:sp>
            <p:nvSpPr>
              <p:cNvPr id="89" name="Oval 4"/>
              <p:cNvSpPr>
                <a:spLocks noChangeArrowheads="1"/>
              </p:cNvSpPr>
              <p:nvPr/>
            </p:nvSpPr>
            <p:spPr bwMode="auto">
              <a:xfrm>
                <a:off x="3869" y="864"/>
                <a:ext cx="384" cy="38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5"/>
              <p:cNvSpPr>
                <a:spLocks noChangeShapeType="1"/>
              </p:cNvSpPr>
              <p:nvPr/>
            </p:nvSpPr>
            <p:spPr bwMode="auto">
              <a:xfrm>
                <a:off x="4061" y="1248"/>
                <a:ext cx="0" cy="8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6"/>
              <p:cNvSpPr>
                <a:spLocks noChangeShapeType="1"/>
              </p:cNvSpPr>
              <p:nvPr/>
            </p:nvSpPr>
            <p:spPr bwMode="auto">
              <a:xfrm>
                <a:off x="4061" y="2112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7"/>
              <p:cNvSpPr>
                <a:spLocks noChangeShapeType="1"/>
              </p:cNvSpPr>
              <p:nvPr/>
            </p:nvSpPr>
            <p:spPr bwMode="auto">
              <a:xfrm flipH="1">
                <a:off x="3821" y="2112"/>
                <a:ext cx="24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8"/>
              <p:cNvSpPr>
                <a:spLocks noChangeShapeType="1"/>
              </p:cNvSpPr>
              <p:nvPr/>
            </p:nvSpPr>
            <p:spPr bwMode="auto">
              <a:xfrm flipV="1">
                <a:off x="4061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9"/>
              <p:cNvSpPr>
                <a:spLocks noChangeShapeType="1"/>
              </p:cNvSpPr>
              <p:nvPr/>
            </p:nvSpPr>
            <p:spPr bwMode="auto">
              <a:xfrm flipH="1" flipV="1">
                <a:off x="3485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" name="Group 10"/>
            <p:cNvGrpSpPr>
              <a:grpSpLocks/>
            </p:cNvGrpSpPr>
            <p:nvPr/>
          </p:nvGrpSpPr>
          <p:grpSpPr bwMode="auto">
            <a:xfrm>
              <a:off x="1440" y="1920"/>
              <a:ext cx="547" cy="488"/>
              <a:chOff x="3837" y="2256"/>
              <a:chExt cx="547" cy="488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" name="Group 13"/>
            <p:cNvGrpSpPr>
              <a:grpSpLocks/>
            </p:cNvGrpSpPr>
            <p:nvPr/>
          </p:nvGrpSpPr>
          <p:grpSpPr bwMode="auto">
            <a:xfrm rot="21034790" flipH="1">
              <a:off x="480" y="1872"/>
              <a:ext cx="547" cy="488"/>
              <a:chOff x="3837" y="2256"/>
              <a:chExt cx="547" cy="488"/>
            </a:xfrm>
          </p:grpSpPr>
          <p:sp>
            <p:nvSpPr>
              <p:cNvPr id="85" name="Freeform 14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15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" name="Group 16"/>
            <p:cNvGrpSpPr>
              <a:grpSpLocks/>
            </p:cNvGrpSpPr>
            <p:nvPr/>
          </p:nvGrpSpPr>
          <p:grpSpPr bwMode="auto">
            <a:xfrm>
              <a:off x="720" y="432"/>
              <a:ext cx="888" cy="288"/>
              <a:chOff x="360" y="2592"/>
              <a:chExt cx="888" cy="288"/>
            </a:xfrm>
          </p:grpSpPr>
          <p:sp>
            <p:nvSpPr>
              <p:cNvPr id="82" name="Line 17"/>
              <p:cNvSpPr>
                <a:spLocks noChangeShapeType="1"/>
              </p:cNvSpPr>
              <p:nvPr/>
            </p:nvSpPr>
            <p:spPr bwMode="auto">
              <a:xfrm>
                <a:off x="384" y="2592"/>
                <a:ext cx="864" cy="0"/>
              </a:xfrm>
              <a:prstGeom prst="lin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18"/>
              <p:cNvSpPr>
                <a:spLocks/>
              </p:cNvSpPr>
              <p:nvPr/>
            </p:nvSpPr>
            <p:spPr bwMode="auto">
              <a:xfrm>
                <a:off x="360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19"/>
              <p:cNvSpPr>
                <a:spLocks/>
              </p:cNvSpPr>
              <p:nvPr/>
            </p:nvSpPr>
            <p:spPr bwMode="auto">
              <a:xfrm flipH="1">
                <a:off x="792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5" name="Group 87"/>
          <p:cNvGrpSpPr>
            <a:grpSpLocks noChangeAspect="1"/>
          </p:cNvGrpSpPr>
          <p:nvPr/>
        </p:nvGrpSpPr>
        <p:grpSpPr bwMode="auto">
          <a:xfrm>
            <a:off x="6727857" y="4286250"/>
            <a:ext cx="1211263" cy="1638300"/>
            <a:chOff x="3370" y="864"/>
            <a:chExt cx="1526" cy="2064"/>
          </a:xfrm>
        </p:grpSpPr>
        <p:grpSp>
          <p:nvGrpSpPr>
            <p:cNvPr id="96" name="Group 88"/>
            <p:cNvGrpSpPr>
              <a:grpSpLocks/>
            </p:cNvGrpSpPr>
            <p:nvPr/>
          </p:nvGrpSpPr>
          <p:grpSpPr bwMode="auto">
            <a:xfrm>
              <a:off x="3485" y="864"/>
              <a:ext cx="1152" cy="1872"/>
              <a:chOff x="3485" y="864"/>
              <a:chExt cx="1152" cy="1872"/>
            </a:xfrm>
          </p:grpSpPr>
          <p:sp>
            <p:nvSpPr>
              <p:cNvPr id="107" name="Oval 89"/>
              <p:cNvSpPr>
                <a:spLocks noChangeArrowheads="1"/>
              </p:cNvSpPr>
              <p:nvPr/>
            </p:nvSpPr>
            <p:spPr bwMode="auto">
              <a:xfrm>
                <a:off x="3869" y="864"/>
                <a:ext cx="384" cy="38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Line 90"/>
              <p:cNvSpPr>
                <a:spLocks noChangeShapeType="1"/>
              </p:cNvSpPr>
              <p:nvPr/>
            </p:nvSpPr>
            <p:spPr bwMode="auto">
              <a:xfrm>
                <a:off x="4061" y="1248"/>
                <a:ext cx="0" cy="8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91"/>
              <p:cNvSpPr>
                <a:spLocks noChangeShapeType="1"/>
              </p:cNvSpPr>
              <p:nvPr/>
            </p:nvSpPr>
            <p:spPr bwMode="auto">
              <a:xfrm>
                <a:off x="4061" y="2112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92"/>
              <p:cNvSpPr>
                <a:spLocks noChangeShapeType="1"/>
              </p:cNvSpPr>
              <p:nvPr/>
            </p:nvSpPr>
            <p:spPr bwMode="auto">
              <a:xfrm flipH="1">
                <a:off x="3821" y="2112"/>
                <a:ext cx="24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93"/>
              <p:cNvSpPr>
                <a:spLocks noChangeShapeType="1"/>
              </p:cNvSpPr>
              <p:nvPr/>
            </p:nvSpPr>
            <p:spPr bwMode="auto">
              <a:xfrm flipV="1">
                <a:off x="4061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94"/>
              <p:cNvSpPr>
                <a:spLocks noChangeShapeType="1"/>
              </p:cNvSpPr>
              <p:nvPr/>
            </p:nvSpPr>
            <p:spPr bwMode="auto">
              <a:xfrm flipH="1" flipV="1">
                <a:off x="3485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7" name="Group 95"/>
            <p:cNvGrpSpPr>
              <a:grpSpLocks/>
            </p:cNvGrpSpPr>
            <p:nvPr/>
          </p:nvGrpSpPr>
          <p:grpSpPr bwMode="auto">
            <a:xfrm>
              <a:off x="4349" y="2440"/>
              <a:ext cx="547" cy="488"/>
              <a:chOff x="3837" y="2256"/>
              <a:chExt cx="547" cy="488"/>
            </a:xfrm>
          </p:grpSpPr>
          <p:sp>
            <p:nvSpPr>
              <p:cNvPr id="105" name="Freeform 96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97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" name="Group 98"/>
            <p:cNvGrpSpPr>
              <a:grpSpLocks/>
            </p:cNvGrpSpPr>
            <p:nvPr/>
          </p:nvGrpSpPr>
          <p:grpSpPr bwMode="auto">
            <a:xfrm rot="21034790" flipH="1">
              <a:off x="3370" y="2400"/>
              <a:ext cx="547" cy="488"/>
              <a:chOff x="3837" y="2256"/>
              <a:chExt cx="547" cy="488"/>
            </a:xfrm>
          </p:grpSpPr>
          <p:sp>
            <p:nvSpPr>
              <p:cNvPr id="103" name="Freeform 99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00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" name="Group 101"/>
            <p:cNvGrpSpPr>
              <a:grpSpLocks/>
            </p:cNvGrpSpPr>
            <p:nvPr/>
          </p:nvGrpSpPr>
          <p:grpSpPr bwMode="auto">
            <a:xfrm>
              <a:off x="3629" y="960"/>
              <a:ext cx="888" cy="288"/>
              <a:chOff x="360" y="2592"/>
              <a:chExt cx="888" cy="288"/>
            </a:xfrm>
          </p:grpSpPr>
          <p:sp>
            <p:nvSpPr>
              <p:cNvPr id="100" name="Line 102"/>
              <p:cNvSpPr>
                <a:spLocks noChangeShapeType="1"/>
              </p:cNvSpPr>
              <p:nvPr/>
            </p:nvSpPr>
            <p:spPr bwMode="auto">
              <a:xfrm>
                <a:off x="384" y="2592"/>
                <a:ext cx="864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03"/>
              <p:cNvSpPr>
                <a:spLocks/>
              </p:cNvSpPr>
              <p:nvPr/>
            </p:nvSpPr>
            <p:spPr bwMode="auto">
              <a:xfrm>
                <a:off x="360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04"/>
              <p:cNvSpPr>
                <a:spLocks/>
              </p:cNvSpPr>
              <p:nvPr/>
            </p:nvSpPr>
            <p:spPr bwMode="auto">
              <a:xfrm flipH="1">
                <a:off x="792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3" name="Group 87"/>
          <p:cNvGrpSpPr>
            <a:grpSpLocks noChangeAspect="1"/>
          </p:cNvGrpSpPr>
          <p:nvPr/>
        </p:nvGrpSpPr>
        <p:grpSpPr bwMode="auto">
          <a:xfrm>
            <a:off x="1229265" y="4286250"/>
            <a:ext cx="1211263" cy="1638300"/>
            <a:chOff x="3370" y="864"/>
            <a:chExt cx="1526" cy="2064"/>
          </a:xfrm>
        </p:grpSpPr>
        <p:grpSp>
          <p:nvGrpSpPr>
            <p:cNvPr id="114" name="Group 88"/>
            <p:cNvGrpSpPr>
              <a:grpSpLocks/>
            </p:cNvGrpSpPr>
            <p:nvPr/>
          </p:nvGrpSpPr>
          <p:grpSpPr bwMode="auto">
            <a:xfrm>
              <a:off x="3485" y="864"/>
              <a:ext cx="1152" cy="1872"/>
              <a:chOff x="3485" y="864"/>
              <a:chExt cx="1152" cy="1872"/>
            </a:xfrm>
          </p:grpSpPr>
          <p:sp>
            <p:nvSpPr>
              <p:cNvPr id="125" name="Oval 89"/>
              <p:cNvSpPr>
                <a:spLocks noChangeArrowheads="1"/>
              </p:cNvSpPr>
              <p:nvPr/>
            </p:nvSpPr>
            <p:spPr bwMode="auto">
              <a:xfrm>
                <a:off x="3869" y="864"/>
                <a:ext cx="384" cy="38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Line 90"/>
              <p:cNvSpPr>
                <a:spLocks noChangeShapeType="1"/>
              </p:cNvSpPr>
              <p:nvPr/>
            </p:nvSpPr>
            <p:spPr bwMode="auto">
              <a:xfrm>
                <a:off x="4061" y="1248"/>
                <a:ext cx="0" cy="8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Line 91"/>
              <p:cNvSpPr>
                <a:spLocks noChangeShapeType="1"/>
              </p:cNvSpPr>
              <p:nvPr/>
            </p:nvSpPr>
            <p:spPr bwMode="auto">
              <a:xfrm>
                <a:off x="4061" y="2112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Line 92"/>
              <p:cNvSpPr>
                <a:spLocks noChangeShapeType="1"/>
              </p:cNvSpPr>
              <p:nvPr/>
            </p:nvSpPr>
            <p:spPr bwMode="auto">
              <a:xfrm flipH="1">
                <a:off x="3821" y="2112"/>
                <a:ext cx="24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Line 93"/>
              <p:cNvSpPr>
                <a:spLocks noChangeShapeType="1"/>
              </p:cNvSpPr>
              <p:nvPr/>
            </p:nvSpPr>
            <p:spPr bwMode="auto">
              <a:xfrm flipV="1">
                <a:off x="4061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94"/>
              <p:cNvSpPr>
                <a:spLocks noChangeShapeType="1"/>
              </p:cNvSpPr>
              <p:nvPr/>
            </p:nvSpPr>
            <p:spPr bwMode="auto">
              <a:xfrm flipH="1" flipV="1">
                <a:off x="3485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5" name="Group 95"/>
            <p:cNvGrpSpPr>
              <a:grpSpLocks/>
            </p:cNvGrpSpPr>
            <p:nvPr/>
          </p:nvGrpSpPr>
          <p:grpSpPr bwMode="auto">
            <a:xfrm>
              <a:off x="4349" y="2440"/>
              <a:ext cx="547" cy="488"/>
              <a:chOff x="3837" y="2256"/>
              <a:chExt cx="547" cy="488"/>
            </a:xfrm>
          </p:grpSpPr>
          <p:sp>
            <p:nvSpPr>
              <p:cNvPr id="123" name="Freeform 96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97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6" name="Group 98"/>
            <p:cNvGrpSpPr>
              <a:grpSpLocks/>
            </p:cNvGrpSpPr>
            <p:nvPr/>
          </p:nvGrpSpPr>
          <p:grpSpPr bwMode="auto">
            <a:xfrm rot="21034790" flipH="1">
              <a:off x="3370" y="2400"/>
              <a:ext cx="547" cy="488"/>
              <a:chOff x="3837" y="2256"/>
              <a:chExt cx="547" cy="488"/>
            </a:xfrm>
          </p:grpSpPr>
          <p:sp>
            <p:nvSpPr>
              <p:cNvPr id="121" name="Freeform 99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00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7" name="Group 101"/>
            <p:cNvGrpSpPr>
              <a:grpSpLocks/>
            </p:cNvGrpSpPr>
            <p:nvPr/>
          </p:nvGrpSpPr>
          <p:grpSpPr bwMode="auto">
            <a:xfrm>
              <a:off x="3629" y="960"/>
              <a:ext cx="888" cy="288"/>
              <a:chOff x="360" y="2592"/>
              <a:chExt cx="888" cy="288"/>
            </a:xfrm>
          </p:grpSpPr>
          <p:sp>
            <p:nvSpPr>
              <p:cNvPr id="118" name="Line 102"/>
              <p:cNvSpPr>
                <a:spLocks noChangeShapeType="1"/>
              </p:cNvSpPr>
              <p:nvPr/>
            </p:nvSpPr>
            <p:spPr bwMode="auto">
              <a:xfrm>
                <a:off x="384" y="2592"/>
                <a:ext cx="864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03"/>
              <p:cNvSpPr>
                <a:spLocks/>
              </p:cNvSpPr>
              <p:nvPr/>
            </p:nvSpPr>
            <p:spPr bwMode="auto">
              <a:xfrm>
                <a:off x="360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04"/>
              <p:cNvSpPr>
                <a:spLocks/>
              </p:cNvSpPr>
              <p:nvPr/>
            </p:nvSpPr>
            <p:spPr bwMode="auto">
              <a:xfrm flipH="1">
                <a:off x="792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1" name="Oval 130"/>
          <p:cNvSpPr/>
          <p:nvPr/>
        </p:nvSpPr>
        <p:spPr>
          <a:xfrm>
            <a:off x="5650992" y="3505200"/>
            <a:ext cx="3364992" cy="3200400"/>
          </a:xfrm>
          <a:prstGeom prst="ellipse">
            <a:avLst/>
          </a:prstGeom>
          <a:solidFill>
            <a:srgbClr val="FF0000">
              <a:alpha val="12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52400" y="3505200"/>
            <a:ext cx="3364992" cy="3200400"/>
          </a:xfrm>
          <a:prstGeom prst="ellipse">
            <a:avLst/>
          </a:prstGeom>
          <a:solidFill>
            <a:srgbClr val="FF0000">
              <a:alpha val="12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2223211" y="3840480"/>
            <a:ext cx="4710989" cy="2560320"/>
          </a:xfrm>
          <a:prstGeom prst="ellipse">
            <a:avLst/>
          </a:prstGeom>
          <a:solidFill>
            <a:schemeClr val="tx2">
              <a:lumMod val="95000"/>
              <a:lumOff val="5000"/>
              <a:alpha val="13000"/>
            </a:schemeClr>
          </a:solidFill>
          <a:ln w="381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201748" y="1219200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C</a:t>
            </a:r>
            <a:endParaRPr lang="en-US" sz="6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2743200" y="1219200"/>
            <a:ext cx="782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O</a:t>
            </a:r>
            <a:endParaRPr lang="en-US" sz="6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5618213" y="1219200"/>
            <a:ext cx="782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O</a:t>
            </a:r>
            <a:endParaRPr lang="en-US" sz="60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942656" y="1600200"/>
            <a:ext cx="7083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4953000" y="1828800"/>
            <a:ext cx="7083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3505200" y="1600200"/>
            <a:ext cx="7083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3515544" y="1828800"/>
            <a:ext cx="7083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 rot="2314554">
            <a:off x="6248400" y="1246822"/>
            <a:ext cx="381000" cy="137160"/>
            <a:chOff x="6248400" y="1295400"/>
            <a:chExt cx="381000" cy="137160"/>
          </a:xfrm>
        </p:grpSpPr>
        <p:sp>
          <p:nvSpPr>
            <p:cNvPr id="23" name="Oval 22"/>
            <p:cNvSpPr/>
            <p:nvPr/>
          </p:nvSpPr>
          <p:spPr>
            <a:xfrm>
              <a:off x="6248400" y="1295400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6492240" y="1295400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 rot="7714554">
            <a:off x="6230302" y="2025727"/>
            <a:ext cx="381000" cy="137160"/>
            <a:chOff x="6248400" y="1295400"/>
            <a:chExt cx="381000" cy="137160"/>
          </a:xfrm>
        </p:grpSpPr>
        <p:sp>
          <p:nvSpPr>
            <p:cNvPr id="141" name="Oval 140"/>
            <p:cNvSpPr/>
            <p:nvPr/>
          </p:nvSpPr>
          <p:spPr>
            <a:xfrm>
              <a:off x="6248400" y="1295400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6492240" y="1295400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 rot="7714554">
            <a:off x="2531505" y="1266113"/>
            <a:ext cx="381000" cy="137160"/>
            <a:chOff x="6248400" y="1295400"/>
            <a:chExt cx="381000" cy="137160"/>
          </a:xfrm>
        </p:grpSpPr>
        <p:sp>
          <p:nvSpPr>
            <p:cNvPr id="144" name="Oval 143"/>
            <p:cNvSpPr/>
            <p:nvPr/>
          </p:nvSpPr>
          <p:spPr>
            <a:xfrm>
              <a:off x="6248400" y="1295400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6492240" y="1295400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/>
          <p:cNvGrpSpPr/>
          <p:nvPr/>
        </p:nvGrpSpPr>
        <p:grpSpPr>
          <a:xfrm rot="13114554">
            <a:off x="2589607" y="2121218"/>
            <a:ext cx="381000" cy="137160"/>
            <a:chOff x="6248400" y="1295400"/>
            <a:chExt cx="381000" cy="137160"/>
          </a:xfrm>
        </p:grpSpPr>
        <p:sp>
          <p:nvSpPr>
            <p:cNvPr id="147" name="Oval 146"/>
            <p:cNvSpPr/>
            <p:nvPr/>
          </p:nvSpPr>
          <p:spPr>
            <a:xfrm>
              <a:off x="6248400" y="1295400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6492240" y="1295400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" name="Text Box 67"/>
          <p:cNvSpPr txBox="1">
            <a:spLocks noChangeArrowheads="1"/>
          </p:cNvSpPr>
          <p:nvPr/>
        </p:nvSpPr>
        <p:spPr bwMode="auto">
          <a:xfrm>
            <a:off x="6570383" y="1330357"/>
            <a:ext cx="646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33CC33"/>
                </a:solidFill>
                <a:sym typeface="Symbol" panose="05050102010706020507" pitchFamily="18" charset="2"/>
              </a:rPr>
              <a:t>-</a:t>
            </a:r>
          </a:p>
        </p:txBody>
      </p:sp>
      <p:sp>
        <p:nvSpPr>
          <p:cNvPr id="151" name="Text Box 68"/>
          <p:cNvSpPr txBox="1">
            <a:spLocks noChangeArrowheads="1"/>
          </p:cNvSpPr>
          <p:nvPr/>
        </p:nvSpPr>
        <p:spPr bwMode="auto">
          <a:xfrm>
            <a:off x="4327701" y="838200"/>
            <a:ext cx="78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33CC33"/>
                </a:solidFill>
                <a:sym typeface="Symbol" panose="05050102010706020507" pitchFamily="18" charset="2"/>
              </a:rPr>
              <a:t>+</a:t>
            </a:r>
          </a:p>
        </p:txBody>
      </p:sp>
      <p:sp>
        <p:nvSpPr>
          <p:cNvPr id="152" name="Text Box 67"/>
          <p:cNvSpPr txBox="1">
            <a:spLocks noChangeArrowheads="1"/>
          </p:cNvSpPr>
          <p:nvPr/>
        </p:nvSpPr>
        <p:spPr bwMode="auto">
          <a:xfrm>
            <a:off x="1868487" y="1336344"/>
            <a:ext cx="646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33CC33"/>
                </a:solidFill>
                <a:sym typeface="Symbol" panose="05050102010706020507" pitchFamily="18" charset="2"/>
              </a:rPr>
              <a:t>-</a:t>
            </a:r>
          </a:p>
        </p:txBody>
      </p:sp>
    </p:spTree>
    <p:extLst>
      <p:ext uri="{BB962C8B-B14F-4D97-AF65-F5344CB8AC3E}">
        <p14:creationId xmlns:p14="http://schemas.microsoft.com/office/powerpoint/2010/main" val="73233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1" grpId="0"/>
      <p:bldP spid="15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06"/>
          <p:cNvGrpSpPr>
            <a:grpSpLocks noChangeAspect="1"/>
          </p:cNvGrpSpPr>
          <p:nvPr/>
        </p:nvGrpSpPr>
        <p:grpSpPr bwMode="auto">
          <a:xfrm>
            <a:off x="1905000" y="2393950"/>
            <a:ext cx="1196182" cy="1644650"/>
            <a:chOff x="2112" y="960"/>
            <a:chExt cx="1507" cy="2072"/>
          </a:xfrm>
        </p:grpSpPr>
        <p:grpSp>
          <p:nvGrpSpPr>
            <p:cNvPr id="21" name="Group 69"/>
            <p:cNvGrpSpPr>
              <a:grpSpLocks/>
            </p:cNvGrpSpPr>
            <p:nvPr/>
          </p:nvGrpSpPr>
          <p:grpSpPr bwMode="auto">
            <a:xfrm>
              <a:off x="2227" y="960"/>
              <a:ext cx="1152" cy="1872"/>
              <a:chOff x="3485" y="864"/>
              <a:chExt cx="1152" cy="1872"/>
            </a:xfrm>
          </p:grpSpPr>
          <p:sp>
            <p:nvSpPr>
              <p:cNvPr id="32" name="Oval 70"/>
              <p:cNvSpPr>
                <a:spLocks noChangeArrowheads="1"/>
              </p:cNvSpPr>
              <p:nvPr/>
            </p:nvSpPr>
            <p:spPr bwMode="auto">
              <a:xfrm>
                <a:off x="3869" y="864"/>
                <a:ext cx="384" cy="38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71"/>
              <p:cNvSpPr>
                <a:spLocks noChangeShapeType="1"/>
              </p:cNvSpPr>
              <p:nvPr/>
            </p:nvSpPr>
            <p:spPr bwMode="auto">
              <a:xfrm>
                <a:off x="4061" y="1248"/>
                <a:ext cx="0" cy="8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72"/>
              <p:cNvSpPr>
                <a:spLocks noChangeShapeType="1"/>
              </p:cNvSpPr>
              <p:nvPr/>
            </p:nvSpPr>
            <p:spPr bwMode="auto">
              <a:xfrm>
                <a:off x="4061" y="2112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73"/>
              <p:cNvSpPr>
                <a:spLocks noChangeShapeType="1"/>
              </p:cNvSpPr>
              <p:nvPr/>
            </p:nvSpPr>
            <p:spPr bwMode="auto">
              <a:xfrm flipH="1">
                <a:off x="3821" y="2112"/>
                <a:ext cx="24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74"/>
              <p:cNvSpPr>
                <a:spLocks noChangeShapeType="1"/>
              </p:cNvSpPr>
              <p:nvPr/>
            </p:nvSpPr>
            <p:spPr bwMode="auto">
              <a:xfrm flipV="1">
                <a:off x="4061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75"/>
              <p:cNvSpPr>
                <a:spLocks noChangeShapeType="1"/>
              </p:cNvSpPr>
              <p:nvPr/>
            </p:nvSpPr>
            <p:spPr bwMode="auto">
              <a:xfrm flipH="1" flipV="1">
                <a:off x="3485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76"/>
            <p:cNvGrpSpPr>
              <a:grpSpLocks/>
            </p:cNvGrpSpPr>
            <p:nvPr/>
          </p:nvGrpSpPr>
          <p:grpSpPr bwMode="auto">
            <a:xfrm>
              <a:off x="3072" y="2544"/>
              <a:ext cx="547" cy="488"/>
              <a:chOff x="3837" y="2256"/>
              <a:chExt cx="547" cy="488"/>
            </a:xfrm>
          </p:grpSpPr>
          <p:sp>
            <p:nvSpPr>
              <p:cNvPr id="30" name="Freeform 77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78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79"/>
            <p:cNvGrpSpPr>
              <a:grpSpLocks/>
            </p:cNvGrpSpPr>
            <p:nvPr/>
          </p:nvGrpSpPr>
          <p:grpSpPr bwMode="auto">
            <a:xfrm rot="21034790" flipH="1">
              <a:off x="2112" y="2496"/>
              <a:ext cx="547" cy="488"/>
              <a:chOff x="3837" y="2256"/>
              <a:chExt cx="547" cy="488"/>
            </a:xfrm>
          </p:grpSpPr>
          <p:sp>
            <p:nvSpPr>
              <p:cNvPr id="28" name="Freeform 80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81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82"/>
            <p:cNvGrpSpPr>
              <a:grpSpLocks/>
            </p:cNvGrpSpPr>
            <p:nvPr/>
          </p:nvGrpSpPr>
          <p:grpSpPr bwMode="auto">
            <a:xfrm>
              <a:off x="2352" y="1056"/>
              <a:ext cx="888" cy="288"/>
              <a:chOff x="360" y="2592"/>
              <a:chExt cx="888" cy="288"/>
            </a:xfrm>
          </p:grpSpPr>
          <p:sp>
            <p:nvSpPr>
              <p:cNvPr id="25" name="Line 83"/>
              <p:cNvSpPr>
                <a:spLocks noChangeShapeType="1"/>
              </p:cNvSpPr>
              <p:nvPr/>
            </p:nvSpPr>
            <p:spPr bwMode="auto">
              <a:xfrm>
                <a:off x="384" y="2592"/>
                <a:ext cx="864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84"/>
              <p:cNvSpPr>
                <a:spLocks/>
              </p:cNvSpPr>
              <p:nvPr/>
            </p:nvSpPr>
            <p:spPr bwMode="auto">
              <a:xfrm>
                <a:off x="360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85"/>
              <p:cNvSpPr>
                <a:spLocks/>
              </p:cNvSpPr>
              <p:nvPr/>
            </p:nvSpPr>
            <p:spPr bwMode="auto">
              <a:xfrm flipH="1">
                <a:off x="792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8" name="Group 87"/>
          <p:cNvGrpSpPr>
            <a:grpSpLocks noChangeAspect="1"/>
          </p:cNvGrpSpPr>
          <p:nvPr/>
        </p:nvGrpSpPr>
        <p:grpSpPr bwMode="auto">
          <a:xfrm>
            <a:off x="3998741" y="1028700"/>
            <a:ext cx="1183094" cy="1600200"/>
            <a:chOff x="3370" y="864"/>
            <a:chExt cx="1526" cy="2064"/>
          </a:xfrm>
        </p:grpSpPr>
        <p:grpSp>
          <p:nvGrpSpPr>
            <p:cNvPr id="39" name="Group 88"/>
            <p:cNvGrpSpPr>
              <a:grpSpLocks/>
            </p:cNvGrpSpPr>
            <p:nvPr/>
          </p:nvGrpSpPr>
          <p:grpSpPr bwMode="auto">
            <a:xfrm>
              <a:off x="3485" y="864"/>
              <a:ext cx="1152" cy="1872"/>
              <a:chOff x="3485" y="864"/>
              <a:chExt cx="1152" cy="1872"/>
            </a:xfrm>
          </p:grpSpPr>
          <p:sp>
            <p:nvSpPr>
              <p:cNvPr id="50" name="Oval 89"/>
              <p:cNvSpPr>
                <a:spLocks noChangeArrowheads="1"/>
              </p:cNvSpPr>
              <p:nvPr/>
            </p:nvSpPr>
            <p:spPr bwMode="auto">
              <a:xfrm>
                <a:off x="3869" y="864"/>
                <a:ext cx="384" cy="38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90"/>
              <p:cNvSpPr>
                <a:spLocks noChangeShapeType="1"/>
              </p:cNvSpPr>
              <p:nvPr/>
            </p:nvSpPr>
            <p:spPr bwMode="auto">
              <a:xfrm>
                <a:off x="4061" y="1248"/>
                <a:ext cx="0" cy="8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91"/>
              <p:cNvSpPr>
                <a:spLocks noChangeShapeType="1"/>
              </p:cNvSpPr>
              <p:nvPr/>
            </p:nvSpPr>
            <p:spPr bwMode="auto">
              <a:xfrm>
                <a:off x="4061" y="2112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92"/>
              <p:cNvSpPr>
                <a:spLocks noChangeShapeType="1"/>
              </p:cNvSpPr>
              <p:nvPr/>
            </p:nvSpPr>
            <p:spPr bwMode="auto">
              <a:xfrm flipH="1">
                <a:off x="3821" y="2112"/>
                <a:ext cx="24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93"/>
              <p:cNvSpPr>
                <a:spLocks noChangeShapeType="1"/>
              </p:cNvSpPr>
              <p:nvPr/>
            </p:nvSpPr>
            <p:spPr bwMode="auto">
              <a:xfrm flipV="1">
                <a:off x="4061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94"/>
              <p:cNvSpPr>
                <a:spLocks noChangeShapeType="1"/>
              </p:cNvSpPr>
              <p:nvPr/>
            </p:nvSpPr>
            <p:spPr bwMode="auto">
              <a:xfrm flipH="1" flipV="1">
                <a:off x="3485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95"/>
            <p:cNvGrpSpPr>
              <a:grpSpLocks/>
            </p:cNvGrpSpPr>
            <p:nvPr/>
          </p:nvGrpSpPr>
          <p:grpSpPr bwMode="auto">
            <a:xfrm>
              <a:off x="4349" y="2440"/>
              <a:ext cx="547" cy="488"/>
              <a:chOff x="3837" y="2256"/>
              <a:chExt cx="547" cy="488"/>
            </a:xfrm>
          </p:grpSpPr>
          <p:sp>
            <p:nvSpPr>
              <p:cNvPr id="48" name="Freeform 96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97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98"/>
            <p:cNvGrpSpPr>
              <a:grpSpLocks/>
            </p:cNvGrpSpPr>
            <p:nvPr/>
          </p:nvGrpSpPr>
          <p:grpSpPr bwMode="auto">
            <a:xfrm rot="21034790" flipH="1">
              <a:off x="3370" y="2400"/>
              <a:ext cx="547" cy="488"/>
              <a:chOff x="3837" y="2256"/>
              <a:chExt cx="547" cy="488"/>
            </a:xfrm>
          </p:grpSpPr>
          <p:sp>
            <p:nvSpPr>
              <p:cNvPr id="46" name="Freeform 99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00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101"/>
            <p:cNvGrpSpPr>
              <a:grpSpLocks/>
            </p:cNvGrpSpPr>
            <p:nvPr/>
          </p:nvGrpSpPr>
          <p:grpSpPr bwMode="auto">
            <a:xfrm>
              <a:off x="3629" y="960"/>
              <a:ext cx="888" cy="288"/>
              <a:chOff x="360" y="2592"/>
              <a:chExt cx="888" cy="288"/>
            </a:xfrm>
          </p:grpSpPr>
          <p:sp>
            <p:nvSpPr>
              <p:cNvPr id="43" name="Line 102"/>
              <p:cNvSpPr>
                <a:spLocks noChangeShapeType="1"/>
              </p:cNvSpPr>
              <p:nvPr/>
            </p:nvSpPr>
            <p:spPr bwMode="auto">
              <a:xfrm>
                <a:off x="384" y="2592"/>
                <a:ext cx="864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03"/>
              <p:cNvSpPr>
                <a:spLocks/>
              </p:cNvSpPr>
              <p:nvPr/>
            </p:nvSpPr>
            <p:spPr bwMode="auto">
              <a:xfrm>
                <a:off x="360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4"/>
              <p:cNvSpPr>
                <a:spLocks/>
              </p:cNvSpPr>
              <p:nvPr/>
            </p:nvSpPr>
            <p:spPr bwMode="auto">
              <a:xfrm flipH="1">
                <a:off x="792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8" name="Oval 57"/>
          <p:cNvSpPr/>
          <p:nvPr/>
        </p:nvSpPr>
        <p:spPr>
          <a:xfrm>
            <a:off x="2907792" y="228600"/>
            <a:ext cx="3364992" cy="3200400"/>
          </a:xfrm>
          <a:prstGeom prst="ellipse">
            <a:avLst/>
          </a:prstGeom>
          <a:solidFill>
            <a:srgbClr val="FF0000">
              <a:alpha val="13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106"/>
          <p:cNvGrpSpPr>
            <a:grpSpLocks noChangeAspect="1"/>
          </p:cNvGrpSpPr>
          <p:nvPr/>
        </p:nvGrpSpPr>
        <p:grpSpPr bwMode="auto">
          <a:xfrm>
            <a:off x="6119018" y="2393950"/>
            <a:ext cx="1196182" cy="1644650"/>
            <a:chOff x="2112" y="960"/>
            <a:chExt cx="1507" cy="2072"/>
          </a:xfrm>
        </p:grpSpPr>
        <p:grpSp>
          <p:nvGrpSpPr>
            <p:cNvPr id="60" name="Group 69"/>
            <p:cNvGrpSpPr>
              <a:grpSpLocks/>
            </p:cNvGrpSpPr>
            <p:nvPr/>
          </p:nvGrpSpPr>
          <p:grpSpPr bwMode="auto">
            <a:xfrm>
              <a:off x="2227" y="960"/>
              <a:ext cx="1152" cy="1872"/>
              <a:chOff x="3485" y="864"/>
              <a:chExt cx="1152" cy="1872"/>
            </a:xfrm>
          </p:grpSpPr>
          <p:sp>
            <p:nvSpPr>
              <p:cNvPr id="71" name="Oval 70"/>
              <p:cNvSpPr>
                <a:spLocks noChangeArrowheads="1"/>
              </p:cNvSpPr>
              <p:nvPr/>
            </p:nvSpPr>
            <p:spPr bwMode="auto">
              <a:xfrm>
                <a:off x="3869" y="864"/>
                <a:ext cx="384" cy="38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71"/>
              <p:cNvSpPr>
                <a:spLocks noChangeShapeType="1"/>
              </p:cNvSpPr>
              <p:nvPr/>
            </p:nvSpPr>
            <p:spPr bwMode="auto">
              <a:xfrm>
                <a:off x="4061" y="1248"/>
                <a:ext cx="0" cy="8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72"/>
              <p:cNvSpPr>
                <a:spLocks noChangeShapeType="1"/>
              </p:cNvSpPr>
              <p:nvPr/>
            </p:nvSpPr>
            <p:spPr bwMode="auto">
              <a:xfrm>
                <a:off x="4061" y="2112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73"/>
              <p:cNvSpPr>
                <a:spLocks noChangeShapeType="1"/>
              </p:cNvSpPr>
              <p:nvPr/>
            </p:nvSpPr>
            <p:spPr bwMode="auto">
              <a:xfrm flipH="1">
                <a:off x="3821" y="2112"/>
                <a:ext cx="24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74"/>
              <p:cNvSpPr>
                <a:spLocks noChangeShapeType="1"/>
              </p:cNvSpPr>
              <p:nvPr/>
            </p:nvSpPr>
            <p:spPr bwMode="auto">
              <a:xfrm flipV="1">
                <a:off x="4061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75"/>
              <p:cNvSpPr>
                <a:spLocks noChangeShapeType="1"/>
              </p:cNvSpPr>
              <p:nvPr/>
            </p:nvSpPr>
            <p:spPr bwMode="auto">
              <a:xfrm flipH="1" flipV="1">
                <a:off x="3485" y="1296"/>
                <a:ext cx="57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76"/>
            <p:cNvGrpSpPr>
              <a:grpSpLocks/>
            </p:cNvGrpSpPr>
            <p:nvPr/>
          </p:nvGrpSpPr>
          <p:grpSpPr bwMode="auto">
            <a:xfrm>
              <a:off x="3072" y="2544"/>
              <a:ext cx="547" cy="488"/>
              <a:chOff x="3837" y="2256"/>
              <a:chExt cx="547" cy="488"/>
            </a:xfrm>
          </p:grpSpPr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79"/>
            <p:cNvGrpSpPr>
              <a:grpSpLocks/>
            </p:cNvGrpSpPr>
            <p:nvPr/>
          </p:nvGrpSpPr>
          <p:grpSpPr bwMode="auto">
            <a:xfrm rot="21034790" flipH="1">
              <a:off x="2112" y="2496"/>
              <a:ext cx="547" cy="488"/>
              <a:chOff x="3837" y="2256"/>
              <a:chExt cx="547" cy="488"/>
            </a:xfrm>
          </p:grpSpPr>
          <p:sp>
            <p:nvSpPr>
              <p:cNvPr id="67" name="Freeform 80"/>
              <p:cNvSpPr>
                <a:spLocks/>
              </p:cNvSpPr>
              <p:nvPr/>
            </p:nvSpPr>
            <p:spPr bwMode="auto">
              <a:xfrm rot="869386">
                <a:off x="3984" y="2256"/>
                <a:ext cx="400" cy="368"/>
              </a:xfrm>
              <a:custGeom>
                <a:avLst/>
                <a:gdLst>
                  <a:gd name="T0" fmla="*/ 0 w 400"/>
                  <a:gd name="T1" fmla="*/ 320 h 368"/>
                  <a:gd name="T2" fmla="*/ 96 w 400"/>
                  <a:gd name="T3" fmla="*/ 32 h 368"/>
                  <a:gd name="T4" fmla="*/ 384 w 400"/>
                  <a:gd name="T5" fmla="*/ 128 h 368"/>
                  <a:gd name="T6" fmla="*/ 0 w 400"/>
                  <a:gd name="T7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0" h="368">
                    <a:moveTo>
                      <a:pt x="0" y="320"/>
                    </a:moveTo>
                    <a:cubicBezTo>
                      <a:pt x="16" y="192"/>
                      <a:pt x="32" y="64"/>
                      <a:pt x="96" y="32"/>
                    </a:cubicBezTo>
                    <a:cubicBezTo>
                      <a:pt x="160" y="0"/>
                      <a:pt x="400" y="72"/>
                      <a:pt x="384" y="128"/>
                    </a:cubicBezTo>
                    <a:cubicBezTo>
                      <a:pt x="368" y="184"/>
                      <a:pt x="184" y="276"/>
                      <a:pt x="0" y="368"/>
                    </a:cubicBezTo>
                  </a:path>
                </a:pathLst>
              </a:cu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81"/>
              <p:cNvSpPr>
                <a:spLocks/>
              </p:cNvSpPr>
              <p:nvPr/>
            </p:nvSpPr>
            <p:spPr bwMode="auto">
              <a:xfrm rot="-1020005">
                <a:off x="3837" y="2312"/>
                <a:ext cx="184" cy="432"/>
              </a:xfrm>
              <a:custGeom>
                <a:avLst/>
                <a:gdLst>
                  <a:gd name="T0" fmla="*/ 160 w 280"/>
                  <a:gd name="T1" fmla="*/ 272 h 656"/>
                  <a:gd name="T2" fmla="*/ 160 w 280"/>
                  <a:gd name="T3" fmla="*/ 80 h 656"/>
                  <a:gd name="T4" fmla="*/ 256 w 280"/>
                  <a:gd name="T5" fmla="*/ 32 h 656"/>
                  <a:gd name="T6" fmla="*/ 256 w 280"/>
                  <a:gd name="T7" fmla="*/ 272 h 656"/>
                  <a:gd name="T8" fmla="*/ 112 w 280"/>
                  <a:gd name="T9" fmla="*/ 368 h 656"/>
                  <a:gd name="T10" fmla="*/ 16 w 280"/>
                  <a:gd name="T11" fmla="*/ 608 h 656"/>
                  <a:gd name="T12" fmla="*/ 208 w 280"/>
                  <a:gd name="T13" fmla="*/ 608 h 656"/>
                  <a:gd name="T14" fmla="*/ 160 w 280"/>
                  <a:gd name="T15" fmla="*/ 32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656">
                    <a:moveTo>
                      <a:pt x="160" y="272"/>
                    </a:moveTo>
                    <a:cubicBezTo>
                      <a:pt x="152" y="196"/>
                      <a:pt x="144" y="120"/>
                      <a:pt x="160" y="80"/>
                    </a:cubicBezTo>
                    <a:cubicBezTo>
                      <a:pt x="176" y="40"/>
                      <a:pt x="240" y="0"/>
                      <a:pt x="256" y="32"/>
                    </a:cubicBezTo>
                    <a:cubicBezTo>
                      <a:pt x="272" y="64"/>
                      <a:pt x="280" y="216"/>
                      <a:pt x="256" y="272"/>
                    </a:cubicBezTo>
                    <a:cubicBezTo>
                      <a:pt x="232" y="328"/>
                      <a:pt x="152" y="312"/>
                      <a:pt x="112" y="368"/>
                    </a:cubicBezTo>
                    <a:cubicBezTo>
                      <a:pt x="72" y="424"/>
                      <a:pt x="0" y="568"/>
                      <a:pt x="16" y="608"/>
                    </a:cubicBezTo>
                    <a:cubicBezTo>
                      <a:pt x="32" y="648"/>
                      <a:pt x="184" y="656"/>
                      <a:pt x="208" y="608"/>
                    </a:cubicBezTo>
                    <a:cubicBezTo>
                      <a:pt x="232" y="560"/>
                      <a:pt x="196" y="440"/>
                      <a:pt x="160" y="320"/>
                    </a:cubicBezTo>
                  </a:path>
                </a:pathLst>
              </a:custGeom>
              <a:noFill/>
              <a:ln w="2540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82"/>
            <p:cNvGrpSpPr>
              <a:grpSpLocks/>
            </p:cNvGrpSpPr>
            <p:nvPr/>
          </p:nvGrpSpPr>
          <p:grpSpPr bwMode="auto">
            <a:xfrm>
              <a:off x="2352" y="1056"/>
              <a:ext cx="888" cy="288"/>
              <a:chOff x="360" y="2592"/>
              <a:chExt cx="888" cy="288"/>
            </a:xfrm>
          </p:grpSpPr>
          <p:sp>
            <p:nvSpPr>
              <p:cNvPr id="64" name="Line 83"/>
              <p:cNvSpPr>
                <a:spLocks noChangeShapeType="1"/>
              </p:cNvSpPr>
              <p:nvPr/>
            </p:nvSpPr>
            <p:spPr bwMode="auto">
              <a:xfrm>
                <a:off x="384" y="2592"/>
                <a:ext cx="864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84"/>
              <p:cNvSpPr>
                <a:spLocks/>
              </p:cNvSpPr>
              <p:nvPr/>
            </p:nvSpPr>
            <p:spPr bwMode="auto">
              <a:xfrm>
                <a:off x="360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85"/>
              <p:cNvSpPr>
                <a:spLocks/>
              </p:cNvSpPr>
              <p:nvPr/>
            </p:nvSpPr>
            <p:spPr bwMode="auto">
              <a:xfrm flipH="1">
                <a:off x="792" y="2592"/>
                <a:ext cx="456" cy="288"/>
              </a:xfrm>
              <a:custGeom>
                <a:avLst/>
                <a:gdLst>
                  <a:gd name="T0" fmla="*/ 24 w 456"/>
                  <a:gd name="T1" fmla="*/ 0 h 288"/>
                  <a:gd name="T2" fmla="*/ 72 w 456"/>
                  <a:gd name="T3" fmla="*/ 288 h 288"/>
                  <a:gd name="T4" fmla="*/ 456 w 456"/>
                  <a:gd name="T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6" h="288">
                    <a:moveTo>
                      <a:pt x="24" y="0"/>
                    </a:moveTo>
                    <a:cubicBezTo>
                      <a:pt x="12" y="144"/>
                      <a:pt x="0" y="288"/>
                      <a:pt x="72" y="288"/>
                    </a:cubicBezTo>
                    <a:cubicBezTo>
                      <a:pt x="144" y="288"/>
                      <a:pt x="300" y="144"/>
                      <a:pt x="456" y="0"/>
                    </a:cubicBezTo>
                  </a:path>
                </a:pathLst>
              </a:cu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7" name="Oval 76"/>
          <p:cNvSpPr>
            <a:spLocks noChangeAspect="1"/>
          </p:cNvSpPr>
          <p:nvPr/>
        </p:nvSpPr>
        <p:spPr>
          <a:xfrm>
            <a:off x="5410200" y="1952625"/>
            <a:ext cx="2593848" cy="2466975"/>
          </a:xfrm>
          <a:prstGeom prst="ellipse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-838200" y="2514600"/>
            <a:ext cx="11125200" cy="0"/>
          </a:xfrm>
          <a:prstGeom prst="line">
            <a:avLst/>
          </a:prstGeom>
          <a:ln w="50800">
            <a:solidFill>
              <a:srgbClr val="DD7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>
            <a:spLocks noChangeAspect="1"/>
          </p:cNvSpPr>
          <p:nvPr/>
        </p:nvSpPr>
        <p:spPr>
          <a:xfrm>
            <a:off x="1139952" y="1981200"/>
            <a:ext cx="2593848" cy="2466975"/>
          </a:xfrm>
          <a:prstGeom prst="ellipse">
            <a:avLst/>
          </a:prstGeom>
          <a:solidFill>
            <a:srgbClr val="FFFF00">
              <a:alpha val="18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er_tab_electronegativit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09600"/>
            <a:ext cx="9105900" cy="559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5562600" y="1371600"/>
            <a:ext cx="3810000" cy="3581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7848600" y="1600200"/>
            <a:ext cx="914400" cy="9144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0" y="3886200"/>
            <a:ext cx="914400" cy="9144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239000" y="1295400"/>
            <a:ext cx="124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66FF"/>
                </a:solidFill>
                <a:latin typeface="Comic Sans MS" panose="030F0702030302020204" pitchFamily="66" charset="0"/>
              </a:rPr>
              <a:t>highest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9213" y="4724400"/>
            <a:ext cx="1093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66FF"/>
                </a:solidFill>
                <a:latin typeface="Comic Sans MS" panose="030F0702030302020204" pitchFamily="66" charset="0"/>
              </a:rPr>
              <a:t>lowest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 rot="2727502">
            <a:off x="6150768" y="1685132"/>
            <a:ext cx="1598613" cy="457200"/>
          </a:xfrm>
          <a:prstGeom prst="rect">
            <a:avLst/>
          </a:prstGeom>
          <a:solidFill>
            <a:srgbClr val="FF6600">
              <a:alpha val="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6600"/>
                </a:solidFill>
                <a:latin typeface="Comic Sans MS" panose="030F0702030302020204" pitchFamily="66" charset="0"/>
              </a:rPr>
              <a:t>nonmetals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 rot="2727502">
            <a:off x="5497513" y="2428875"/>
            <a:ext cx="1117600" cy="457200"/>
          </a:xfrm>
          <a:prstGeom prst="rect">
            <a:avLst/>
          </a:prstGeom>
          <a:solidFill>
            <a:srgbClr val="FF6600">
              <a:alpha val="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6600"/>
                </a:solidFill>
                <a:latin typeface="Comic Sans MS" panose="030F0702030302020204" pitchFamily="66" charset="0"/>
              </a:rPr>
              <a:t>metals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61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61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61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61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  <p:bldP spid="6152" grpId="0"/>
      <p:bldP spid="6153" grpId="0"/>
      <p:bldP spid="6154" grpId="0" animBg="1"/>
      <p:bldP spid="61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er_tab_electronegativit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1438"/>
            <a:ext cx="5715000" cy="350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6200" y="3657600"/>
            <a:ext cx="788035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In our quest to understand the properties of water</a:t>
            </a:r>
          </a:p>
          <a:p>
            <a:r>
              <a:rPr lang="en-US" altLang="en-US" dirty="0"/>
              <a:t>	how do we use </a:t>
            </a:r>
            <a:r>
              <a:rPr lang="en-US" altLang="en-US" u="sng" dirty="0" err="1"/>
              <a:t>electronegativities</a:t>
            </a:r>
            <a:r>
              <a:rPr lang="en-US" altLang="en-US" dirty="0"/>
              <a:t>?</a:t>
            </a:r>
          </a:p>
          <a:p>
            <a:endParaRPr lang="en-US" altLang="en-US" dirty="0"/>
          </a:p>
          <a:p>
            <a:r>
              <a:rPr lang="en-US" altLang="en-US" dirty="0"/>
              <a:t>	the electronegativity values tell us </a:t>
            </a:r>
          </a:p>
          <a:p>
            <a:r>
              <a:rPr lang="en-US" altLang="en-US" dirty="0"/>
              <a:t>	________________________________________________</a:t>
            </a:r>
          </a:p>
          <a:p>
            <a:r>
              <a:rPr lang="en-US" altLang="en-US" dirty="0"/>
              <a:t>	________________________________________________</a:t>
            </a:r>
          </a:p>
          <a:p>
            <a:endParaRPr lang="en-US" altLang="en-US" dirty="0"/>
          </a:p>
          <a:p>
            <a:r>
              <a:rPr lang="en-US" altLang="en-US" dirty="0"/>
              <a:t>	wherever the </a:t>
            </a:r>
            <a:r>
              <a:rPr lang="en-US" altLang="en-US" dirty="0" smtClean="0"/>
              <a:t>electrons (</a:t>
            </a:r>
            <a:r>
              <a:rPr lang="en-US" altLang="en-US" i="1" dirty="0" smtClean="0"/>
              <a:t>e</a:t>
            </a:r>
            <a:r>
              <a:rPr lang="en-US" altLang="en-US" i="1" baseline="30000" dirty="0" smtClean="0"/>
              <a:t>-</a:t>
            </a:r>
            <a:r>
              <a:rPr lang="en-US" altLang="en-US" dirty="0" smtClean="0"/>
              <a:t>) spend </a:t>
            </a:r>
            <a:r>
              <a:rPr lang="en-US" altLang="en-US" dirty="0"/>
              <a:t>more time will be more</a:t>
            </a:r>
          </a:p>
          <a:p>
            <a:r>
              <a:rPr lang="en-US" altLang="en-US" dirty="0"/>
              <a:t>	________________________________________________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430338" y="4876800"/>
            <a:ext cx="57800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where the shared electrons of a covalent bond </a:t>
            </a:r>
          </a:p>
          <a:p>
            <a:r>
              <a:rPr lang="en-US" alt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spend most of their time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108325" y="6086475"/>
            <a:ext cx="1539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NEGATIVE</a:t>
            </a:r>
          </a:p>
        </p:txBody>
      </p:sp>
      <p:pic>
        <p:nvPicPr>
          <p:cNvPr id="7176" name="Picture 8" descr="buckingham-palace_265946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2895600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7" name="Oval 65"/>
          <p:cNvSpPr>
            <a:spLocks noChangeArrowheads="1"/>
          </p:cNvSpPr>
          <p:nvPr/>
        </p:nvSpPr>
        <p:spPr bwMode="auto">
          <a:xfrm>
            <a:off x="3352800" y="2895600"/>
            <a:ext cx="2705100" cy="1447800"/>
          </a:xfrm>
          <a:prstGeom prst="ellipse">
            <a:avLst/>
          </a:prstGeom>
          <a:gradFill rotWithShape="1">
            <a:gsLst>
              <a:gs pos="0">
                <a:srgbClr val="CC3399">
                  <a:gamma/>
                  <a:tint val="19216"/>
                  <a:invGamma/>
                </a:srgbClr>
              </a:gs>
              <a:gs pos="100000">
                <a:srgbClr val="CC33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56" name="Oval 64"/>
          <p:cNvSpPr>
            <a:spLocks noChangeArrowheads="1"/>
          </p:cNvSpPr>
          <p:nvPr/>
        </p:nvSpPr>
        <p:spPr bwMode="auto">
          <a:xfrm>
            <a:off x="3429000" y="2895600"/>
            <a:ext cx="2590800" cy="1447800"/>
          </a:xfrm>
          <a:prstGeom prst="ellipse">
            <a:avLst/>
          </a:prstGeom>
          <a:solidFill>
            <a:srgbClr val="E9A5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225675" y="549275"/>
            <a:ext cx="587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/>
              <a:t>H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771900" y="549275"/>
            <a:ext cx="525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/>
              <a:t>F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2454275" y="396875"/>
            <a:ext cx="136525" cy="136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02" name="Group 10"/>
          <p:cNvGrpSpPr>
            <a:grpSpLocks/>
          </p:cNvGrpSpPr>
          <p:nvPr/>
        </p:nvGrpSpPr>
        <p:grpSpPr bwMode="auto">
          <a:xfrm>
            <a:off x="3848100" y="396875"/>
            <a:ext cx="365125" cy="136525"/>
            <a:chOff x="2554" y="3120"/>
            <a:chExt cx="230" cy="86"/>
          </a:xfrm>
        </p:grpSpPr>
        <p:sp>
          <p:nvSpPr>
            <p:cNvPr id="8203" name="Oval 11"/>
            <p:cNvSpPr>
              <a:spLocks noChangeArrowheads="1"/>
            </p:cNvSpPr>
            <p:nvPr/>
          </p:nvSpPr>
          <p:spPr bwMode="auto">
            <a:xfrm>
              <a:off x="2554" y="3120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" name="Oval 12"/>
            <p:cNvSpPr>
              <a:spLocks noChangeArrowheads="1"/>
            </p:cNvSpPr>
            <p:nvPr/>
          </p:nvSpPr>
          <p:spPr bwMode="auto">
            <a:xfrm>
              <a:off x="2698" y="3120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05" name="Group 13"/>
          <p:cNvGrpSpPr>
            <a:grpSpLocks/>
          </p:cNvGrpSpPr>
          <p:nvPr/>
        </p:nvGrpSpPr>
        <p:grpSpPr bwMode="auto">
          <a:xfrm>
            <a:off x="3848100" y="1311275"/>
            <a:ext cx="365125" cy="136525"/>
            <a:chOff x="2554" y="3120"/>
            <a:chExt cx="230" cy="86"/>
          </a:xfrm>
        </p:grpSpPr>
        <p:sp>
          <p:nvSpPr>
            <p:cNvPr id="8206" name="Oval 14"/>
            <p:cNvSpPr>
              <a:spLocks noChangeArrowheads="1"/>
            </p:cNvSpPr>
            <p:nvPr/>
          </p:nvSpPr>
          <p:spPr bwMode="auto">
            <a:xfrm>
              <a:off x="2554" y="3120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Oval 15"/>
            <p:cNvSpPr>
              <a:spLocks noChangeArrowheads="1"/>
            </p:cNvSpPr>
            <p:nvPr/>
          </p:nvSpPr>
          <p:spPr bwMode="auto">
            <a:xfrm>
              <a:off x="2698" y="3120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08" name="Group 16"/>
          <p:cNvGrpSpPr>
            <a:grpSpLocks/>
          </p:cNvGrpSpPr>
          <p:nvPr/>
        </p:nvGrpSpPr>
        <p:grpSpPr bwMode="auto">
          <a:xfrm rot="-5400000">
            <a:off x="4321175" y="854075"/>
            <a:ext cx="365125" cy="136525"/>
            <a:chOff x="2554" y="3120"/>
            <a:chExt cx="230" cy="86"/>
          </a:xfrm>
        </p:grpSpPr>
        <p:sp>
          <p:nvSpPr>
            <p:cNvPr id="8209" name="Oval 17"/>
            <p:cNvSpPr>
              <a:spLocks noChangeArrowheads="1"/>
            </p:cNvSpPr>
            <p:nvPr/>
          </p:nvSpPr>
          <p:spPr bwMode="auto">
            <a:xfrm>
              <a:off x="2554" y="3120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Oval 18"/>
            <p:cNvSpPr>
              <a:spLocks noChangeArrowheads="1"/>
            </p:cNvSpPr>
            <p:nvPr/>
          </p:nvSpPr>
          <p:spPr bwMode="auto">
            <a:xfrm>
              <a:off x="2698" y="3120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11" name="Oval 19"/>
          <p:cNvSpPr>
            <a:spLocks noChangeArrowheads="1"/>
          </p:cNvSpPr>
          <p:nvPr/>
        </p:nvSpPr>
        <p:spPr bwMode="auto">
          <a:xfrm>
            <a:off x="3543300" y="854075"/>
            <a:ext cx="136525" cy="136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274638" y="92075"/>
            <a:ext cx="1554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Lewis Dot…</a:t>
            </a:r>
          </a:p>
        </p:txBody>
      </p:sp>
      <p:sp>
        <p:nvSpPr>
          <p:cNvPr id="8214" name="Oval 22"/>
          <p:cNvSpPr>
            <a:spLocks noChangeArrowheads="1"/>
          </p:cNvSpPr>
          <p:nvPr/>
        </p:nvSpPr>
        <p:spPr bwMode="auto">
          <a:xfrm rot="1645209">
            <a:off x="2286000" y="381000"/>
            <a:ext cx="16002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1905000" y="1355725"/>
            <a:ext cx="123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nonmetal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3429000" y="1508125"/>
            <a:ext cx="123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nonmetal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1644650" y="1905000"/>
            <a:ext cx="3262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electrons ______________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3032125" y="1922463"/>
            <a:ext cx="995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shared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533400" y="2209800"/>
            <a:ext cx="52774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H “</a:t>
            </a:r>
            <a:r>
              <a:rPr lang="en-US" altLang="en-US" dirty="0" smtClean="0"/>
              <a:t>wants” </a:t>
            </a:r>
            <a:r>
              <a:rPr lang="en-US" altLang="en-US" dirty="0"/>
              <a:t>_________ F “wants” __________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1812925" y="2209800"/>
            <a:ext cx="966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1 more</a:t>
            </a: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4291013" y="2209800"/>
            <a:ext cx="966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1 more</a:t>
            </a:r>
          </a:p>
        </p:txBody>
      </p:sp>
      <p:grpSp>
        <p:nvGrpSpPr>
          <p:cNvPr id="8239" name="Group 47"/>
          <p:cNvGrpSpPr>
            <a:grpSpLocks/>
          </p:cNvGrpSpPr>
          <p:nvPr/>
        </p:nvGrpSpPr>
        <p:grpSpPr bwMode="auto">
          <a:xfrm>
            <a:off x="5813425" y="396875"/>
            <a:ext cx="1730375" cy="1050925"/>
            <a:chOff x="3662" y="250"/>
            <a:chExt cx="1090" cy="662"/>
          </a:xfrm>
        </p:grpSpPr>
        <p:sp>
          <p:nvSpPr>
            <p:cNvPr id="8222" name="Text Box 30"/>
            <p:cNvSpPr txBox="1">
              <a:spLocks noChangeArrowheads="1"/>
            </p:cNvSpPr>
            <p:nvPr/>
          </p:nvSpPr>
          <p:spPr bwMode="auto">
            <a:xfrm>
              <a:off x="3662" y="346"/>
              <a:ext cx="37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/>
                <a:t>H</a:t>
              </a:r>
            </a:p>
          </p:txBody>
        </p:sp>
        <p:sp>
          <p:nvSpPr>
            <p:cNvPr id="8223" name="Text Box 31"/>
            <p:cNvSpPr txBox="1">
              <a:spLocks noChangeArrowheads="1"/>
            </p:cNvSpPr>
            <p:nvPr/>
          </p:nvSpPr>
          <p:spPr bwMode="auto">
            <a:xfrm>
              <a:off x="4248" y="346"/>
              <a:ext cx="33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/>
                <a:t>F</a:t>
              </a:r>
            </a:p>
          </p:txBody>
        </p:sp>
        <p:grpSp>
          <p:nvGrpSpPr>
            <p:cNvPr id="8225" name="Group 33"/>
            <p:cNvGrpSpPr>
              <a:grpSpLocks/>
            </p:cNvGrpSpPr>
            <p:nvPr/>
          </p:nvGrpSpPr>
          <p:grpSpPr bwMode="auto">
            <a:xfrm>
              <a:off x="4296" y="250"/>
              <a:ext cx="230" cy="86"/>
              <a:chOff x="2554" y="3120"/>
              <a:chExt cx="230" cy="86"/>
            </a:xfrm>
          </p:grpSpPr>
          <p:sp>
            <p:nvSpPr>
              <p:cNvPr id="8226" name="Oval 34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28" name="Group 36"/>
            <p:cNvGrpSpPr>
              <a:grpSpLocks/>
            </p:cNvGrpSpPr>
            <p:nvPr/>
          </p:nvGrpSpPr>
          <p:grpSpPr bwMode="auto">
            <a:xfrm>
              <a:off x="4296" y="826"/>
              <a:ext cx="230" cy="86"/>
              <a:chOff x="2554" y="3120"/>
              <a:chExt cx="230" cy="86"/>
            </a:xfrm>
          </p:grpSpPr>
          <p:sp>
            <p:nvSpPr>
              <p:cNvPr id="8229" name="Oval 37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0" name="Oval 38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31" name="Group 39"/>
            <p:cNvGrpSpPr>
              <a:grpSpLocks/>
            </p:cNvGrpSpPr>
            <p:nvPr/>
          </p:nvGrpSpPr>
          <p:grpSpPr bwMode="auto">
            <a:xfrm rot="-5400000">
              <a:off x="4594" y="538"/>
              <a:ext cx="230" cy="86"/>
              <a:chOff x="2554" y="3120"/>
              <a:chExt cx="230" cy="86"/>
            </a:xfrm>
          </p:grpSpPr>
          <p:sp>
            <p:nvSpPr>
              <p:cNvPr id="8232" name="Oval 40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3" name="Oval 41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36" name="Group 44"/>
            <p:cNvGrpSpPr>
              <a:grpSpLocks/>
            </p:cNvGrpSpPr>
            <p:nvPr/>
          </p:nvGrpSpPr>
          <p:grpSpPr bwMode="auto">
            <a:xfrm rot="-5400000">
              <a:off x="4018" y="552"/>
              <a:ext cx="230" cy="86"/>
              <a:chOff x="2554" y="3120"/>
              <a:chExt cx="230" cy="86"/>
            </a:xfrm>
          </p:grpSpPr>
          <p:sp>
            <p:nvSpPr>
              <p:cNvPr id="8237" name="Oval 45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265" name="Group 73"/>
          <p:cNvGrpSpPr>
            <a:grpSpLocks/>
          </p:cNvGrpSpPr>
          <p:nvPr/>
        </p:nvGrpSpPr>
        <p:grpSpPr bwMode="auto">
          <a:xfrm>
            <a:off x="3810000" y="3063875"/>
            <a:ext cx="1905000" cy="1050925"/>
            <a:chOff x="2712" y="1930"/>
            <a:chExt cx="1200" cy="662"/>
          </a:xfrm>
        </p:grpSpPr>
        <p:sp>
          <p:nvSpPr>
            <p:cNvPr id="8241" name="Text Box 49"/>
            <p:cNvSpPr txBox="1">
              <a:spLocks noChangeArrowheads="1"/>
            </p:cNvSpPr>
            <p:nvPr/>
          </p:nvSpPr>
          <p:spPr bwMode="auto">
            <a:xfrm>
              <a:off x="2712" y="2026"/>
              <a:ext cx="37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/>
                <a:t>H</a:t>
              </a:r>
            </a:p>
          </p:txBody>
        </p:sp>
        <p:sp>
          <p:nvSpPr>
            <p:cNvPr id="8242" name="Text Box 50"/>
            <p:cNvSpPr txBox="1">
              <a:spLocks noChangeArrowheads="1"/>
            </p:cNvSpPr>
            <p:nvPr/>
          </p:nvSpPr>
          <p:spPr bwMode="auto">
            <a:xfrm>
              <a:off x="3408" y="2026"/>
              <a:ext cx="33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/>
                <a:t>F</a:t>
              </a:r>
            </a:p>
          </p:txBody>
        </p:sp>
        <p:grpSp>
          <p:nvGrpSpPr>
            <p:cNvPr id="8243" name="Group 51"/>
            <p:cNvGrpSpPr>
              <a:grpSpLocks/>
            </p:cNvGrpSpPr>
            <p:nvPr/>
          </p:nvGrpSpPr>
          <p:grpSpPr bwMode="auto">
            <a:xfrm>
              <a:off x="3456" y="1930"/>
              <a:ext cx="230" cy="86"/>
              <a:chOff x="2554" y="3120"/>
              <a:chExt cx="230" cy="86"/>
            </a:xfrm>
          </p:grpSpPr>
          <p:sp>
            <p:nvSpPr>
              <p:cNvPr id="8244" name="Oval 52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5" name="Oval 53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46" name="Group 54"/>
            <p:cNvGrpSpPr>
              <a:grpSpLocks/>
            </p:cNvGrpSpPr>
            <p:nvPr/>
          </p:nvGrpSpPr>
          <p:grpSpPr bwMode="auto">
            <a:xfrm>
              <a:off x="3456" y="2506"/>
              <a:ext cx="230" cy="86"/>
              <a:chOff x="2554" y="3120"/>
              <a:chExt cx="230" cy="86"/>
            </a:xfrm>
          </p:grpSpPr>
          <p:sp>
            <p:nvSpPr>
              <p:cNvPr id="8247" name="Oval 55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49" name="Group 57"/>
            <p:cNvGrpSpPr>
              <a:grpSpLocks/>
            </p:cNvGrpSpPr>
            <p:nvPr/>
          </p:nvGrpSpPr>
          <p:grpSpPr bwMode="auto">
            <a:xfrm rot="-5400000">
              <a:off x="3754" y="2218"/>
              <a:ext cx="230" cy="86"/>
              <a:chOff x="2554" y="3120"/>
              <a:chExt cx="230" cy="86"/>
            </a:xfrm>
          </p:grpSpPr>
          <p:sp>
            <p:nvSpPr>
              <p:cNvPr id="8250" name="Oval 58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55" name="Line 63"/>
            <p:cNvSpPr>
              <a:spLocks noChangeShapeType="1"/>
            </p:cNvSpPr>
            <p:nvPr/>
          </p:nvSpPr>
          <p:spPr bwMode="auto">
            <a:xfrm>
              <a:off x="3096" y="2256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58" name="Text Box 66"/>
          <p:cNvSpPr txBox="1">
            <a:spLocks noChangeArrowheads="1"/>
          </p:cNvSpPr>
          <p:nvPr/>
        </p:nvSpPr>
        <p:spPr bwMode="auto">
          <a:xfrm>
            <a:off x="293688" y="2971800"/>
            <a:ext cx="21447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let the oval </a:t>
            </a:r>
          </a:p>
          <a:p>
            <a:r>
              <a:rPr lang="en-US" altLang="en-US"/>
              <a:t>represent</a:t>
            </a:r>
          </a:p>
          <a:p>
            <a:r>
              <a:rPr lang="en-US" altLang="en-US"/>
              <a:t>where the shared</a:t>
            </a:r>
          </a:p>
          <a:p>
            <a:r>
              <a:rPr lang="en-US" altLang="en-US"/>
              <a:t>electrons are</a:t>
            </a:r>
          </a:p>
        </p:txBody>
      </p:sp>
      <p:sp>
        <p:nvSpPr>
          <p:cNvPr id="8259" name="Text Box 67"/>
          <p:cNvSpPr txBox="1">
            <a:spLocks noChangeArrowheads="1"/>
          </p:cNvSpPr>
          <p:nvPr/>
        </p:nvSpPr>
        <p:spPr bwMode="auto">
          <a:xfrm>
            <a:off x="628650" y="4343400"/>
            <a:ext cx="76263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electronegativity (EN) values: ______       _______</a:t>
            </a:r>
          </a:p>
          <a:p>
            <a:r>
              <a:rPr lang="en-US" altLang="en-US" dirty="0"/>
              <a:t>	so,</a:t>
            </a:r>
          </a:p>
          <a:p>
            <a:r>
              <a:rPr lang="en-US" altLang="en-US" dirty="0"/>
              <a:t>	which atom gets the </a:t>
            </a:r>
            <a:r>
              <a:rPr lang="en-US" altLang="en-US" u="sng" dirty="0"/>
              <a:t>bigger share</a:t>
            </a:r>
            <a:r>
              <a:rPr lang="en-US" altLang="en-US" dirty="0"/>
              <a:t> of the </a:t>
            </a:r>
            <a:r>
              <a:rPr lang="en-US" altLang="en-US" u="sng" dirty="0"/>
              <a:t>shared</a:t>
            </a:r>
            <a:r>
              <a:rPr lang="en-US" altLang="en-US" dirty="0"/>
              <a:t> electrons?</a:t>
            </a:r>
          </a:p>
          <a:p>
            <a:r>
              <a:rPr lang="en-US" altLang="en-US" dirty="0"/>
              <a:t>		___________</a:t>
            </a:r>
          </a:p>
        </p:txBody>
      </p:sp>
      <p:sp>
        <p:nvSpPr>
          <p:cNvPr id="8260" name="Text Box 68"/>
          <p:cNvSpPr txBox="1">
            <a:spLocks noChangeArrowheads="1"/>
          </p:cNvSpPr>
          <p:nvPr/>
        </p:nvSpPr>
        <p:spPr bwMode="auto">
          <a:xfrm>
            <a:off x="5546725" y="4360863"/>
            <a:ext cx="55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4.0</a:t>
            </a:r>
          </a:p>
        </p:txBody>
      </p:sp>
      <p:sp>
        <p:nvSpPr>
          <p:cNvPr id="8261" name="Text Box 69"/>
          <p:cNvSpPr txBox="1">
            <a:spLocks noChangeArrowheads="1"/>
          </p:cNvSpPr>
          <p:nvPr/>
        </p:nvSpPr>
        <p:spPr bwMode="auto">
          <a:xfrm>
            <a:off x="4251325" y="4360863"/>
            <a:ext cx="517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2.1</a:t>
            </a:r>
          </a:p>
        </p:txBody>
      </p:sp>
      <p:sp>
        <p:nvSpPr>
          <p:cNvPr id="8263" name="Text Box 71"/>
          <p:cNvSpPr txBox="1">
            <a:spLocks noChangeArrowheads="1"/>
          </p:cNvSpPr>
          <p:nvPr/>
        </p:nvSpPr>
        <p:spPr bwMode="auto">
          <a:xfrm>
            <a:off x="2651125" y="5275263"/>
            <a:ext cx="1531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fluorine (F)</a:t>
            </a:r>
          </a:p>
        </p:txBody>
      </p:sp>
      <p:sp>
        <p:nvSpPr>
          <p:cNvPr id="8264" name="Line 72"/>
          <p:cNvSpPr>
            <a:spLocks noChangeShapeType="1"/>
          </p:cNvSpPr>
          <p:nvPr/>
        </p:nvSpPr>
        <p:spPr bwMode="auto">
          <a:xfrm>
            <a:off x="4953000" y="838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66" name="Picture 74" descr="buckingham-palace_265946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4" r="26826" b="21793"/>
          <a:stretch>
            <a:fillRect/>
          </a:stretch>
        </p:blipFill>
        <p:spPr bwMode="auto">
          <a:xfrm>
            <a:off x="5867400" y="2384425"/>
            <a:ext cx="220980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67" name="Picture 75" descr="overview_623_112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09900"/>
            <a:ext cx="16764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Oval 64"/>
          <p:cNvSpPr>
            <a:spLocks noChangeArrowheads="1"/>
          </p:cNvSpPr>
          <p:nvPr/>
        </p:nvSpPr>
        <p:spPr bwMode="auto">
          <a:xfrm>
            <a:off x="3429000" y="2895600"/>
            <a:ext cx="2590800" cy="1447800"/>
          </a:xfrm>
          <a:prstGeom prst="ellipse">
            <a:avLst/>
          </a:prstGeom>
          <a:noFill/>
          <a:ln w="9525">
            <a:solidFill>
              <a:srgbClr val="DD79BC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000"/>
                                        <p:tgtEl>
                                          <p:spTgt spid="8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20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3" dur="20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7" grpId="0" animBg="1"/>
      <p:bldP spid="8256" grpId="0" animBg="1"/>
      <p:bldP spid="8256" grpId="1" animBg="1"/>
      <p:bldP spid="8199" grpId="0"/>
      <p:bldP spid="8201" grpId="0" animBg="1"/>
      <p:bldP spid="8211" grpId="0" animBg="1"/>
      <p:bldP spid="8212" grpId="0"/>
      <p:bldP spid="8214" grpId="0" animBg="1"/>
      <p:bldP spid="8215" grpId="0"/>
      <p:bldP spid="8216" grpId="0"/>
      <p:bldP spid="8217" grpId="0"/>
      <p:bldP spid="8218" grpId="0"/>
      <p:bldP spid="8219" grpId="0"/>
      <p:bldP spid="8220" grpId="0"/>
      <p:bldP spid="8221" grpId="0"/>
      <p:bldP spid="8258" grpId="0"/>
      <p:bldP spid="8259" grpId="0"/>
      <p:bldP spid="8260" grpId="0"/>
      <p:bldP spid="8261" grpId="0"/>
      <p:bldP spid="8263" grpId="0"/>
      <p:bldP spid="8264" grpId="0" animBg="1"/>
      <p:bldP spid="62" grpId="0" animBg="1"/>
      <p:bldP spid="6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3352800" y="762000"/>
            <a:ext cx="2819400" cy="1447800"/>
          </a:xfrm>
          <a:prstGeom prst="ellipse">
            <a:avLst/>
          </a:prstGeom>
          <a:gradFill rotWithShape="1">
            <a:gsLst>
              <a:gs pos="0">
                <a:srgbClr val="CC3399">
                  <a:gamma/>
                  <a:tint val="19216"/>
                  <a:invGamma/>
                </a:srgbClr>
              </a:gs>
              <a:gs pos="100000">
                <a:srgbClr val="CC33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57" name="Group 41"/>
          <p:cNvGrpSpPr>
            <a:grpSpLocks/>
          </p:cNvGrpSpPr>
          <p:nvPr/>
        </p:nvGrpSpPr>
        <p:grpSpPr bwMode="auto">
          <a:xfrm>
            <a:off x="3810000" y="930275"/>
            <a:ext cx="1905000" cy="1050925"/>
            <a:chOff x="2712" y="1930"/>
            <a:chExt cx="1200" cy="662"/>
          </a:xfrm>
        </p:grpSpPr>
        <p:sp>
          <p:nvSpPr>
            <p:cNvPr id="9258" name="Text Box 42"/>
            <p:cNvSpPr txBox="1">
              <a:spLocks noChangeArrowheads="1"/>
            </p:cNvSpPr>
            <p:nvPr/>
          </p:nvSpPr>
          <p:spPr bwMode="auto">
            <a:xfrm>
              <a:off x="2712" y="2026"/>
              <a:ext cx="37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/>
                <a:t>H</a:t>
              </a:r>
            </a:p>
          </p:txBody>
        </p:sp>
        <p:sp>
          <p:nvSpPr>
            <p:cNvPr id="9259" name="Text Box 43"/>
            <p:cNvSpPr txBox="1">
              <a:spLocks noChangeArrowheads="1"/>
            </p:cNvSpPr>
            <p:nvPr/>
          </p:nvSpPr>
          <p:spPr bwMode="auto">
            <a:xfrm>
              <a:off x="3408" y="2026"/>
              <a:ext cx="33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/>
                <a:t>F</a:t>
              </a:r>
            </a:p>
          </p:txBody>
        </p:sp>
        <p:grpSp>
          <p:nvGrpSpPr>
            <p:cNvPr id="9260" name="Group 44"/>
            <p:cNvGrpSpPr>
              <a:grpSpLocks/>
            </p:cNvGrpSpPr>
            <p:nvPr/>
          </p:nvGrpSpPr>
          <p:grpSpPr bwMode="auto">
            <a:xfrm>
              <a:off x="3456" y="1930"/>
              <a:ext cx="230" cy="86"/>
              <a:chOff x="2554" y="3120"/>
              <a:chExt cx="230" cy="86"/>
            </a:xfrm>
          </p:grpSpPr>
          <p:sp>
            <p:nvSpPr>
              <p:cNvPr id="9261" name="Oval 45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2" name="Oval 46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63" name="Group 47"/>
            <p:cNvGrpSpPr>
              <a:grpSpLocks/>
            </p:cNvGrpSpPr>
            <p:nvPr/>
          </p:nvGrpSpPr>
          <p:grpSpPr bwMode="auto">
            <a:xfrm>
              <a:off x="3456" y="2506"/>
              <a:ext cx="230" cy="86"/>
              <a:chOff x="2554" y="3120"/>
              <a:chExt cx="230" cy="86"/>
            </a:xfrm>
          </p:grpSpPr>
          <p:sp>
            <p:nvSpPr>
              <p:cNvPr id="9264" name="Oval 48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5" name="Oval 49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66" name="Group 50"/>
            <p:cNvGrpSpPr>
              <a:grpSpLocks/>
            </p:cNvGrpSpPr>
            <p:nvPr/>
          </p:nvGrpSpPr>
          <p:grpSpPr bwMode="auto">
            <a:xfrm rot="-5400000">
              <a:off x="3754" y="2218"/>
              <a:ext cx="230" cy="86"/>
              <a:chOff x="2554" y="3120"/>
              <a:chExt cx="230" cy="86"/>
            </a:xfrm>
          </p:grpSpPr>
          <p:sp>
            <p:nvSpPr>
              <p:cNvPr id="9267" name="Oval 51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8" name="Oval 52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69" name="Line 53"/>
            <p:cNvSpPr>
              <a:spLocks noChangeShapeType="1"/>
            </p:cNvSpPr>
            <p:nvPr/>
          </p:nvSpPr>
          <p:spPr bwMode="auto">
            <a:xfrm>
              <a:off x="3096" y="2256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293688" y="838200"/>
            <a:ext cx="21447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let the oval </a:t>
            </a:r>
          </a:p>
          <a:p>
            <a:r>
              <a:rPr lang="en-US" altLang="en-US"/>
              <a:t>represent</a:t>
            </a:r>
          </a:p>
          <a:p>
            <a:r>
              <a:rPr lang="en-US" altLang="en-US"/>
              <a:t>where the shared</a:t>
            </a:r>
          </a:p>
          <a:p>
            <a:r>
              <a:rPr lang="en-US" altLang="en-US"/>
              <a:t>electrons are</a:t>
            </a:r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628650" y="2209800"/>
            <a:ext cx="797242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electronegativity (EN) values: ______       _______</a:t>
            </a:r>
          </a:p>
          <a:p>
            <a:r>
              <a:rPr lang="en-US" altLang="en-US" dirty="0"/>
              <a:t>	so,</a:t>
            </a:r>
          </a:p>
          <a:p>
            <a:r>
              <a:rPr lang="en-US" altLang="en-US" dirty="0"/>
              <a:t>	which atom gets the </a:t>
            </a:r>
            <a:r>
              <a:rPr lang="en-US" altLang="en-US" u="sng" dirty="0"/>
              <a:t>bigger share</a:t>
            </a:r>
            <a:r>
              <a:rPr lang="en-US" altLang="en-US" dirty="0"/>
              <a:t> of the </a:t>
            </a:r>
            <a:r>
              <a:rPr lang="en-US" altLang="en-US" u="sng" dirty="0"/>
              <a:t>shared</a:t>
            </a:r>
            <a:r>
              <a:rPr lang="en-US" altLang="en-US" dirty="0"/>
              <a:t> electrons?</a:t>
            </a:r>
          </a:p>
          <a:p>
            <a:r>
              <a:rPr lang="en-US" altLang="en-US" dirty="0"/>
              <a:t>		___________</a:t>
            </a:r>
          </a:p>
          <a:p>
            <a:endParaRPr lang="en-US" altLang="en-US" dirty="0"/>
          </a:p>
          <a:p>
            <a:r>
              <a:rPr lang="en-US" altLang="en-US" dirty="0"/>
              <a:t>	electrons are all what charge? _______________</a:t>
            </a:r>
          </a:p>
          <a:p>
            <a:r>
              <a:rPr lang="en-US" altLang="en-US" dirty="0"/>
              <a:t>	so,</a:t>
            </a:r>
          </a:p>
          <a:p>
            <a:r>
              <a:rPr lang="en-US" altLang="en-US" dirty="0"/>
              <a:t>	if the electrons spend more time on _____________</a:t>
            </a:r>
          </a:p>
          <a:p>
            <a:r>
              <a:rPr lang="en-US" altLang="en-US" dirty="0"/>
              <a:t>	the _______________ side becomes more ______________</a:t>
            </a:r>
          </a:p>
          <a:p>
            <a:r>
              <a:rPr lang="en-US" altLang="en-US" dirty="0"/>
              <a:t>	and,</a:t>
            </a:r>
          </a:p>
          <a:p>
            <a:r>
              <a:rPr lang="en-US" altLang="en-US" dirty="0"/>
              <a:t>	if the electrons spend </a:t>
            </a:r>
            <a:r>
              <a:rPr lang="en-US" altLang="en-US" b="1" u="sng" dirty="0"/>
              <a:t>less</a:t>
            </a:r>
            <a:r>
              <a:rPr lang="en-US" altLang="en-US" dirty="0"/>
              <a:t> time on ______________</a:t>
            </a:r>
          </a:p>
          <a:p>
            <a:r>
              <a:rPr lang="en-US" altLang="en-US" dirty="0"/>
              <a:t>	the _______________ side becomes more ______________</a:t>
            </a:r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5546725" y="2227263"/>
            <a:ext cx="55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4.0</a:t>
            </a:r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4251325" y="2227263"/>
            <a:ext cx="517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2.1</a:t>
            </a:r>
          </a:p>
        </p:txBody>
      </p:sp>
      <p:sp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2651125" y="3124200"/>
            <a:ext cx="1531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fluorine (F)</a:t>
            </a:r>
          </a:p>
        </p:txBody>
      </p:sp>
      <p:pic>
        <p:nvPicPr>
          <p:cNvPr id="9276" name="Picture 60" descr="buckingham-palace_265946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4" r="26826" b="21793"/>
          <a:stretch>
            <a:fillRect/>
          </a:stretch>
        </p:blipFill>
        <p:spPr bwMode="auto">
          <a:xfrm>
            <a:off x="6096000" y="228600"/>
            <a:ext cx="220980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77" name="Picture 61" descr="overview_623_112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16764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79" name="Text Box 63"/>
          <p:cNvSpPr txBox="1">
            <a:spLocks noChangeArrowheads="1"/>
          </p:cNvSpPr>
          <p:nvPr/>
        </p:nvSpPr>
        <p:spPr bwMode="auto">
          <a:xfrm>
            <a:off x="5165725" y="3751263"/>
            <a:ext cx="1176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negative</a:t>
            </a:r>
          </a:p>
        </p:txBody>
      </p:sp>
      <p:sp>
        <p:nvSpPr>
          <p:cNvPr id="9280" name="Text Box 64"/>
          <p:cNvSpPr txBox="1">
            <a:spLocks noChangeArrowheads="1"/>
          </p:cNvSpPr>
          <p:nvPr/>
        </p:nvSpPr>
        <p:spPr bwMode="auto">
          <a:xfrm>
            <a:off x="5699125" y="4360863"/>
            <a:ext cx="1531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fluorine (F)</a:t>
            </a:r>
          </a:p>
        </p:txBody>
      </p:sp>
      <p:sp>
        <p:nvSpPr>
          <p:cNvPr id="9281" name="Text Box 65"/>
          <p:cNvSpPr txBox="1">
            <a:spLocks noChangeArrowheads="1"/>
          </p:cNvSpPr>
          <p:nvPr/>
        </p:nvSpPr>
        <p:spPr bwMode="auto">
          <a:xfrm>
            <a:off x="2117725" y="4665663"/>
            <a:ext cx="1531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fluorine (F)</a:t>
            </a:r>
          </a:p>
        </p:txBody>
      </p: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6689725" y="4665663"/>
            <a:ext cx="1176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negative</a:t>
            </a:r>
          </a:p>
        </p:txBody>
      </p:sp>
      <p:sp>
        <p:nvSpPr>
          <p:cNvPr id="9283" name="Text Box 67"/>
          <p:cNvSpPr txBox="1">
            <a:spLocks noChangeArrowheads="1"/>
          </p:cNvSpPr>
          <p:nvPr/>
        </p:nvSpPr>
        <p:spPr bwMode="auto">
          <a:xfrm>
            <a:off x="6096000" y="1066800"/>
            <a:ext cx="646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>
                <a:solidFill>
                  <a:srgbClr val="33CC33"/>
                </a:solidFill>
                <a:sym typeface="Symbol" panose="05050102010706020507" pitchFamily="18" charset="2"/>
              </a:rPr>
              <a:t>-</a:t>
            </a:r>
          </a:p>
        </p:txBody>
      </p:sp>
      <p:sp>
        <p:nvSpPr>
          <p:cNvPr id="9284" name="Text Box 68"/>
          <p:cNvSpPr txBox="1">
            <a:spLocks noChangeArrowheads="1"/>
          </p:cNvSpPr>
          <p:nvPr/>
        </p:nvSpPr>
        <p:spPr bwMode="auto">
          <a:xfrm>
            <a:off x="2717800" y="1066800"/>
            <a:ext cx="78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>
                <a:solidFill>
                  <a:srgbClr val="33CC33"/>
                </a:solidFill>
                <a:sym typeface="Symbol" panose="05050102010706020507" pitchFamily="18" charset="2"/>
              </a:rPr>
              <a:t>+</a:t>
            </a:r>
          </a:p>
        </p:txBody>
      </p:sp>
      <p:sp>
        <p:nvSpPr>
          <p:cNvPr id="9285" name="Text Box 69"/>
          <p:cNvSpPr txBox="1">
            <a:spLocks noChangeArrowheads="1"/>
          </p:cNvSpPr>
          <p:nvPr/>
        </p:nvSpPr>
        <p:spPr bwMode="auto">
          <a:xfrm>
            <a:off x="6324600" y="1600200"/>
            <a:ext cx="2665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33CC33"/>
                </a:solidFill>
                <a:latin typeface="Comic Sans MS" panose="030F0702030302020204" pitchFamily="66" charset="0"/>
              </a:rPr>
              <a:t>a “little bit” negative</a:t>
            </a:r>
          </a:p>
        </p:txBody>
      </p:sp>
      <p:sp>
        <p:nvSpPr>
          <p:cNvPr id="9286" name="Text Box 70"/>
          <p:cNvSpPr txBox="1">
            <a:spLocks noChangeArrowheads="1"/>
          </p:cNvSpPr>
          <p:nvPr/>
        </p:nvSpPr>
        <p:spPr bwMode="auto">
          <a:xfrm>
            <a:off x="685800" y="898525"/>
            <a:ext cx="259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33CC33"/>
                </a:solidFill>
                <a:latin typeface="Comic Sans MS" panose="030F0702030302020204" pitchFamily="66" charset="0"/>
              </a:rPr>
              <a:t>a “little bit” positive</a:t>
            </a:r>
          </a:p>
        </p:txBody>
      </p:sp>
      <p:sp>
        <p:nvSpPr>
          <p:cNvPr id="9289" name="Freeform 73"/>
          <p:cNvSpPr>
            <a:spLocks/>
          </p:cNvSpPr>
          <p:nvPr/>
        </p:nvSpPr>
        <p:spPr bwMode="auto">
          <a:xfrm>
            <a:off x="7162800" y="1905000"/>
            <a:ext cx="1993900" cy="3975100"/>
          </a:xfrm>
          <a:custGeom>
            <a:avLst/>
            <a:gdLst>
              <a:gd name="T0" fmla="*/ 0 w 1256"/>
              <a:gd name="T1" fmla="*/ 2064 h 2504"/>
              <a:gd name="T2" fmla="*/ 1200 w 1256"/>
              <a:gd name="T3" fmla="*/ 2160 h 2504"/>
              <a:gd name="T4" fmla="*/ 336 w 1256"/>
              <a:gd name="T5" fmla="*/ 0 h 2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56" h="2504">
                <a:moveTo>
                  <a:pt x="0" y="2064"/>
                </a:moveTo>
                <a:cubicBezTo>
                  <a:pt x="572" y="2284"/>
                  <a:pt x="1144" y="2504"/>
                  <a:pt x="1200" y="2160"/>
                </a:cubicBezTo>
                <a:cubicBezTo>
                  <a:pt x="1256" y="1816"/>
                  <a:pt x="796" y="908"/>
                  <a:pt x="336" y="0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0" name="Text Box 74"/>
          <p:cNvSpPr txBox="1">
            <a:spLocks noChangeArrowheads="1"/>
          </p:cNvSpPr>
          <p:nvPr/>
        </p:nvSpPr>
        <p:spPr bwMode="auto">
          <a:xfrm>
            <a:off x="5622925" y="5257800"/>
            <a:ext cx="1733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hydrogen (H)</a:t>
            </a:r>
          </a:p>
        </p:txBody>
      </p:sp>
      <p:sp>
        <p:nvSpPr>
          <p:cNvPr id="9291" name="Text Box 75"/>
          <p:cNvSpPr txBox="1">
            <a:spLocks noChangeArrowheads="1"/>
          </p:cNvSpPr>
          <p:nvPr/>
        </p:nvSpPr>
        <p:spPr bwMode="auto">
          <a:xfrm>
            <a:off x="2144713" y="5568950"/>
            <a:ext cx="1733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hydrogen (H)</a:t>
            </a:r>
          </a:p>
        </p:txBody>
      </p:sp>
      <p:sp>
        <p:nvSpPr>
          <p:cNvPr id="9292" name="Text Box 76"/>
          <p:cNvSpPr txBox="1">
            <a:spLocks noChangeArrowheads="1"/>
          </p:cNvSpPr>
          <p:nvPr/>
        </p:nvSpPr>
        <p:spPr bwMode="auto">
          <a:xfrm>
            <a:off x="6689725" y="5580063"/>
            <a:ext cx="1103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positive</a:t>
            </a:r>
          </a:p>
        </p:txBody>
      </p:sp>
      <p:sp>
        <p:nvSpPr>
          <p:cNvPr id="9293" name="Freeform 77"/>
          <p:cNvSpPr>
            <a:spLocks/>
          </p:cNvSpPr>
          <p:nvPr/>
        </p:nvSpPr>
        <p:spPr bwMode="auto">
          <a:xfrm>
            <a:off x="76200" y="2057400"/>
            <a:ext cx="6553200" cy="4711700"/>
          </a:xfrm>
          <a:custGeom>
            <a:avLst/>
            <a:gdLst>
              <a:gd name="T0" fmla="*/ 4128 w 4128"/>
              <a:gd name="T1" fmla="*/ 2544 h 2968"/>
              <a:gd name="T2" fmla="*/ 432 w 4128"/>
              <a:gd name="T3" fmla="*/ 2544 h 2968"/>
              <a:gd name="T4" fmla="*/ 1536 w 4128"/>
              <a:gd name="T5" fmla="*/ 0 h 2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28" h="2968">
                <a:moveTo>
                  <a:pt x="4128" y="2544"/>
                </a:moveTo>
                <a:cubicBezTo>
                  <a:pt x="2496" y="2756"/>
                  <a:pt x="864" y="2968"/>
                  <a:pt x="432" y="2544"/>
                </a:cubicBezTo>
                <a:cubicBezTo>
                  <a:pt x="0" y="2120"/>
                  <a:pt x="768" y="1060"/>
                  <a:pt x="1536" y="0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92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92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92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92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0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92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92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0" grpId="0"/>
      <p:bldP spid="9279" grpId="0"/>
      <p:bldP spid="9280" grpId="0"/>
      <p:bldP spid="9281" grpId="0"/>
      <p:bldP spid="9282" grpId="0"/>
      <p:bldP spid="9283" grpId="0"/>
      <p:bldP spid="9284" grpId="0"/>
      <p:bldP spid="9285" grpId="0"/>
      <p:bldP spid="9286" grpId="0"/>
      <p:bldP spid="9289" grpId="0" animBg="1"/>
      <p:bldP spid="9290" grpId="0"/>
      <p:bldP spid="9291" grpId="0"/>
      <p:bldP spid="9292" grpId="0"/>
      <p:bldP spid="92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3352800" y="762000"/>
            <a:ext cx="2819400" cy="1447800"/>
          </a:xfrm>
          <a:prstGeom prst="ellipse">
            <a:avLst/>
          </a:prstGeom>
          <a:gradFill rotWithShape="1">
            <a:gsLst>
              <a:gs pos="0">
                <a:srgbClr val="CC3399">
                  <a:gamma/>
                  <a:tint val="19216"/>
                  <a:invGamma/>
                </a:srgbClr>
              </a:gs>
              <a:gs pos="100000">
                <a:srgbClr val="CC33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3810000" y="930275"/>
            <a:ext cx="1905000" cy="1050925"/>
            <a:chOff x="2712" y="1930"/>
            <a:chExt cx="1200" cy="662"/>
          </a:xfrm>
        </p:grpSpPr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2712" y="2026"/>
              <a:ext cx="37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/>
                <a:t>H</a:t>
              </a:r>
            </a:p>
          </p:txBody>
        </p:sp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3408" y="2026"/>
              <a:ext cx="33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/>
                <a:t>F</a:t>
              </a:r>
            </a:p>
          </p:txBody>
        </p:sp>
        <p:grpSp>
          <p:nvGrpSpPr>
            <p:cNvPr id="10246" name="Group 6"/>
            <p:cNvGrpSpPr>
              <a:grpSpLocks/>
            </p:cNvGrpSpPr>
            <p:nvPr/>
          </p:nvGrpSpPr>
          <p:grpSpPr bwMode="auto">
            <a:xfrm>
              <a:off x="3456" y="1930"/>
              <a:ext cx="230" cy="86"/>
              <a:chOff x="2554" y="3120"/>
              <a:chExt cx="230" cy="86"/>
            </a:xfrm>
          </p:grpSpPr>
          <p:sp>
            <p:nvSpPr>
              <p:cNvPr id="10247" name="Oval 7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8" name="Oval 8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49" name="Group 9"/>
            <p:cNvGrpSpPr>
              <a:grpSpLocks/>
            </p:cNvGrpSpPr>
            <p:nvPr/>
          </p:nvGrpSpPr>
          <p:grpSpPr bwMode="auto">
            <a:xfrm>
              <a:off x="3456" y="2506"/>
              <a:ext cx="230" cy="86"/>
              <a:chOff x="2554" y="3120"/>
              <a:chExt cx="230" cy="86"/>
            </a:xfrm>
          </p:grpSpPr>
          <p:sp>
            <p:nvSpPr>
              <p:cNvPr id="10250" name="Oval 10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" name="Oval 11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52" name="Group 12"/>
            <p:cNvGrpSpPr>
              <a:grpSpLocks/>
            </p:cNvGrpSpPr>
            <p:nvPr/>
          </p:nvGrpSpPr>
          <p:grpSpPr bwMode="auto">
            <a:xfrm rot="-5400000">
              <a:off x="3754" y="2218"/>
              <a:ext cx="230" cy="86"/>
              <a:chOff x="2554" y="3120"/>
              <a:chExt cx="230" cy="86"/>
            </a:xfrm>
          </p:grpSpPr>
          <p:sp>
            <p:nvSpPr>
              <p:cNvPr id="10253" name="Oval 13"/>
              <p:cNvSpPr>
                <a:spLocks noChangeArrowheads="1"/>
              </p:cNvSpPr>
              <p:nvPr/>
            </p:nvSpPr>
            <p:spPr bwMode="auto">
              <a:xfrm>
                <a:off x="2554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4" name="Oval 14"/>
              <p:cNvSpPr>
                <a:spLocks noChangeArrowheads="1"/>
              </p:cNvSpPr>
              <p:nvPr/>
            </p:nvSpPr>
            <p:spPr bwMode="auto">
              <a:xfrm>
                <a:off x="2698" y="3120"/>
                <a:ext cx="86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5" name="Line 15"/>
            <p:cNvSpPr>
              <a:spLocks noChangeShapeType="1"/>
            </p:cNvSpPr>
            <p:nvPr/>
          </p:nvSpPr>
          <p:spPr bwMode="auto">
            <a:xfrm>
              <a:off x="3096" y="2256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628650" y="2209800"/>
            <a:ext cx="76263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electronegativity (EN) values: ______       _______</a:t>
            </a:r>
          </a:p>
          <a:p>
            <a:r>
              <a:rPr lang="en-US" altLang="en-US" dirty="0"/>
              <a:t>	so,</a:t>
            </a:r>
          </a:p>
          <a:p>
            <a:r>
              <a:rPr lang="en-US" altLang="en-US" dirty="0"/>
              <a:t>	which atom gets the </a:t>
            </a:r>
            <a:r>
              <a:rPr lang="en-US" altLang="en-US" u="sng" dirty="0"/>
              <a:t>bigger share</a:t>
            </a:r>
            <a:r>
              <a:rPr lang="en-US" altLang="en-US" dirty="0"/>
              <a:t> of the shared electrons?</a:t>
            </a:r>
          </a:p>
          <a:p>
            <a:r>
              <a:rPr lang="en-US" altLang="en-US" dirty="0"/>
              <a:t>		___________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46725" y="2209800"/>
            <a:ext cx="55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4.0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4251325" y="2209800"/>
            <a:ext cx="517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2.1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2651125" y="3124200"/>
            <a:ext cx="1531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fluorine (F)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6096000" y="1066800"/>
            <a:ext cx="646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>
                <a:solidFill>
                  <a:srgbClr val="33CC33"/>
                </a:solidFill>
                <a:sym typeface="Symbol" panose="05050102010706020507" pitchFamily="18" charset="2"/>
              </a:rPr>
              <a:t>-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2717800" y="1066800"/>
            <a:ext cx="78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>
                <a:solidFill>
                  <a:srgbClr val="33CC33"/>
                </a:solidFill>
                <a:sym typeface="Symbol" panose="05050102010706020507" pitchFamily="18" charset="2"/>
              </a:rPr>
              <a:t>+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6324600" y="1600200"/>
            <a:ext cx="2665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33CC33"/>
                </a:solidFill>
                <a:latin typeface="Comic Sans MS" panose="030F0702030302020204" pitchFamily="66" charset="0"/>
              </a:rPr>
              <a:t>a “little bit” negative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685800" y="898525"/>
            <a:ext cx="259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33CC33"/>
                </a:solidFill>
                <a:latin typeface="Comic Sans MS" panose="030F0702030302020204" pitchFamily="66" charset="0"/>
              </a:rPr>
              <a:t>a “little bit” positive</a:t>
            </a: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822325" y="4354513"/>
            <a:ext cx="77390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sng" dirty="0"/>
              <a:t>Polar Bond</a:t>
            </a:r>
            <a:r>
              <a:rPr lang="en-US" altLang="en-US" dirty="0"/>
              <a:t>: ___________________________________________</a:t>
            </a:r>
          </a:p>
          <a:p>
            <a:r>
              <a:rPr lang="en-US" altLang="en-US" dirty="0"/>
              <a:t>	_______________________________________________</a:t>
            </a:r>
          </a:p>
          <a:p>
            <a:r>
              <a:rPr lang="en-US" altLang="en-US" dirty="0"/>
              <a:t>	_______________________________________________</a:t>
            </a:r>
          </a:p>
          <a:p>
            <a:r>
              <a:rPr lang="en-US" altLang="en-US" dirty="0"/>
              <a:t>	_______________________________________________</a:t>
            </a:r>
          </a:p>
          <a:p>
            <a:r>
              <a:rPr lang="en-US" altLang="en-US" dirty="0"/>
              <a:t>	_______________________________________________</a:t>
            </a: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2422525" y="4343400"/>
            <a:ext cx="617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a bond in which the electrons are shared </a:t>
            </a:r>
            <a:r>
              <a:rPr lang="en-US" altLang="en-US" b="1" u="sng">
                <a:solidFill>
                  <a:srgbClr val="0033CC"/>
                </a:solidFill>
                <a:latin typeface="Comic Sans MS" panose="030F0702030302020204" pitchFamily="66" charset="0"/>
              </a:rPr>
              <a:t>unequally</a:t>
            </a:r>
            <a:endParaRPr lang="en-US" altLang="en-US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between two atoms</a:t>
            </a: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2698750" y="4970463"/>
            <a:ext cx="5570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CC3399"/>
                </a:solidFill>
                <a:latin typeface="Comic Sans MS" panose="030F0702030302020204" pitchFamily="66" charset="0"/>
              </a:rPr>
              <a:t>the shared electrons spend more time around</a:t>
            </a:r>
          </a:p>
          <a:p>
            <a:r>
              <a:rPr lang="en-US" altLang="en-US">
                <a:solidFill>
                  <a:srgbClr val="CC3399"/>
                </a:solidFill>
                <a:latin typeface="Comic Sans MS" panose="030F0702030302020204" pitchFamily="66" charset="0"/>
              </a:rPr>
              <a:t>the atom with the higher electronegativity</a:t>
            </a:r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3108325" y="5580063"/>
            <a:ext cx="5275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33CC33"/>
                </a:solidFill>
                <a:latin typeface="Comic Sans MS" panose="030F0702030302020204" pitchFamily="66" charset="0"/>
              </a:rPr>
              <a:t>making that end of the bond more negative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7" grpId="0"/>
      <p:bldP spid="10278" grpId="0"/>
      <p:bldP spid="1027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5917</TotalTime>
  <Words>1787</Words>
  <Application>Microsoft Office PowerPoint</Application>
  <PresentationFormat>On-screen Show (4:3)</PresentationFormat>
  <Paragraphs>592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Comic Sans MS</vt:lpstr>
      <vt:lpstr>Symbol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tonic</dc:creator>
  <cp:lastModifiedBy>toni</cp:lastModifiedBy>
  <cp:revision>94</cp:revision>
  <cp:lastPrinted>2018-11-08T15:38:06Z</cp:lastPrinted>
  <dcterms:created xsi:type="dcterms:W3CDTF">2014-10-20T23:03:44Z</dcterms:created>
  <dcterms:modified xsi:type="dcterms:W3CDTF">2019-11-14T20:03:37Z</dcterms:modified>
</cp:coreProperties>
</file>