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73" r:id="rId4"/>
    <p:sldId id="276" r:id="rId5"/>
    <p:sldId id="277" r:id="rId6"/>
    <p:sldId id="274" r:id="rId7"/>
    <p:sldId id="278" r:id="rId8"/>
    <p:sldId id="280" r:id="rId9"/>
    <p:sldId id="281" r:id="rId10"/>
    <p:sldId id="279" r:id="rId11"/>
    <p:sldId id="259" r:id="rId12"/>
    <p:sldId id="272" r:id="rId13"/>
    <p:sldId id="260" r:id="rId14"/>
    <p:sldId id="261" r:id="rId15"/>
    <p:sldId id="262" r:id="rId16"/>
    <p:sldId id="263" r:id="rId17"/>
    <p:sldId id="264" r:id="rId18"/>
    <p:sldId id="265" r:id="rId19"/>
    <p:sldId id="256" r:id="rId20"/>
    <p:sldId id="266" r:id="rId21"/>
    <p:sldId id="267" r:id="rId22"/>
    <p:sldId id="268" r:id="rId23"/>
    <p:sldId id="269" r:id="rId24"/>
    <p:sldId id="270" r:id="rId25"/>
    <p:sldId id="271" r:id="rId26"/>
    <p:sldId id="275" r:id="rId2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1D101"/>
    <a:srgbClr val="E1F4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4AA2C-8B45-4313-9581-FA20D3A34A4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CB035-D417-4FE7-B655-5BCCFCFB2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EE098C5-773B-4D85-B5BD-96FD23B94981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DC1F497-A172-47FA-A4F3-79E9E4BDF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9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4C410-ECDB-47A9-A13F-3AAE9646C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91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81D0D-D0F5-4135-A265-E93B1AEF1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4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BE331-82BB-40BB-A84A-AC3AC3DE8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8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70B6-B974-4FFF-A759-32BE5AA61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9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D3613-F446-434A-BA9A-4A6886C85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19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11891-851D-4CCE-BCA1-621A77A88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58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1A1FF-2432-477A-8053-77D30048D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8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4C52-3260-410B-9BDA-AB0A7E350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3E1CB-0ED5-4502-916D-6E608DD33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64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35FCC-CF5F-47BA-8F53-24570EF28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08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07E53-DE67-4BB7-81E6-EF2AE8F30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51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2F160A-79F9-4BD8-B8F3-3BD6212BD9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hyperlink" Target="http://www.montpelier-vt.org/167/Public-Work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control" Target="../activeX/activeX3.xml"/><Relationship Id="rId7" Type="http://schemas.openxmlformats.org/officeDocument/2006/relationships/image" Target="../media/image6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5.xml"/><Relationship Id="rId4" Type="http://schemas.openxmlformats.org/officeDocument/2006/relationships/control" Target="../activeX/activeX4.xml"/><Relationship Id="rId9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olog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ter-research.net/index.php/phosphates" TargetMode="External"/><Relationship Id="rId5" Type="http://schemas.openxmlformats.org/officeDocument/2006/relationships/hyperlink" Target="https://en.wikipedia.org/wiki/Octane" TargetMode="External"/><Relationship Id="rId4" Type="http://schemas.openxmlformats.org/officeDocument/2006/relationships/hyperlink" Target="https://www.epa.gov/dwstandardsregula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ysiolog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46150" y="228600"/>
            <a:ext cx="720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66"/>
                </a:solidFill>
              </a:rPr>
              <a:t>We Finally Have all the pieces!!!!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253120">
            <a:off x="649288" y="1520825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Why water is happy at H</a:t>
            </a:r>
            <a:r>
              <a:rPr lang="en-US" altLang="en-US" sz="2000" baseline="-25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O!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 rot="1502040">
            <a:off x="3792538" y="1449388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What an atom is!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486400" y="9906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What an ion is!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21030000">
            <a:off x="2389188" y="4416425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What covalent and ionic bonds are!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rot="939240">
            <a:off x="4371975" y="3411538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What a watershed is!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65200" y="9067800"/>
            <a:ext cx="873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Now why was that all important?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How does it effect your community?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20523900">
            <a:off x="1154113" y="2589213"/>
            <a:ext cx="624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 smtClean="0">
                <a:solidFill>
                  <a:srgbClr val="000000"/>
                </a:solidFill>
              </a:rPr>
              <a:t>How </a:t>
            </a:r>
            <a:r>
              <a:rPr lang="en-US" altLang="en-US" sz="2000" dirty="0">
                <a:solidFill>
                  <a:srgbClr val="000000"/>
                </a:solidFill>
              </a:rPr>
              <a:t>water is polar and what that means in terms of how </a:t>
            </a:r>
            <a:r>
              <a:rPr lang="en-US" altLang="en-US" sz="2000" dirty="0" smtClean="0">
                <a:solidFill>
                  <a:srgbClr val="000000"/>
                </a:solidFill>
              </a:rPr>
              <a:t>water dissolves other </a:t>
            </a:r>
            <a:r>
              <a:rPr lang="en-US" altLang="en-US" sz="2000" dirty="0">
                <a:solidFill>
                  <a:srgbClr val="000000"/>
                </a:solidFill>
              </a:rPr>
              <a:t>things!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  <p:bldP spid="3080" grpId="0"/>
      <p:bldP spid="3081" grpId="0"/>
      <p:bldP spid="3082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538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Quality report for Montpelier’s drinking water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505200" y="521732"/>
            <a:ext cx="16161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hlinkClick r:id="rId4"/>
              </a:rPr>
              <a:t>link to 2016 report</a:t>
            </a:r>
            <a:endParaRPr lang="en-US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715869"/>
            <a:ext cx="418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does the “stuff” that is in the water</a:t>
            </a:r>
          </a:p>
          <a:p>
            <a:pPr algn="ctr"/>
            <a:r>
              <a:rPr lang="en-US" dirty="0" smtClean="0"/>
              <a:t>get into the water 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76" name="TextBox1" r:id="rId2" imgW="8763120" imgH="4038480"/>
        </mc:Choice>
        <mc:Fallback>
          <p:control name="TextBox1" r:id="rId2" imgW="8763120" imgH="403848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600" y="2438400"/>
                  <a:ext cx="8763000" cy="403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491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534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What is </a:t>
            </a:r>
            <a:r>
              <a:rPr lang="en-US" altLang="en-US" sz="2000" u="sng" dirty="0" err="1">
                <a:solidFill>
                  <a:srgbClr val="000000"/>
                </a:solidFill>
              </a:rPr>
              <a:t>stormwater</a:t>
            </a:r>
            <a:r>
              <a:rPr lang="en-US" altLang="en-US" sz="2000" u="sng" dirty="0">
                <a:solidFill>
                  <a:srgbClr val="000000"/>
                </a:solidFill>
              </a:rPr>
              <a:t> runoff</a:t>
            </a:r>
            <a:r>
              <a:rPr lang="en-US" altLang="en-US" sz="2000" dirty="0">
                <a:solidFill>
                  <a:srgbClr val="000000"/>
                </a:solidFill>
              </a:rPr>
              <a:t>?</a:t>
            </a: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r>
              <a:rPr lang="en-US" altLang="en-US" sz="2000" dirty="0">
                <a:solidFill>
                  <a:srgbClr val="000000"/>
                </a:solidFill>
              </a:rPr>
              <a:t>What </a:t>
            </a:r>
            <a:r>
              <a:rPr lang="en-US" altLang="en-US" sz="2000" u="sng" dirty="0">
                <a:solidFill>
                  <a:srgbClr val="000000"/>
                </a:solidFill>
              </a:rPr>
              <a:t>pollutants</a:t>
            </a:r>
            <a:r>
              <a:rPr lang="en-US" altLang="en-US" sz="2000" dirty="0">
                <a:solidFill>
                  <a:srgbClr val="000000"/>
                </a:solidFill>
              </a:rPr>
              <a:t> can be transported in </a:t>
            </a:r>
            <a:r>
              <a:rPr lang="en-US" altLang="en-US" sz="2000" u="sng" dirty="0" err="1" smtClean="0">
                <a:solidFill>
                  <a:srgbClr val="000000"/>
                </a:solidFill>
              </a:rPr>
              <a:t>stormwater</a:t>
            </a:r>
            <a:r>
              <a:rPr lang="en-US" altLang="en-US" sz="2000" u="sng" dirty="0" smtClean="0">
                <a:solidFill>
                  <a:srgbClr val="000000"/>
                </a:solidFill>
              </a:rPr>
              <a:t> runoff</a:t>
            </a:r>
            <a:r>
              <a:rPr lang="en-US" altLang="en-US" sz="2000" dirty="0" smtClean="0">
                <a:solidFill>
                  <a:srgbClr val="000000"/>
                </a:solidFill>
              </a:rPr>
              <a:t>?</a:t>
            </a:r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r>
              <a:rPr lang="en-US" altLang="en-US" sz="2000" dirty="0">
                <a:solidFill>
                  <a:srgbClr val="000000"/>
                </a:solidFill>
              </a:rPr>
              <a:t>What strategies have you seen that are used to </a:t>
            </a:r>
            <a:r>
              <a:rPr lang="en-US" altLang="en-US" sz="2000" u="sng" dirty="0">
                <a:solidFill>
                  <a:srgbClr val="000000"/>
                </a:solidFill>
              </a:rPr>
              <a:t>move or collect </a:t>
            </a:r>
            <a:r>
              <a:rPr lang="en-US" altLang="en-US" sz="2000" u="sng" dirty="0" err="1">
                <a:solidFill>
                  <a:srgbClr val="000000"/>
                </a:solidFill>
              </a:rPr>
              <a:t>stormwater</a:t>
            </a:r>
            <a:r>
              <a:rPr lang="en-US" altLang="en-US" sz="2000" u="sng" dirty="0">
                <a:solidFill>
                  <a:srgbClr val="000000"/>
                </a:solidFill>
              </a:rPr>
              <a:t> runoff</a:t>
            </a:r>
            <a:r>
              <a:rPr lang="en-US" altLang="en-US" sz="2000" dirty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19200" y="3641725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Class Ideas-Share out your small group brainstorms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43000" y="190500"/>
            <a:ext cx="6824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rgbClr val="000000"/>
                </a:solidFill>
              </a:rPr>
              <a:t>Turn to your partner and answer these 3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534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</a:rPr>
              <a:t>What is </a:t>
            </a:r>
            <a:r>
              <a:rPr lang="en-US" altLang="en-US" sz="2000" dirty="0" err="1">
                <a:solidFill>
                  <a:srgbClr val="000000"/>
                </a:solidFill>
              </a:rPr>
              <a:t>stormwater</a:t>
            </a:r>
            <a:r>
              <a:rPr lang="en-US" altLang="en-US" sz="2000" dirty="0">
                <a:solidFill>
                  <a:srgbClr val="000000"/>
                </a:solidFill>
              </a:rPr>
              <a:t> runoff</a:t>
            </a:r>
            <a:r>
              <a:rPr lang="en-US" altLang="en-US" sz="2000" dirty="0" smtClean="0">
                <a:solidFill>
                  <a:srgbClr val="000000"/>
                </a:solidFill>
              </a:rPr>
              <a:t>?</a:t>
            </a: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 smtClean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r>
              <a:rPr lang="en-US" altLang="en-US" sz="2000" dirty="0" smtClean="0">
                <a:solidFill>
                  <a:srgbClr val="000000"/>
                </a:solidFill>
              </a:rPr>
              <a:t>What </a:t>
            </a:r>
            <a:r>
              <a:rPr lang="en-US" altLang="en-US" sz="2000" dirty="0">
                <a:solidFill>
                  <a:srgbClr val="000000"/>
                </a:solidFill>
              </a:rPr>
              <a:t>pollutants can be transported in </a:t>
            </a:r>
            <a:r>
              <a:rPr lang="en-US" altLang="en-US" sz="2000" dirty="0" err="1">
                <a:solidFill>
                  <a:srgbClr val="000000"/>
                </a:solidFill>
              </a:rPr>
              <a:t>stormwater</a:t>
            </a:r>
            <a:r>
              <a:rPr lang="en-US" altLang="en-US" sz="2000" dirty="0" smtClean="0">
                <a:solidFill>
                  <a:srgbClr val="000000"/>
                </a:solidFill>
              </a:rPr>
              <a:t>?</a:t>
            </a: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 smtClean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 smtClean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 smtClean="0">
              <a:solidFill>
                <a:srgbClr val="000000"/>
              </a:solidFill>
            </a:endParaRPr>
          </a:p>
          <a:p>
            <a:r>
              <a:rPr lang="en-US" altLang="en-US" sz="2000" dirty="0" smtClean="0">
                <a:solidFill>
                  <a:srgbClr val="000000"/>
                </a:solidFill>
              </a:rPr>
              <a:t>\</a:t>
            </a: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r>
              <a:rPr lang="en-US" altLang="en-US" sz="2000" dirty="0" smtClean="0">
                <a:solidFill>
                  <a:srgbClr val="000000"/>
                </a:solidFill>
              </a:rPr>
              <a:t>What </a:t>
            </a:r>
            <a:r>
              <a:rPr lang="en-US" altLang="en-US" sz="2000" dirty="0">
                <a:solidFill>
                  <a:srgbClr val="000000"/>
                </a:solidFill>
              </a:rPr>
              <a:t>strategies have you seen that are used to move or collect </a:t>
            </a:r>
            <a:r>
              <a:rPr lang="en-US" altLang="en-US" sz="2000" dirty="0" err="1">
                <a:solidFill>
                  <a:srgbClr val="000000"/>
                </a:solidFill>
              </a:rPr>
              <a:t>stormwater</a:t>
            </a:r>
            <a:r>
              <a:rPr lang="en-US" altLang="en-US" sz="2000" dirty="0">
                <a:solidFill>
                  <a:srgbClr val="000000"/>
                </a:solidFill>
              </a:rPr>
              <a:t> runoff?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43000" y="0"/>
            <a:ext cx="6824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00"/>
                </a:solidFill>
              </a:rPr>
              <a:t>Turn to your partner and answer these 3 questions.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516" name="TextBox1" r:id="rId2" imgW="8915400" imgH="800280"/>
        </mc:Choice>
        <mc:Fallback>
          <p:control name="TextBox1" r:id="rId2" imgW="8915400" imgH="80028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400" y="762000"/>
                  <a:ext cx="8915400" cy="8029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517" name="TextBox2" r:id="rId3" imgW="4419720" imgH="2705040"/>
        </mc:Choice>
        <mc:Fallback>
          <p:control name="TextBox2" r:id="rId3" imgW="4419720" imgH="2705040">
            <p:pic>
              <p:nvPicPr>
                <p:cNvPr id="6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200" y="1945943"/>
                  <a:ext cx="4419600" cy="270225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518" name="TextBox3" r:id="rId4" imgW="8915400" imgH="1447920"/>
        </mc:Choice>
        <mc:Fallback>
          <p:control name="TextBox3" r:id="rId4" imgW="8915400" imgH="1447920">
            <p:pic>
              <p:nvPicPr>
                <p:cNvPr id="7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400" y="5369257"/>
                  <a:ext cx="8915400" cy="14478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519" name="TextBox4" r:id="rId5" imgW="4419720" imgH="2705040"/>
        </mc:Choice>
        <mc:Fallback>
          <p:control name="TextBox4" r:id="rId5" imgW="4419720" imgH="2705040">
            <p:pic>
              <p:nvPicPr>
                <p:cNvPr id="9" name="TextBox4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48200" y="1945943"/>
                  <a:ext cx="4419600" cy="270225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1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Arial - 36"/>
              </a:rPr>
              <a:t>Point Source Pollution</a:t>
            </a:r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: 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Arial - 36"/>
              </a:rPr>
              <a:t>direct</a:t>
            </a:r>
            <a:r>
              <a:rPr lang="en-US" altLang="en-US" sz="2400" dirty="0" smtClean="0">
                <a:solidFill>
                  <a:srgbClr val="000000"/>
                </a:solidFill>
                <a:latin typeface="Arial - 36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 - 36"/>
              </a:rPr>
              <a:t>discharge into water</a:t>
            </a:r>
          </a:p>
        </p:txBody>
      </p:sp>
      <p:pic>
        <p:nvPicPr>
          <p:cNvPr id="6149" name="Picture 5" descr="clipboard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553200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800600" y="609600"/>
            <a:ext cx="41148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2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n-US" sz="2400" b="1" dirty="0">
                <a:solidFill>
                  <a:srgbClr val="000000"/>
                </a:solidFill>
                <a:latin typeface="Arial - 36"/>
              </a:rPr>
              <a:t>Non-Point Source Pollution</a:t>
            </a:r>
            <a:r>
              <a:rPr lang="fr-FR" altLang="en-US" sz="2400" dirty="0">
                <a:solidFill>
                  <a:srgbClr val="000000"/>
                </a:solidFill>
                <a:latin typeface="Arial - 36"/>
              </a:rPr>
              <a:t>: </a:t>
            </a:r>
            <a:r>
              <a:rPr lang="fr-FR" altLang="en-US" sz="2400" b="1" u="sng" dirty="0" smtClean="0">
                <a:solidFill>
                  <a:srgbClr val="000000"/>
                </a:solidFill>
                <a:latin typeface="Arial - 36"/>
              </a:rPr>
              <a:t>indirect</a:t>
            </a:r>
            <a:r>
              <a:rPr lang="fr-FR" altLang="en-US" sz="2400" dirty="0" smtClean="0">
                <a:solidFill>
                  <a:srgbClr val="000000"/>
                </a:solidFill>
                <a:latin typeface="Arial - 36"/>
              </a:rPr>
              <a:t> </a:t>
            </a:r>
            <a:r>
              <a:rPr lang="fr-FR" altLang="en-US" sz="2400" dirty="0" err="1">
                <a:solidFill>
                  <a:srgbClr val="000000"/>
                </a:solidFill>
                <a:latin typeface="Arial - 36"/>
              </a:rPr>
              <a:t>discharge</a:t>
            </a:r>
            <a:r>
              <a:rPr lang="fr-FR" altLang="en-US" sz="2400" dirty="0">
                <a:solidFill>
                  <a:srgbClr val="000000"/>
                </a:solidFill>
                <a:latin typeface="Arial - 36"/>
              </a:rPr>
              <a:t> </a:t>
            </a:r>
            <a:r>
              <a:rPr lang="fr-FR" altLang="en-US" sz="2400" dirty="0" err="1">
                <a:solidFill>
                  <a:srgbClr val="000000"/>
                </a:solidFill>
                <a:latin typeface="Arial - 36"/>
              </a:rPr>
              <a:t>into</a:t>
            </a:r>
            <a:r>
              <a:rPr lang="fr-FR" altLang="en-US" sz="2400" dirty="0">
                <a:solidFill>
                  <a:srgbClr val="000000"/>
                </a:solidFill>
                <a:latin typeface="Arial - 36"/>
              </a:rPr>
              <a:t> water. </a:t>
            </a:r>
            <a:endParaRPr lang="en-US" altLang="en-US" sz="24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7174" name="Picture 6" descr="clipboard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553200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7410734" y="764275"/>
            <a:ext cx="1203139" cy="2374710"/>
          </a:xfrm>
          <a:custGeom>
            <a:avLst/>
            <a:gdLst>
              <a:gd name="connsiteX0" fmla="*/ 573206 w 1203139"/>
              <a:gd name="connsiteY0" fmla="*/ 0 h 2374710"/>
              <a:gd name="connsiteX1" fmla="*/ 1187356 w 1203139"/>
              <a:gd name="connsiteY1" fmla="*/ 1187355 h 2374710"/>
              <a:gd name="connsiteX2" fmla="*/ 0 w 1203139"/>
              <a:gd name="connsiteY2" fmla="*/ 2374710 h 237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139" h="2374710">
                <a:moveTo>
                  <a:pt x="573206" y="0"/>
                </a:moveTo>
                <a:cubicBezTo>
                  <a:pt x="928048" y="395785"/>
                  <a:pt x="1282890" y="791570"/>
                  <a:pt x="1187356" y="1187355"/>
                </a:cubicBezTo>
                <a:cubicBezTo>
                  <a:pt x="1091822" y="1583140"/>
                  <a:pt x="545911" y="1978925"/>
                  <a:pt x="0" y="2374710"/>
                </a:cubicBezTo>
              </a:path>
            </a:pathLst>
          </a:custGeom>
          <a:noFill/>
          <a:ln w="25400">
            <a:solidFill>
              <a:srgbClr val="FF006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492621" y="655093"/>
            <a:ext cx="1179549" cy="3439235"/>
          </a:xfrm>
          <a:custGeom>
            <a:avLst/>
            <a:gdLst>
              <a:gd name="connsiteX0" fmla="*/ 0 w 1179549"/>
              <a:gd name="connsiteY0" fmla="*/ 0 h 3439235"/>
              <a:gd name="connsiteX1" fmla="*/ 1173707 w 1179549"/>
              <a:gd name="connsiteY1" fmla="*/ 2347414 h 3439235"/>
              <a:gd name="connsiteX2" fmla="*/ 368489 w 1179549"/>
              <a:gd name="connsiteY2" fmla="*/ 3439235 h 34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9549" h="3439235">
                <a:moveTo>
                  <a:pt x="0" y="0"/>
                </a:moveTo>
                <a:cubicBezTo>
                  <a:pt x="556146" y="887104"/>
                  <a:pt x="1112292" y="1774208"/>
                  <a:pt x="1173707" y="2347414"/>
                </a:cubicBezTo>
                <a:cubicBezTo>
                  <a:pt x="1235122" y="2920620"/>
                  <a:pt x="801805" y="3179927"/>
                  <a:pt x="368489" y="3439235"/>
                </a:cubicBezTo>
              </a:path>
            </a:pathLst>
          </a:custGeom>
          <a:noFill/>
          <a:ln w="25400">
            <a:solidFill>
              <a:srgbClr val="FF006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" y="0"/>
            <a:ext cx="8915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Think about the water cycle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...</a:t>
            </a:r>
          </a:p>
          <a:p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what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aspects of the water cycle can 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Arial - 36"/>
              </a:rPr>
              <a:t>we (humans)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 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	slow down 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	or 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	speed up 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to reduce </a:t>
            </a:r>
            <a:r>
              <a:rPr lang="en-US" altLang="en-US" sz="2000" u="sng" dirty="0">
                <a:solidFill>
                  <a:srgbClr val="000000"/>
                </a:solidFill>
                <a:latin typeface="Arial - 36"/>
              </a:rPr>
              <a:t>non-point source pollution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?</a:t>
            </a:r>
          </a:p>
        </p:txBody>
      </p:sp>
      <p:pic>
        <p:nvPicPr>
          <p:cNvPr id="8197" name="Picture 5" descr="clip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2"/>
          <a:stretch>
            <a:fillRect/>
          </a:stretch>
        </p:blipFill>
        <p:spPr bwMode="auto">
          <a:xfrm>
            <a:off x="457200" y="1938992"/>
            <a:ext cx="8229600" cy="487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971800" y="725269"/>
            <a:ext cx="4318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slow down: runoff</a:t>
            </a:r>
          </a:p>
          <a:p>
            <a:r>
              <a:rPr lang="en-US" altLang="en-US" sz="2000" dirty="0">
                <a:solidFill>
                  <a:schemeClr val="accent2"/>
                </a:solidFill>
                <a:latin typeface="Comic Sans MS" panose="030F0702030302020204" pitchFamily="66" charset="0"/>
              </a:rPr>
              <a:t>speed up: </a:t>
            </a: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infiltration, plant uptake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00"/>
                </a:solidFill>
              </a:rPr>
              <a:t>Gray </a:t>
            </a:r>
            <a:r>
              <a:rPr lang="en-US" altLang="en-US" sz="2000" b="1" dirty="0" err="1">
                <a:solidFill>
                  <a:srgbClr val="000000"/>
                </a:solidFill>
              </a:rPr>
              <a:t>Stormwater</a:t>
            </a:r>
            <a:r>
              <a:rPr lang="en-US" altLang="en-US" sz="2000" b="1" dirty="0">
                <a:solidFill>
                  <a:srgbClr val="000000"/>
                </a:solidFill>
              </a:rPr>
              <a:t> Infrastructure</a:t>
            </a:r>
            <a:r>
              <a:rPr lang="en-US" altLang="en-US" sz="2000" dirty="0">
                <a:solidFill>
                  <a:srgbClr val="000000"/>
                </a:solidFill>
              </a:rPr>
              <a:t>: 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</a:rPr>
              <a:t>Pipes, catch basins and </a:t>
            </a:r>
            <a:r>
              <a:rPr lang="en-US" altLang="en-US" sz="2000" dirty="0" err="1">
                <a:solidFill>
                  <a:srgbClr val="000000"/>
                </a:solidFill>
              </a:rPr>
              <a:t>stormdrains</a:t>
            </a:r>
            <a:r>
              <a:rPr lang="en-US" altLang="en-US" sz="2000" dirty="0">
                <a:solidFill>
                  <a:srgbClr val="000000"/>
                </a:solidFill>
              </a:rPr>
              <a:t> that collect </a:t>
            </a:r>
            <a:r>
              <a:rPr lang="en-US" altLang="en-US" sz="2000" dirty="0" err="1">
                <a:solidFill>
                  <a:srgbClr val="000000"/>
                </a:solidFill>
              </a:rPr>
              <a:t>stormwater</a:t>
            </a:r>
            <a:r>
              <a:rPr lang="en-US" altLang="en-US" sz="2000" dirty="0">
                <a:solidFill>
                  <a:srgbClr val="000000"/>
                </a:solidFill>
              </a:rPr>
              <a:t> and discharge it, </a:t>
            </a:r>
            <a:r>
              <a:rPr lang="en-US" altLang="en-US" sz="2000" b="1" i="1" u="sng" dirty="0">
                <a:solidFill>
                  <a:srgbClr val="000000"/>
                </a:solidFill>
              </a:rPr>
              <a:t>untreated</a:t>
            </a:r>
            <a:r>
              <a:rPr lang="en-US" altLang="en-US" sz="2000" dirty="0">
                <a:solidFill>
                  <a:srgbClr val="000000"/>
                </a:solidFill>
              </a:rPr>
              <a:t>, into waterbodies.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4648200"/>
            <a:ext cx="622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00"/>
                </a:solidFill>
              </a:rPr>
              <a:t>What are the effects of gray stormwater infrastructure on water quality?</a:t>
            </a:r>
          </a:p>
        </p:txBody>
      </p:sp>
      <p:pic>
        <p:nvPicPr>
          <p:cNvPr id="9222" name="Picture 6" descr="clipboard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7125"/>
            <a:ext cx="4343400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clipboard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34340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9252" name="TextBox1" r:id="rId2" imgW="7467480" imgH="1295280"/>
        </mc:Choice>
        <mc:Fallback>
          <p:control name="TextBox1" r:id="rId2" imgW="7467480" imgH="1295280">
            <p:pic>
              <p:nvPicPr>
                <p:cNvPr id="922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38200" y="5334000"/>
                  <a:ext cx="7467600" cy="1295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0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00"/>
                </a:solidFill>
              </a:rPr>
              <a:t>Green </a:t>
            </a:r>
            <a:r>
              <a:rPr lang="en-US" altLang="en-US" sz="2000" b="1" dirty="0" err="1">
                <a:solidFill>
                  <a:srgbClr val="000000"/>
                </a:solidFill>
              </a:rPr>
              <a:t>Stormwater</a:t>
            </a:r>
            <a:r>
              <a:rPr lang="en-US" altLang="en-US" sz="2000" b="1" dirty="0">
                <a:solidFill>
                  <a:srgbClr val="000000"/>
                </a:solidFill>
              </a:rPr>
              <a:t> Infrastructure</a:t>
            </a:r>
            <a:r>
              <a:rPr lang="en-US" altLang="en-US" sz="2000" dirty="0">
                <a:solidFill>
                  <a:srgbClr val="000000"/>
                </a:solidFill>
              </a:rPr>
              <a:t>: 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</a:rPr>
              <a:t>Uses </a:t>
            </a:r>
            <a:r>
              <a:rPr lang="en-US" altLang="en-US" sz="2000" u="sng" dirty="0">
                <a:solidFill>
                  <a:srgbClr val="000000"/>
                </a:solidFill>
              </a:rPr>
              <a:t>infiltration</a:t>
            </a:r>
            <a:r>
              <a:rPr lang="en-US" altLang="en-US" sz="2000" dirty="0">
                <a:solidFill>
                  <a:srgbClr val="000000"/>
                </a:solidFill>
              </a:rPr>
              <a:t>, </a:t>
            </a:r>
            <a:r>
              <a:rPr lang="en-US" altLang="en-US" sz="2000" u="sng" dirty="0">
                <a:solidFill>
                  <a:srgbClr val="000000"/>
                </a:solidFill>
              </a:rPr>
              <a:t>evapotranspiration</a:t>
            </a:r>
            <a:r>
              <a:rPr lang="en-US" altLang="en-US" sz="2000" dirty="0">
                <a:solidFill>
                  <a:srgbClr val="000000"/>
                </a:solidFill>
              </a:rPr>
              <a:t>, </a:t>
            </a:r>
            <a:r>
              <a:rPr lang="en-US" altLang="en-US" sz="2000" u="sng" dirty="0">
                <a:solidFill>
                  <a:srgbClr val="000000"/>
                </a:solidFill>
              </a:rPr>
              <a:t>storage and reuse</a:t>
            </a:r>
            <a:r>
              <a:rPr lang="en-US" altLang="en-US" sz="2000" dirty="0">
                <a:solidFill>
                  <a:srgbClr val="000000"/>
                </a:solidFill>
              </a:rPr>
              <a:t> to reduce runoff and/or help remove pollutants from runoff.</a:t>
            </a:r>
          </a:p>
        </p:txBody>
      </p:sp>
      <p:pic>
        <p:nvPicPr>
          <p:cNvPr id="10246" name="Picture 6" descr="clipboard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3963"/>
            <a:ext cx="434340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clipboard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267200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47800" y="4648200"/>
            <a:ext cx="622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00"/>
                </a:solidFill>
              </a:rPr>
              <a:t>What are the effects of green stormwater infrastructure on water quality?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7" name="TextBox1" r:id="rId2" imgW="7467480" imgH="1295280"/>
        </mc:Choice>
        <mc:Fallback>
          <p:control name="TextBox1" r:id="rId2" imgW="7467480" imgH="1295280">
            <p:pic>
              <p:nvPicPr>
                <p:cNvPr id="10249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838200" y="5334000"/>
                  <a:ext cx="7467600" cy="1295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5950" y="457200"/>
            <a:ext cx="7912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u="sng">
                <a:solidFill>
                  <a:srgbClr val="000000"/>
                </a:solidFill>
                <a:latin typeface="Arial - 36"/>
              </a:rPr>
              <a:t>Three Green Stormwater Infrastructure Concepts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	1. Infiltration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	2. Evapotranspiration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	3. Storage &amp; Reuse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2574925"/>
            <a:ext cx="79486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Times New Roman - 14"/>
              </a:rPr>
              <a:t>Green Stormwater Infrastructure Concept: 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14"/>
              </a:rPr>
              <a:t>     What is it?</a:t>
            </a:r>
          </a:p>
          <a:p>
            <a:endParaRPr lang="en-US" altLang="en-US" sz="2000">
              <a:solidFill>
                <a:srgbClr val="000000"/>
              </a:solidFill>
              <a:latin typeface="Times New Roman - 14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Times New Roman - 14"/>
              </a:rPr>
              <a:t>     Why does it work?</a:t>
            </a:r>
          </a:p>
          <a:p>
            <a:endParaRPr lang="en-US" altLang="en-US" sz="2000">
              <a:solidFill>
                <a:srgbClr val="000000"/>
              </a:solidFill>
              <a:latin typeface="Times New Roman - 14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Times New Roman - 14"/>
              </a:rPr>
              <a:t>     What methods are used to apply this concept to stormwater  </a:t>
            </a:r>
          </a:p>
          <a:p>
            <a:r>
              <a:rPr lang="en-US" altLang="en-US" sz="2000">
                <a:solidFill>
                  <a:srgbClr val="000000"/>
                </a:solidFill>
                <a:latin typeface="Times New Roman - 14"/>
              </a:rPr>
              <a:t>     management (Putting the concept to work)?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lip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3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BK-182-31a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Screen Shot 2014-11-17 a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53467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24400" y="609600"/>
            <a:ext cx="43005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0000"/>
                </a:solidFill>
              </a:rPr>
              <a:t>We live her, work here, play here and all of those actions take a toll on the river...</a:t>
            </a:r>
          </a:p>
          <a:p>
            <a:pPr algn="ctr"/>
            <a:r>
              <a:rPr lang="en-US" altLang="en-US" sz="2000">
                <a:solidFill>
                  <a:srgbClr val="000000"/>
                </a:solidFill>
              </a:rPr>
              <a:t>what can we do to make our impact  less?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0" y="152400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>
                <a:solidFill>
                  <a:srgbClr val="000000"/>
                </a:solidFill>
              </a:rPr>
              <a:t>Infiltration</a:t>
            </a:r>
          </a:p>
        </p:txBody>
      </p:sp>
      <p:pic>
        <p:nvPicPr>
          <p:cNvPr id="12293" name="Picture 5" descr="Screen Shot 2013-11-07 a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 descr="Screen Shot 2013-11-07 a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340475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creen Shot 2013-11-07 a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8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Screen Shot 2013-11-07 a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0"/>
            <a:ext cx="309880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Screen Shot 2013-11-07 a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0"/>
            <a:ext cx="30734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Screen Shot 2013-11-07 at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creen Shot 2013-11-07 a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53415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Screen Shot 2013-11-07 a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30226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19088" y="3581400"/>
            <a:ext cx="2728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/>
              <a:t>Evapotranspiration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creen Shot 2013-11-07 a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6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Screen Shot 2013-11-07 a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0"/>
            <a:ext cx="3098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Screen Shot 2013-11-07 a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0"/>
            <a:ext cx="30734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Screen Shot 2013-11-07 at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4141788"/>
            <a:ext cx="9175750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Screen Shot 2013-11-08 a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0400"/>
            <a:ext cx="30988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 descr="Screen Shot 2013-11-08 at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35163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121150" y="30480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/>
              <a:t>Storage and 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reen Shot 2013-11-07 a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00500"/>
            <a:ext cx="89916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Screen Shot 2013-11-08 at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Screen Shot 2013-11-08 at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30353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588" y="4876800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364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14556" y="5638800"/>
            <a:ext cx="695799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rot="2314554">
            <a:off x="2824828" y="4102418"/>
            <a:ext cx="381000" cy="137160"/>
            <a:chOff x="6248400" y="1295400"/>
            <a:chExt cx="381000" cy="137160"/>
          </a:xfrm>
        </p:grpSpPr>
        <p:sp>
          <p:nvSpPr>
            <p:cNvPr id="6" name="Oval 5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7714554">
            <a:off x="1784072" y="4166885"/>
            <a:ext cx="381000" cy="137160"/>
            <a:chOff x="6248400" y="1295400"/>
            <a:chExt cx="381000" cy="137160"/>
          </a:xfrm>
        </p:grpSpPr>
        <p:sp>
          <p:nvSpPr>
            <p:cNvPr id="9" name="Oval 8"/>
            <p:cNvSpPr/>
            <p:nvPr/>
          </p:nvSpPr>
          <p:spPr>
            <a:xfrm>
              <a:off x="624840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92240" y="1295400"/>
              <a:ext cx="137160" cy="13716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2225596" y="4269475"/>
            <a:ext cx="646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-</a:t>
            </a: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4100022" y="5999759"/>
            <a:ext cx="78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0" y="6039892"/>
            <a:ext cx="7938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rgbClr val="33CC33"/>
                </a:solidFill>
                <a:sym typeface="Symbol" panose="05050102010706020507" pitchFamily="18" charset="2"/>
              </a:rPr>
              <a:t>+</a:t>
            </a:r>
            <a:endParaRPr lang="en-US" altLang="en-US" sz="4400" dirty="0">
              <a:solidFill>
                <a:srgbClr val="33CC33"/>
              </a:solidFill>
              <a:sym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38040" y="563880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387503" y="5638800"/>
            <a:ext cx="698337" cy="421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 rot="1200000" flipV="1">
            <a:off x="2660544" y="4322778"/>
            <a:ext cx="196767" cy="73108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20400000">
            <a:off x="2055061" y="4316008"/>
            <a:ext cx="218147" cy="775470"/>
          </a:xfrm>
          <a:prstGeom prst="triangl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69628" flipH="1">
            <a:off x="2134249" y="5264633"/>
            <a:ext cx="1685839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9630372">
            <a:off x="1152487" y="5205322"/>
            <a:ext cx="1660495" cy="914400"/>
          </a:xfrm>
          <a:prstGeom prst="rightArrow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 dirty="0" smtClean="0">
                <a:solidFill>
                  <a:schemeClr val="tx1"/>
                </a:solidFill>
              </a:rPr>
              <a:t>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r>
              <a:rPr lang="en-US" i="1" dirty="0" smtClean="0">
                <a:solidFill>
                  <a:schemeClr val="tx1"/>
                </a:solidFill>
              </a:rPr>
              <a:t> e</a:t>
            </a:r>
            <a:r>
              <a:rPr lang="en-US" i="1" baseline="30000" dirty="0" smtClean="0">
                <a:solidFill>
                  <a:schemeClr val="tx1"/>
                </a:solidFill>
              </a:rPr>
              <a:t>-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48321" y="5606319"/>
            <a:ext cx="4423811" cy="40039"/>
          </a:xfrm>
          <a:prstGeom prst="line">
            <a:avLst/>
          </a:prstGeom>
          <a:ln w="50800">
            <a:solidFill>
              <a:srgbClr val="DD7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574" y="3500735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2265"/>
                </a:solidFill>
              </a:rPr>
              <a:t>tetrahedral</a:t>
            </a:r>
            <a:endParaRPr lang="en-US" sz="2400" dirty="0">
              <a:solidFill>
                <a:srgbClr val="8622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5690"/>
            <a:ext cx="182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Water Quality</a:t>
            </a:r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19090"/>
            <a:ext cx="6629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the </a:t>
            </a:r>
            <a:r>
              <a:rPr lang="en-US" dirty="0"/>
              <a:t>chemical, physical, biological, and radiological characteristics of water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measure of the condition of water relative to the requirements of one or more biotic species and or to any human need or purpose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most frequently used by reference to a set of standards against which compliance, generally achieved through treatment of the water, can be assessed. The most common standards used to assess water quality relate to health of ecosystems, </a:t>
            </a:r>
            <a:r>
              <a:rPr lang="en-US" dirty="0" smtClean="0"/>
              <a:t>safety of </a:t>
            </a:r>
            <a:r>
              <a:rPr lang="en-US" dirty="0"/>
              <a:t>human contact, and drinking water.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16" y="4552890"/>
            <a:ext cx="8778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what “stuff” is in the water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how much is there of that “stuff”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is that “stuff” </a:t>
            </a:r>
            <a:r>
              <a:rPr lang="en-US" sz="2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 that level</a:t>
            </a:r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hazardous to humans and/or other species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924490"/>
            <a:ext cx="8765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that “stuff” can be hazardous at some level, we call it a _______________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67961" y="592449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pollutant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5" descr="Screen Shot 2014-11-17 a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888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7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5690"/>
            <a:ext cx="182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Water Quality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97116" y="895290"/>
            <a:ext cx="8778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what “stuff” is in the water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how much is there of that “stuff”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is that “stuff” at that level hazardous to humans and/or other species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66890"/>
            <a:ext cx="919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that “stuff” can be hazardous at some level, we call it a ________________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67961" y="226689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pollutant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400961"/>
            <a:ext cx="8130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water are we talking about? 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Where’s this water ? 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Where’s </a:t>
            </a:r>
            <a:r>
              <a:rPr lang="en-US" sz="2000" b="1" u="sng" dirty="0" smtClean="0"/>
              <a:t>not</a:t>
            </a:r>
            <a:r>
              <a:rPr lang="en-US" sz="2000" dirty="0" smtClean="0"/>
              <a:t> this water? 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3400961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drinking water / habitat water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3999" y="3708737"/>
            <a:ext cx="432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rivers, lakes, oceans, ground water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298" y="401651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ice caps (solid), glaciers (solid),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atmosphere (gas)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137"/>
            <a:ext cx="1824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Water Quality</a:t>
            </a:r>
            <a:endParaRPr lang="en-US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97116" y="432137"/>
            <a:ext cx="8778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what “stuff” is in the water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how much is there of that “stuff”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is that “stuff” at that level hazardous to humans and/or other species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495961"/>
            <a:ext cx="8130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water are we talking about? 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Where’s this water ? ________________________________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Where’s </a:t>
            </a:r>
            <a:r>
              <a:rPr lang="en-US" sz="2000" b="1" u="sng" dirty="0" smtClean="0"/>
              <a:t>not</a:t>
            </a:r>
            <a:r>
              <a:rPr lang="en-US" sz="2000" dirty="0" smtClean="0"/>
              <a:t> this water? ______________________________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1495961"/>
            <a:ext cx="3914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drinking water / habitat water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3999" y="1803737"/>
            <a:ext cx="432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rivers, lakes, oceans, ground water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298" y="211151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ice caps (solid), glaciers (solid),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atmosphere (gas)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776805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47800"/>
            <a:ext cx="84391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determines </a:t>
            </a:r>
            <a:r>
              <a:rPr lang="en-US" b="1" u="sng" dirty="0" smtClean="0"/>
              <a:t>how much</a:t>
            </a:r>
            <a:r>
              <a:rPr lang="en-US" dirty="0" smtClean="0"/>
              <a:t> of the “stuff” can be in the water?</a:t>
            </a:r>
          </a:p>
          <a:p>
            <a:endParaRPr lang="en-US" dirty="0"/>
          </a:p>
          <a:p>
            <a:r>
              <a:rPr lang="en-US" dirty="0" smtClean="0"/>
              <a:t>	clue… three words _____________________________</a:t>
            </a:r>
          </a:p>
          <a:p>
            <a:endParaRPr lang="en-US" dirty="0"/>
          </a:p>
          <a:p>
            <a:r>
              <a:rPr lang="en-US" dirty="0" smtClean="0"/>
              <a:t>	based on what property? _______________________</a:t>
            </a:r>
          </a:p>
          <a:p>
            <a:endParaRPr lang="en-US" dirty="0"/>
          </a:p>
          <a:p>
            <a:r>
              <a:rPr lang="en-US" dirty="0" smtClean="0"/>
              <a:t>		water is ____________________</a:t>
            </a:r>
          </a:p>
          <a:p>
            <a:endParaRPr lang="en-US" dirty="0"/>
          </a:p>
          <a:p>
            <a:r>
              <a:rPr lang="en-US" dirty="0" smtClean="0"/>
              <a:t>		so “stuff” that is ___________ will </a:t>
            </a:r>
            <a:r>
              <a:rPr lang="en-US" u="sng" dirty="0" smtClean="0"/>
              <a:t>dissolve best</a:t>
            </a:r>
            <a:r>
              <a:rPr lang="en-US" dirty="0" smtClean="0"/>
              <a:t> in water</a:t>
            </a:r>
          </a:p>
          <a:p>
            <a:r>
              <a:rPr lang="en-US" dirty="0"/>
              <a:t>	</a:t>
            </a:r>
            <a:r>
              <a:rPr lang="en-US" dirty="0" smtClean="0"/>
              <a:t>	and “stuff” that is ____________ will </a:t>
            </a:r>
            <a:r>
              <a:rPr lang="en-US" u="sng" dirty="0" smtClean="0"/>
              <a:t>not dissolve much</a:t>
            </a:r>
            <a:r>
              <a:rPr lang="en-US" dirty="0" smtClean="0"/>
              <a:t> in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283" y="3001481"/>
            <a:ext cx="3226283" cy="2180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9812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Like Dissolves Like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295" y="255554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polarity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6865" y="310259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459" y="365562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2149" y="392052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not 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0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Water Quality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97116" y="381000"/>
            <a:ext cx="7920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what “stuff” is in the water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how much is there of that “stuff”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is that “stuff” at that level hazardous to humans and/or other species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19631"/>
              </p:ext>
            </p:extLst>
          </p:nvPr>
        </p:nvGraphicFramePr>
        <p:xfrm>
          <a:off x="0" y="533400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nitrates 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ex: sodium nitrate Na(NO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phosphates 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3-</a:t>
                      </a:r>
                      <a:r>
                        <a:rPr lang="en-US" dirty="0" smtClean="0"/>
                        <a:t>, ex: sodium phosphate Na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acid,</a:t>
                      </a:r>
                      <a:r>
                        <a:rPr lang="en-US" baseline="0" dirty="0" smtClean="0"/>
                        <a:t> ex: sulfuric acid (acid rain)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any amount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9281" y="498029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283" y="472440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84391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determines </a:t>
            </a:r>
            <a:r>
              <a:rPr lang="en-US" b="1" u="sng" dirty="0" smtClean="0"/>
              <a:t>how much</a:t>
            </a:r>
            <a:r>
              <a:rPr lang="en-US" dirty="0" smtClean="0"/>
              <a:t> of the “stuff” </a:t>
            </a:r>
            <a:r>
              <a:rPr lang="en-US" b="1" u="sng" dirty="0" smtClean="0"/>
              <a:t>can be</a:t>
            </a:r>
            <a:r>
              <a:rPr lang="en-US" dirty="0" smtClean="0"/>
              <a:t> in the water?</a:t>
            </a:r>
          </a:p>
          <a:p>
            <a:endParaRPr lang="en-US" dirty="0"/>
          </a:p>
          <a:p>
            <a:r>
              <a:rPr lang="en-US" dirty="0" smtClean="0"/>
              <a:t>	clue… three words _____________________________</a:t>
            </a:r>
          </a:p>
          <a:p>
            <a:endParaRPr lang="en-US" dirty="0"/>
          </a:p>
          <a:p>
            <a:r>
              <a:rPr lang="en-US" dirty="0" smtClean="0"/>
              <a:t>	based on what property? _______________________</a:t>
            </a:r>
          </a:p>
          <a:p>
            <a:endParaRPr lang="en-US" dirty="0"/>
          </a:p>
          <a:p>
            <a:r>
              <a:rPr lang="en-US" dirty="0" smtClean="0"/>
              <a:t>		water is ____________________</a:t>
            </a:r>
          </a:p>
          <a:p>
            <a:endParaRPr lang="en-US" dirty="0"/>
          </a:p>
          <a:p>
            <a:r>
              <a:rPr lang="en-US" dirty="0" smtClean="0"/>
              <a:t>		so “stuff” that is ___________ will </a:t>
            </a:r>
            <a:r>
              <a:rPr lang="en-US" u="sng" dirty="0" smtClean="0"/>
              <a:t>dissolve best</a:t>
            </a:r>
            <a:r>
              <a:rPr lang="en-US" dirty="0" smtClean="0"/>
              <a:t> in water</a:t>
            </a:r>
          </a:p>
          <a:p>
            <a:r>
              <a:rPr lang="en-US" dirty="0"/>
              <a:t>	</a:t>
            </a:r>
            <a:r>
              <a:rPr lang="en-US" dirty="0" smtClean="0"/>
              <a:t>	and “stuff” that is ____________ will </a:t>
            </a:r>
            <a:r>
              <a:rPr lang="en-US" u="sng" dirty="0" smtClean="0"/>
              <a:t>not dissolve much</a:t>
            </a:r>
            <a:r>
              <a:rPr lang="en-US" dirty="0" smtClean="0"/>
              <a:t> in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34" y="1477790"/>
            <a:ext cx="2246901" cy="1518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2192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Like Dissolves Like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295" y="179354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polarity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6865" y="234059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459" y="290128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2149" y="315852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not polar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0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Water Quality</a:t>
            </a:r>
            <a:endParaRPr lang="en-US" b="1" u="sng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57245"/>
              </p:ext>
            </p:extLst>
          </p:nvPr>
        </p:nvGraphicFramePr>
        <p:xfrm>
          <a:off x="0" y="41503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nitrates 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ex: sodium nitrate Na(NO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phosphates 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3-</a:t>
                      </a:r>
                      <a:r>
                        <a:rPr lang="en-US" dirty="0" smtClean="0"/>
                        <a:t>, ex: sodium phosphate Na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acid,</a:t>
                      </a:r>
                      <a:r>
                        <a:rPr lang="en-US" baseline="0" dirty="0" smtClean="0"/>
                        <a:t> ex: sulfuric acid (in acid rain)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any amount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9281" y="379665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283" y="35407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50946"/>
              </p:ext>
            </p:extLst>
          </p:nvPr>
        </p:nvGraphicFramePr>
        <p:xfrm>
          <a:off x="0" y="57505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oxygen,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r>
                        <a:rPr lang="en-US" baseline="0" dirty="0" smtClean="0"/>
                        <a:t> dioxide, 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~0.001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 (hydrocarbon</a:t>
                      </a:r>
                      <a:r>
                        <a:rPr lang="en-US" baseline="0" dirty="0" smtClean="0"/>
                        <a:t> mixture), ex: C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18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0.00007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9281" y="5396856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NON 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8283" y="51409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7118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determines </a:t>
            </a:r>
            <a:r>
              <a:rPr lang="en-US" b="1" u="sng" dirty="0" smtClean="0"/>
              <a:t>how much</a:t>
            </a:r>
            <a:r>
              <a:rPr lang="en-US" dirty="0" smtClean="0"/>
              <a:t> of the “stuff” is </a:t>
            </a:r>
            <a:r>
              <a:rPr lang="en-US" b="1" u="sng" dirty="0" smtClean="0"/>
              <a:t>safe</a:t>
            </a:r>
            <a:r>
              <a:rPr lang="en-US" dirty="0" smtClean="0"/>
              <a:t> to be in the water?</a:t>
            </a:r>
          </a:p>
          <a:p>
            <a:endParaRPr lang="en-US" dirty="0"/>
          </a:p>
          <a:p>
            <a:r>
              <a:rPr lang="en-US" dirty="0" smtClean="0"/>
              <a:t>	 _________________________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34" y="1477790"/>
            <a:ext cx="2246901" cy="1518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0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Water Quality</a:t>
            </a:r>
            <a:endParaRPr lang="en-US" b="1" u="sng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16598"/>
              </p:ext>
            </p:extLst>
          </p:nvPr>
        </p:nvGraphicFramePr>
        <p:xfrm>
          <a:off x="0" y="41503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nitrates 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ex: sodium nitrate Na(NO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phosphates 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3-</a:t>
                      </a:r>
                      <a:r>
                        <a:rPr lang="en-US" dirty="0" smtClean="0"/>
                        <a:t>, ex: sodium phosphate Na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acid,</a:t>
                      </a:r>
                      <a:r>
                        <a:rPr lang="en-US" baseline="0" dirty="0" smtClean="0"/>
                        <a:t> ex: sulfuric acid (in acid rain)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any amount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9281" y="379665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283" y="35407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88961"/>
              </p:ext>
            </p:extLst>
          </p:nvPr>
        </p:nvGraphicFramePr>
        <p:xfrm>
          <a:off x="0" y="57505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oxygen,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max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r>
                        <a:rPr lang="en-US" baseline="0" dirty="0" smtClean="0"/>
                        <a:t> dioxide, 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~0.001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max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 (hydrocarbon</a:t>
                      </a:r>
                      <a:r>
                        <a:rPr lang="en-US" baseline="0" dirty="0" smtClean="0"/>
                        <a:t> mixture), ex: C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18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0.00007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none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9281" y="5396856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NON 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8283" y="51409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4604" y="1233505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plant and animal physiology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9532" y="12328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1828800"/>
            <a:ext cx="6194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substance directly toxic?</a:t>
            </a:r>
          </a:p>
          <a:p>
            <a:r>
              <a:rPr lang="en-US" dirty="0" smtClean="0"/>
              <a:t>does it lead to conditions that produce undesirable effects?</a:t>
            </a:r>
          </a:p>
          <a:p>
            <a:r>
              <a:rPr lang="en-US" dirty="0"/>
              <a:t>	</a:t>
            </a:r>
            <a:r>
              <a:rPr lang="en-US" dirty="0" smtClean="0"/>
              <a:t>ex: algae blooms…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40657" y="2763386"/>
            <a:ext cx="3860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link to EPA drinking water standards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link to toxicity of gasoline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link to phosphate considerations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68794" y="3544669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“desirable” in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8794" y="518160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“desirable” in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8" grpId="0"/>
      <p:bldP spid="19" grpId="0"/>
      <p:bldP spid="20" grpId="0"/>
      <p:bldP spid="11" grpId="0"/>
      <p:bldP spid="12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714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determines </a:t>
            </a:r>
            <a:r>
              <a:rPr lang="en-US" b="1" u="sng" dirty="0" smtClean="0"/>
              <a:t>how much</a:t>
            </a:r>
            <a:r>
              <a:rPr lang="en-US" dirty="0" smtClean="0"/>
              <a:t> of the “stuff” is </a:t>
            </a:r>
            <a:r>
              <a:rPr lang="en-US" b="1" u="sng" dirty="0" smtClean="0"/>
              <a:t>safe</a:t>
            </a:r>
            <a:r>
              <a:rPr lang="en-US" dirty="0" smtClean="0"/>
              <a:t> to be in the water?</a:t>
            </a:r>
          </a:p>
          <a:p>
            <a:r>
              <a:rPr lang="en-US" dirty="0" smtClean="0"/>
              <a:t>	 _________________________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6" y="575580"/>
            <a:ext cx="2246901" cy="1518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0"/>
            <a:ext cx="166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Water Quality</a:t>
            </a:r>
            <a:endParaRPr lang="en-US" b="1" u="sng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1848"/>
              </p:ext>
            </p:extLst>
          </p:nvPr>
        </p:nvGraphicFramePr>
        <p:xfrm>
          <a:off x="0" y="24739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nitrates 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ex: sodium nitrate Na(NO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phosphates 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3-</a:t>
                      </a:r>
                      <a:r>
                        <a:rPr lang="en-US" dirty="0" smtClean="0"/>
                        <a:t>, ex: sodium phosphate Na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(PO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10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acid,</a:t>
                      </a:r>
                      <a:r>
                        <a:rPr lang="en-US" baseline="0" dirty="0" smtClean="0"/>
                        <a:t> ex: sulfuric acid (in acid rain)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any amount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0.0001 gram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9281" y="212025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8283" y="18643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88961"/>
              </p:ext>
            </p:extLst>
          </p:nvPr>
        </p:nvGraphicFramePr>
        <p:xfrm>
          <a:off x="0" y="5750560"/>
          <a:ext cx="8991601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1752600"/>
                <a:gridCol w="1676401"/>
              </a:tblGrid>
              <a:tr h="325272">
                <a:tc>
                  <a:txBody>
                    <a:bodyPr/>
                    <a:lstStyle/>
                    <a:p>
                      <a:r>
                        <a:rPr lang="en-US" dirty="0" smtClean="0"/>
                        <a:t>oxygen,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max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r>
                        <a:rPr lang="en-US" baseline="0" dirty="0" smtClean="0"/>
                        <a:t> dioxide, 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~0.001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max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 (hydrocarbon</a:t>
                      </a:r>
                      <a:r>
                        <a:rPr lang="en-US" baseline="0" dirty="0" smtClean="0"/>
                        <a:t> mixture), ex: C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18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0.00007 grams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none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9281" y="5396856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NON POLAR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8283" y="514096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max in 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4604" y="670173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plant and animal physiology</a:t>
            </a: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4846" y="66781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20434" y="1000065"/>
            <a:ext cx="6194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substance directly toxic?</a:t>
            </a:r>
          </a:p>
          <a:p>
            <a:r>
              <a:rPr lang="en-US" dirty="0" smtClean="0"/>
              <a:t>does it lead to conditions that produce undesirable effects?</a:t>
            </a:r>
          </a:p>
          <a:p>
            <a:r>
              <a:rPr lang="en-US" dirty="0"/>
              <a:t>	</a:t>
            </a:r>
            <a:r>
              <a:rPr lang="en-US" dirty="0" smtClean="0"/>
              <a:t>ex: algae blooms…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68794" y="1868269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“desirable” in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8794" y="518160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66"/>
                </a:solidFill>
              </a:rPr>
              <a:t>“desirable” in</a:t>
            </a:r>
          </a:p>
          <a:p>
            <a:pPr algn="ctr"/>
            <a:r>
              <a:rPr lang="en-US" dirty="0" smtClean="0">
                <a:solidFill>
                  <a:srgbClr val="FF0066"/>
                </a:solidFill>
              </a:rPr>
              <a:t>100 g of water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3628" y="428216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“desirable” low ?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004114" y="3057099"/>
            <a:ext cx="693223" cy="1241946"/>
          </a:xfrm>
          <a:custGeom>
            <a:avLst/>
            <a:gdLst>
              <a:gd name="connsiteX0" fmla="*/ 693223 w 693223"/>
              <a:gd name="connsiteY0" fmla="*/ 1241946 h 1241946"/>
              <a:gd name="connsiteX1" fmla="*/ 10835 w 693223"/>
              <a:gd name="connsiteY1" fmla="*/ 777922 h 1241946"/>
              <a:gd name="connsiteX2" fmla="*/ 338382 w 693223"/>
              <a:gd name="connsiteY2" fmla="*/ 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223" h="1241946">
                <a:moveTo>
                  <a:pt x="693223" y="1241946"/>
                </a:moveTo>
                <a:cubicBezTo>
                  <a:pt x="381599" y="1113429"/>
                  <a:pt x="69975" y="984913"/>
                  <a:pt x="10835" y="777922"/>
                </a:cubicBezTo>
                <a:cubicBezTo>
                  <a:pt x="-48305" y="570931"/>
                  <a:pt x="145038" y="285465"/>
                  <a:pt x="338382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002977" y="2678390"/>
            <a:ext cx="693223" cy="1603772"/>
          </a:xfrm>
          <a:custGeom>
            <a:avLst/>
            <a:gdLst>
              <a:gd name="connsiteX0" fmla="*/ 693223 w 693223"/>
              <a:gd name="connsiteY0" fmla="*/ 1241946 h 1241946"/>
              <a:gd name="connsiteX1" fmla="*/ 10835 w 693223"/>
              <a:gd name="connsiteY1" fmla="*/ 777922 h 1241946"/>
              <a:gd name="connsiteX2" fmla="*/ 338382 w 693223"/>
              <a:gd name="connsiteY2" fmla="*/ 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223" h="1241946">
                <a:moveTo>
                  <a:pt x="693223" y="1241946"/>
                </a:moveTo>
                <a:cubicBezTo>
                  <a:pt x="381599" y="1113429"/>
                  <a:pt x="69975" y="984913"/>
                  <a:pt x="10835" y="777922"/>
                </a:cubicBezTo>
                <a:cubicBezTo>
                  <a:pt x="-48305" y="570931"/>
                  <a:pt x="145038" y="285465"/>
                  <a:pt x="338382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7927942" y="3581399"/>
            <a:ext cx="693223" cy="692127"/>
          </a:xfrm>
          <a:custGeom>
            <a:avLst/>
            <a:gdLst>
              <a:gd name="connsiteX0" fmla="*/ 693223 w 693223"/>
              <a:gd name="connsiteY0" fmla="*/ 1241946 h 1241946"/>
              <a:gd name="connsiteX1" fmla="*/ 10835 w 693223"/>
              <a:gd name="connsiteY1" fmla="*/ 777922 h 1241946"/>
              <a:gd name="connsiteX2" fmla="*/ 338382 w 693223"/>
              <a:gd name="connsiteY2" fmla="*/ 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223" h="1241946">
                <a:moveTo>
                  <a:pt x="693223" y="1241946"/>
                </a:moveTo>
                <a:cubicBezTo>
                  <a:pt x="381599" y="1113429"/>
                  <a:pt x="69975" y="984913"/>
                  <a:pt x="10835" y="777922"/>
                </a:cubicBezTo>
                <a:cubicBezTo>
                  <a:pt x="-48305" y="570931"/>
                  <a:pt x="145038" y="285465"/>
                  <a:pt x="338382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 flipV="1">
            <a:off x="8136069" y="4570483"/>
            <a:ext cx="693223" cy="2058916"/>
          </a:xfrm>
          <a:custGeom>
            <a:avLst/>
            <a:gdLst>
              <a:gd name="connsiteX0" fmla="*/ 693223 w 693223"/>
              <a:gd name="connsiteY0" fmla="*/ 1241946 h 1241946"/>
              <a:gd name="connsiteX1" fmla="*/ 10835 w 693223"/>
              <a:gd name="connsiteY1" fmla="*/ 777922 h 1241946"/>
              <a:gd name="connsiteX2" fmla="*/ 338382 w 693223"/>
              <a:gd name="connsiteY2" fmla="*/ 0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223" h="1241946">
                <a:moveTo>
                  <a:pt x="693223" y="1241946"/>
                </a:moveTo>
                <a:cubicBezTo>
                  <a:pt x="381599" y="1113429"/>
                  <a:pt x="69975" y="984913"/>
                  <a:pt x="10835" y="777922"/>
                </a:cubicBezTo>
                <a:cubicBezTo>
                  <a:pt x="-48305" y="570931"/>
                  <a:pt x="145038" y="285465"/>
                  <a:pt x="338382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9364" y="374279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algae blooms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3057" y="3755047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lowers pH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1291" y="473188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toxic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5525" y="44958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“desirable” high ?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018792" y="4800600"/>
            <a:ext cx="2487477" cy="1119117"/>
          </a:xfrm>
          <a:custGeom>
            <a:avLst/>
            <a:gdLst>
              <a:gd name="connsiteX0" fmla="*/ 30880 w 2487477"/>
              <a:gd name="connsiteY0" fmla="*/ 0 h 1119117"/>
              <a:gd name="connsiteX1" fmla="*/ 344778 w 2487477"/>
              <a:gd name="connsiteY1" fmla="*/ 504968 h 1119117"/>
              <a:gd name="connsiteX2" fmla="*/ 2487477 w 2487477"/>
              <a:gd name="connsiteY2" fmla="*/ 1119117 h 11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7477" h="1119117">
                <a:moveTo>
                  <a:pt x="30880" y="0"/>
                </a:moveTo>
                <a:cubicBezTo>
                  <a:pt x="-16888" y="159224"/>
                  <a:pt x="-64655" y="318449"/>
                  <a:pt x="344778" y="504968"/>
                </a:cubicBezTo>
                <a:cubicBezTo>
                  <a:pt x="754211" y="691488"/>
                  <a:pt x="1620844" y="905302"/>
                  <a:pt x="2487477" y="1119117"/>
                </a:cubicBezTo>
              </a:path>
            </a:pathLst>
          </a:custGeom>
          <a:noFill/>
          <a:ln w="25400">
            <a:solidFill>
              <a:srgbClr val="01D10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980123" y="4860220"/>
            <a:ext cx="2487477" cy="1421069"/>
          </a:xfrm>
          <a:custGeom>
            <a:avLst/>
            <a:gdLst>
              <a:gd name="connsiteX0" fmla="*/ 30880 w 2487477"/>
              <a:gd name="connsiteY0" fmla="*/ 0 h 1119117"/>
              <a:gd name="connsiteX1" fmla="*/ 344778 w 2487477"/>
              <a:gd name="connsiteY1" fmla="*/ 504968 h 1119117"/>
              <a:gd name="connsiteX2" fmla="*/ 2487477 w 2487477"/>
              <a:gd name="connsiteY2" fmla="*/ 1119117 h 11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7477" h="1119117">
                <a:moveTo>
                  <a:pt x="30880" y="0"/>
                </a:moveTo>
                <a:cubicBezTo>
                  <a:pt x="-16888" y="159224"/>
                  <a:pt x="-64655" y="318449"/>
                  <a:pt x="344778" y="504968"/>
                </a:cubicBezTo>
                <a:cubicBezTo>
                  <a:pt x="754211" y="691488"/>
                  <a:pt x="1620844" y="905302"/>
                  <a:pt x="2487477" y="1119117"/>
                </a:cubicBezTo>
              </a:path>
            </a:pathLst>
          </a:custGeom>
          <a:noFill/>
          <a:ln w="25400">
            <a:solidFill>
              <a:srgbClr val="01D10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27732" y="501728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D101"/>
                </a:solidFill>
                <a:latin typeface="Comic Sans MS" panose="030F0702030302020204" pitchFamily="66" charset="0"/>
              </a:rPr>
              <a:t>all life depends on…</a:t>
            </a:r>
            <a:endParaRPr lang="en-US" dirty="0">
              <a:solidFill>
                <a:srgbClr val="01D10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3" grpId="0" animBg="1"/>
      <p:bldP spid="24" grpId="0" animBg="1"/>
      <p:bldP spid="25" grpId="0" animBg="1"/>
      <p:bldP spid="7" grpId="0"/>
      <p:bldP spid="8" grpId="0"/>
      <p:bldP spid="9" grpId="0"/>
      <p:bldP spid="26" grpId="0"/>
      <p:bldP spid="13" grpId="0" animBg="1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1217</Words>
  <Application>Microsoft Office PowerPoint</Application>
  <PresentationFormat>On-screen Show (4:3)</PresentationFormat>
  <Paragraphs>258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- 36</vt:lpstr>
      <vt:lpstr>Calibri</vt:lpstr>
      <vt:lpstr>Comic Sans MS</vt:lpstr>
      <vt:lpstr>Symbol</vt:lpstr>
      <vt:lpstr>Times New Roman - 14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 Ceckler</cp:lastModifiedBy>
  <cp:revision>54</cp:revision>
  <cp:lastPrinted>2018-01-30T13:46:12Z</cp:lastPrinted>
  <dcterms:created xsi:type="dcterms:W3CDTF">2014-11-24T16:32:11Z</dcterms:created>
  <dcterms:modified xsi:type="dcterms:W3CDTF">2020-01-29T18:20:52Z</dcterms:modified>
</cp:coreProperties>
</file>