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72" r:id="rId2"/>
    <p:sldId id="257" r:id="rId3"/>
    <p:sldId id="256" r:id="rId4"/>
    <p:sldId id="273" r:id="rId5"/>
    <p:sldId id="285" r:id="rId6"/>
    <p:sldId id="274" r:id="rId7"/>
    <p:sldId id="280" r:id="rId8"/>
    <p:sldId id="271" r:id="rId9"/>
    <p:sldId id="258" r:id="rId10"/>
    <p:sldId id="283" r:id="rId11"/>
    <p:sldId id="267" r:id="rId12"/>
    <p:sldId id="259" r:id="rId13"/>
    <p:sldId id="261" r:id="rId14"/>
    <p:sldId id="290" r:id="rId15"/>
    <p:sldId id="286" r:id="rId16"/>
    <p:sldId id="287" r:id="rId17"/>
    <p:sldId id="288" r:id="rId18"/>
    <p:sldId id="275" r:id="rId19"/>
    <p:sldId id="284" r:id="rId20"/>
    <p:sldId id="276" r:id="rId21"/>
    <p:sldId id="277" r:id="rId22"/>
    <p:sldId id="269" r:id="rId23"/>
    <p:sldId id="282" r:id="rId24"/>
    <p:sldId id="279" r:id="rId25"/>
    <p:sldId id="281" r:id="rId26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74" d="100"/>
          <a:sy n="74" d="100"/>
        </p:scale>
        <p:origin x="552" y="78"/>
      </p:cViewPr>
      <p:guideLst>
        <p:guide orient="horz" pos="302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05E2DB3A-EB40-42F5-97FE-1C78182C0BFE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87B13437-F390-4F2A-A1E7-4DF3976CF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28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6437F-9D91-4933-A40C-D3439DA884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011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110664-E47E-46F6-B1EF-703F19AF6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5728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D3F5A-4321-45E1-94C4-81048EB72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25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29519-E119-42FC-B78E-491FF6171E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08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D6B05-F743-4E5C-A44F-88ED4F80C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81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702B8-2B4C-4C70-8087-AB1A9847B8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37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CDC5F-5249-4A8C-AA6D-89CC976C65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83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A0E8A-68A4-463D-9B31-1E159CD99A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51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2F75E-2BEB-4BD6-8CBC-E3A7B2501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871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5696C4-6F98-4948-BF80-480062B3B9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485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F20BD7-458F-44A1-BFB8-AAF596797E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837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1C1265-15D0-49F3-B0C0-84BEAD76D1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control" Target="../activeX/activeX2.xml"/><Relationship Id="rId7" Type="http://schemas.openxmlformats.org/officeDocument/2006/relationships/image" Target="../media/image1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" Target="slide22.xml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3.xml"/><Relationship Id="rId9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Geosphere/MP1%20Learning%20Targets.docx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wmf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wmf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arner.org/interactives/rockcycle/index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toni\Documents\Courses\IntegratedScience\take_care_of_and_use_your_notes.ppt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control" Target="../activeX/activeX8.xml"/><Relationship Id="rId7" Type="http://schemas.openxmlformats.org/officeDocument/2006/relationships/image" Target="../media/image26.wmf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5.vml"/><Relationship Id="rId6" Type="http://schemas.openxmlformats.org/officeDocument/2006/relationships/slide" Target="slide20.xml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9.xml"/><Relationship Id="rId9" Type="http://schemas.openxmlformats.org/officeDocument/2006/relationships/image" Target="../media/image2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control" Target="../activeX/activeX11.xml"/><Relationship Id="rId7" Type="http://schemas.openxmlformats.org/officeDocument/2006/relationships/image" Target="../media/image29.wmf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6.vml"/><Relationship Id="rId6" Type="http://schemas.openxmlformats.org/officeDocument/2006/relationships/slide" Target="slide21.xml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12.xml"/><Relationship Id="rId9" Type="http://schemas.openxmlformats.org/officeDocument/2006/relationships/image" Target="../media/image3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control" Target="../activeX/activeX14.xml"/><Relationship Id="rId7" Type="http://schemas.openxmlformats.org/officeDocument/2006/relationships/image" Target="../media/image32.wmf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7.vml"/><Relationship Id="rId6" Type="http://schemas.openxmlformats.org/officeDocument/2006/relationships/slide" Target="slide22.xml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15.xml"/><Relationship Id="rId9" Type="http://schemas.openxmlformats.org/officeDocument/2006/relationships/image" Target="../media/image34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control" Target="../activeX/activeX17.xml"/><Relationship Id="rId7" Type="http://schemas.openxmlformats.org/officeDocument/2006/relationships/image" Target="../media/image35.wmf"/><Relationship Id="rId2" Type="http://schemas.openxmlformats.org/officeDocument/2006/relationships/control" Target="../activeX/activeX16.xml"/><Relationship Id="rId1" Type="http://schemas.openxmlformats.org/officeDocument/2006/relationships/vmlDrawing" Target="../drawings/vmlDrawing8.vml"/><Relationship Id="rId6" Type="http://schemas.openxmlformats.org/officeDocument/2006/relationships/slide" Target="slide22.xml"/><Relationship Id="rId5" Type="http://schemas.openxmlformats.org/officeDocument/2006/relationships/slideLayout" Target="../slideLayouts/slideLayout7.xml"/><Relationship Id="rId4" Type="http://schemas.openxmlformats.org/officeDocument/2006/relationships/control" Target="../activeX/activeX18.xml"/><Relationship Id="rId9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u-b6mdnqTYo8qbF3Iys5-rbNY8znTsymhe5H_w-VIkw/edit" TargetMode="External"/><Relationship Id="rId2" Type="http://schemas.openxmlformats.org/officeDocument/2006/relationships/hyperlink" Target="https://docs.google.com/document/d/1VPXuULHvxSKwtUIxqhn2kU-QsCHoQot1TZ5iWgnANE4/edit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hsis.weebly.com/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LZM6QuOVn5EEEMQjy1sTzFNMF_f1EB8DkXD1Y1Or05s/edit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9"/>
          <p:cNvGrpSpPr>
            <a:grpSpLocks/>
          </p:cNvGrpSpPr>
          <p:nvPr/>
        </p:nvGrpSpPr>
        <p:grpSpPr bwMode="auto">
          <a:xfrm>
            <a:off x="1752600" y="914400"/>
            <a:ext cx="5715000" cy="5105400"/>
            <a:chOff x="1104" y="484"/>
            <a:chExt cx="3600" cy="3216"/>
          </a:xfrm>
        </p:grpSpPr>
        <p:sp>
          <p:nvSpPr>
            <p:cNvPr id="2051" name="Rectangle 50"/>
            <p:cNvSpPr>
              <a:spLocks noChangeArrowheads="1"/>
            </p:cNvSpPr>
            <p:nvPr/>
          </p:nvSpPr>
          <p:spPr bwMode="auto">
            <a:xfrm>
              <a:off x="1844" y="1504"/>
              <a:ext cx="1008" cy="432"/>
            </a:xfrm>
            <a:prstGeom prst="rect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/>
                <a:t>1      2</a:t>
              </a:r>
            </a:p>
          </p:txBody>
        </p:sp>
        <p:sp>
          <p:nvSpPr>
            <p:cNvPr id="2052" name="Rectangle 51"/>
            <p:cNvSpPr>
              <a:spLocks noChangeArrowheads="1"/>
            </p:cNvSpPr>
            <p:nvPr/>
          </p:nvSpPr>
          <p:spPr bwMode="auto">
            <a:xfrm>
              <a:off x="3216" y="3124"/>
              <a:ext cx="1008" cy="43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/>
                <a:t>3      4</a:t>
              </a:r>
            </a:p>
          </p:txBody>
        </p:sp>
        <p:sp>
          <p:nvSpPr>
            <p:cNvPr id="2053" name="Rectangle 52"/>
            <p:cNvSpPr>
              <a:spLocks noChangeArrowheads="1"/>
            </p:cNvSpPr>
            <p:nvPr/>
          </p:nvSpPr>
          <p:spPr bwMode="auto">
            <a:xfrm>
              <a:off x="1584" y="3124"/>
              <a:ext cx="1008" cy="43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/>
                <a:t>1      2</a:t>
              </a:r>
            </a:p>
          </p:txBody>
        </p:sp>
        <p:sp>
          <p:nvSpPr>
            <p:cNvPr id="2054" name="Rectangle 53"/>
            <p:cNvSpPr>
              <a:spLocks noChangeArrowheads="1"/>
            </p:cNvSpPr>
            <p:nvPr/>
          </p:nvSpPr>
          <p:spPr bwMode="auto">
            <a:xfrm>
              <a:off x="3216" y="2308"/>
              <a:ext cx="1008" cy="4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/>
                <a:t>3      4</a:t>
              </a:r>
            </a:p>
          </p:txBody>
        </p:sp>
        <p:sp>
          <p:nvSpPr>
            <p:cNvPr id="2055" name="Rectangle 54"/>
            <p:cNvSpPr>
              <a:spLocks noChangeArrowheads="1"/>
            </p:cNvSpPr>
            <p:nvPr/>
          </p:nvSpPr>
          <p:spPr bwMode="auto">
            <a:xfrm>
              <a:off x="1584" y="2308"/>
              <a:ext cx="1008" cy="43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/>
                <a:t>1      2</a:t>
              </a:r>
            </a:p>
          </p:txBody>
        </p:sp>
        <p:sp>
          <p:nvSpPr>
            <p:cNvPr id="2056" name="Rectangle 55"/>
            <p:cNvSpPr>
              <a:spLocks noChangeArrowheads="1"/>
            </p:cNvSpPr>
            <p:nvPr/>
          </p:nvSpPr>
          <p:spPr bwMode="auto">
            <a:xfrm>
              <a:off x="2908" y="1496"/>
              <a:ext cx="1008" cy="432"/>
            </a:xfrm>
            <a:prstGeom prst="rect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dirty="0"/>
                <a:t>3      4</a:t>
              </a:r>
            </a:p>
          </p:txBody>
        </p:sp>
        <p:grpSp>
          <p:nvGrpSpPr>
            <p:cNvPr id="2057" name="Group 56"/>
            <p:cNvGrpSpPr>
              <a:grpSpLocks/>
            </p:cNvGrpSpPr>
            <p:nvPr/>
          </p:nvGrpSpPr>
          <p:grpSpPr bwMode="auto">
            <a:xfrm>
              <a:off x="1104" y="1636"/>
              <a:ext cx="432" cy="1008"/>
              <a:chOff x="624" y="1056"/>
              <a:chExt cx="432" cy="1008"/>
            </a:xfrm>
          </p:grpSpPr>
          <p:sp>
            <p:nvSpPr>
              <p:cNvPr id="2078" name="Rectangle 57"/>
              <p:cNvSpPr>
                <a:spLocks noChangeArrowheads="1"/>
              </p:cNvSpPr>
              <p:nvPr/>
            </p:nvSpPr>
            <p:spPr bwMode="auto">
              <a:xfrm rot="-5400000">
                <a:off x="336" y="1344"/>
                <a:ext cx="1008" cy="4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2079" name="Text Box 58"/>
              <p:cNvSpPr txBox="1">
                <a:spLocks noChangeArrowheads="1"/>
              </p:cNvSpPr>
              <p:nvPr/>
            </p:nvSpPr>
            <p:spPr bwMode="auto">
              <a:xfrm>
                <a:off x="720" y="1200"/>
                <a:ext cx="212" cy="74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/>
                  <a:t>1</a:t>
                </a:r>
              </a:p>
              <a:p>
                <a:pPr eaLnBrk="1" hangingPunct="1"/>
                <a:endParaRPr lang="en-US" altLang="en-US"/>
              </a:p>
              <a:p>
                <a:pPr eaLnBrk="1" hangingPunct="1"/>
                <a:r>
                  <a:rPr lang="en-US" altLang="en-US"/>
                  <a:t>2</a:t>
                </a:r>
              </a:p>
            </p:txBody>
          </p:sp>
        </p:grpSp>
        <p:grpSp>
          <p:nvGrpSpPr>
            <p:cNvPr id="2058" name="Group 59"/>
            <p:cNvGrpSpPr>
              <a:grpSpLocks/>
            </p:cNvGrpSpPr>
            <p:nvPr/>
          </p:nvGrpSpPr>
          <p:grpSpPr bwMode="auto">
            <a:xfrm>
              <a:off x="1104" y="2692"/>
              <a:ext cx="432" cy="1008"/>
              <a:chOff x="624" y="1056"/>
              <a:chExt cx="432" cy="1008"/>
            </a:xfrm>
          </p:grpSpPr>
          <p:sp>
            <p:nvSpPr>
              <p:cNvPr id="2076" name="Rectangle 60"/>
              <p:cNvSpPr>
                <a:spLocks noChangeArrowheads="1"/>
              </p:cNvSpPr>
              <p:nvPr/>
            </p:nvSpPr>
            <p:spPr bwMode="auto">
              <a:xfrm rot="-5400000">
                <a:off x="336" y="1344"/>
                <a:ext cx="1008" cy="432"/>
              </a:xfrm>
              <a:prstGeom prst="rect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2077" name="Text Box 61"/>
              <p:cNvSpPr txBox="1">
                <a:spLocks noChangeArrowheads="1"/>
              </p:cNvSpPr>
              <p:nvPr/>
            </p:nvSpPr>
            <p:spPr bwMode="auto">
              <a:xfrm>
                <a:off x="720" y="1200"/>
                <a:ext cx="212" cy="74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/>
                  <a:t>3</a:t>
                </a:r>
              </a:p>
              <a:p>
                <a:pPr eaLnBrk="1" hangingPunct="1"/>
                <a:endParaRPr lang="en-US" altLang="en-US"/>
              </a:p>
              <a:p>
                <a:pPr eaLnBrk="1" hangingPunct="1"/>
                <a:r>
                  <a:rPr lang="en-US" altLang="en-US"/>
                  <a:t>4</a:t>
                </a:r>
              </a:p>
            </p:txBody>
          </p:sp>
        </p:grpSp>
        <p:grpSp>
          <p:nvGrpSpPr>
            <p:cNvPr id="2059" name="Group 62"/>
            <p:cNvGrpSpPr>
              <a:grpSpLocks/>
            </p:cNvGrpSpPr>
            <p:nvPr/>
          </p:nvGrpSpPr>
          <p:grpSpPr bwMode="auto">
            <a:xfrm>
              <a:off x="4272" y="2692"/>
              <a:ext cx="432" cy="1008"/>
              <a:chOff x="624" y="1056"/>
              <a:chExt cx="432" cy="1008"/>
            </a:xfrm>
          </p:grpSpPr>
          <p:sp>
            <p:nvSpPr>
              <p:cNvPr id="2074" name="Rectangle 63"/>
              <p:cNvSpPr>
                <a:spLocks noChangeArrowheads="1"/>
              </p:cNvSpPr>
              <p:nvPr/>
            </p:nvSpPr>
            <p:spPr bwMode="auto">
              <a:xfrm rot="-5400000">
                <a:off x="336" y="1344"/>
                <a:ext cx="1008" cy="43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2075" name="Text Box 64"/>
              <p:cNvSpPr txBox="1">
                <a:spLocks noChangeArrowheads="1"/>
              </p:cNvSpPr>
              <p:nvPr/>
            </p:nvSpPr>
            <p:spPr bwMode="auto">
              <a:xfrm>
                <a:off x="720" y="1200"/>
                <a:ext cx="212" cy="74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/>
                  <a:t>3</a:t>
                </a:r>
              </a:p>
              <a:p>
                <a:pPr eaLnBrk="1" hangingPunct="1"/>
                <a:endParaRPr lang="en-US" altLang="en-US"/>
              </a:p>
              <a:p>
                <a:pPr eaLnBrk="1" hangingPunct="1"/>
                <a:r>
                  <a:rPr lang="en-US" altLang="en-US"/>
                  <a:t>4</a:t>
                </a:r>
              </a:p>
            </p:txBody>
          </p:sp>
        </p:grpSp>
        <p:grpSp>
          <p:nvGrpSpPr>
            <p:cNvPr id="2060" name="Group 65"/>
            <p:cNvGrpSpPr>
              <a:grpSpLocks/>
            </p:cNvGrpSpPr>
            <p:nvPr/>
          </p:nvGrpSpPr>
          <p:grpSpPr bwMode="auto">
            <a:xfrm>
              <a:off x="4272" y="1636"/>
              <a:ext cx="432" cy="1008"/>
              <a:chOff x="624" y="1056"/>
              <a:chExt cx="432" cy="1008"/>
            </a:xfrm>
          </p:grpSpPr>
          <p:sp>
            <p:nvSpPr>
              <p:cNvPr id="2072" name="Rectangle 66"/>
              <p:cNvSpPr>
                <a:spLocks noChangeArrowheads="1"/>
              </p:cNvSpPr>
              <p:nvPr/>
            </p:nvSpPr>
            <p:spPr bwMode="auto">
              <a:xfrm rot="-5400000">
                <a:off x="336" y="1344"/>
                <a:ext cx="1008" cy="43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endParaRPr lang="en-US" altLang="en-US"/>
              </a:p>
            </p:txBody>
          </p:sp>
          <p:sp>
            <p:nvSpPr>
              <p:cNvPr id="2073" name="Text Box 67"/>
              <p:cNvSpPr txBox="1">
                <a:spLocks noChangeArrowheads="1"/>
              </p:cNvSpPr>
              <p:nvPr/>
            </p:nvSpPr>
            <p:spPr bwMode="auto">
              <a:xfrm>
                <a:off x="720" y="1200"/>
                <a:ext cx="212" cy="748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altLang="en-US"/>
                  <a:t>1</a:t>
                </a:r>
              </a:p>
              <a:p>
                <a:pPr eaLnBrk="1" hangingPunct="1"/>
                <a:endParaRPr lang="en-US" altLang="en-US"/>
              </a:p>
              <a:p>
                <a:pPr eaLnBrk="1" hangingPunct="1"/>
                <a:r>
                  <a:rPr lang="en-US" altLang="en-US"/>
                  <a:t>2</a:t>
                </a:r>
              </a:p>
            </p:txBody>
          </p:sp>
        </p:grpSp>
        <p:sp>
          <p:nvSpPr>
            <p:cNvPr id="2061" name="Rectangle 68"/>
            <p:cNvSpPr>
              <a:spLocks noChangeArrowheads="1"/>
            </p:cNvSpPr>
            <p:nvPr/>
          </p:nvSpPr>
          <p:spPr bwMode="auto">
            <a:xfrm>
              <a:off x="2592" y="964"/>
              <a:ext cx="1056" cy="48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62" name="Rectangle 69"/>
            <p:cNvSpPr>
              <a:spLocks noChangeArrowheads="1"/>
            </p:cNvSpPr>
            <p:nvPr/>
          </p:nvSpPr>
          <p:spPr bwMode="auto">
            <a:xfrm>
              <a:off x="1824" y="1156"/>
              <a:ext cx="720" cy="28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2063" name="Group 70"/>
            <p:cNvGrpSpPr>
              <a:grpSpLocks/>
            </p:cNvGrpSpPr>
            <p:nvPr/>
          </p:nvGrpSpPr>
          <p:grpSpPr bwMode="auto">
            <a:xfrm>
              <a:off x="3956" y="1352"/>
              <a:ext cx="288" cy="576"/>
              <a:chOff x="4272" y="144"/>
              <a:chExt cx="288" cy="576"/>
            </a:xfrm>
          </p:grpSpPr>
          <p:sp>
            <p:nvSpPr>
              <p:cNvPr id="2065" name="Rectangle 71"/>
              <p:cNvSpPr>
                <a:spLocks noChangeArrowheads="1"/>
              </p:cNvSpPr>
              <p:nvPr/>
            </p:nvSpPr>
            <p:spPr bwMode="auto">
              <a:xfrm>
                <a:off x="4272" y="480"/>
                <a:ext cx="288" cy="24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2066" name="Line 72"/>
              <p:cNvSpPr>
                <a:spLocks noChangeShapeType="1"/>
              </p:cNvSpPr>
              <p:nvPr/>
            </p:nvSpPr>
            <p:spPr bwMode="auto">
              <a:xfrm flipV="1">
                <a:off x="4560" y="192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AutoShape 73"/>
              <p:cNvSpPr>
                <a:spLocks noChangeArrowheads="1"/>
              </p:cNvSpPr>
              <p:nvPr/>
            </p:nvSpPr>
            <p:spPr bwMode="auto">
              <a:xfrm rot="-5400000">
                <a:off x="4416" y="144"/>
                <a:ext cx="144" cy="144"/>
              </a:xfrm>
              <a:custGeom>
                <a:avLst/>
                <a:gdLst>
                  <a:gd name="T0" fmla="*/ 126 w 21600"/>
                  <a:gd name="T1" fmla="*/ 72 h 21600"/>
                  <a:gd name="T2" fmla="*/ 72 w 21600"/>
                  <a:gd name="T3" fmla="*/ 144 h 21600"/>
                  <a:gd name="T4" fmla="*/ 18 w 21600"/>
                  <a:gd name="T5" fmla="*/ 72 h 21600"/>
                  <a:gd name="T6" fmla="*/ 7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" name="Line 74"/>
              <p:cNvSpPr>
                <a:spLocks noChangeShapeType="1"/>
              </p:cNvSpPr>
              <p:nvPr/>
            </p:nvSpPr>
            <p:spPr bwMode="auto">
              <a:xfrm flipH="1" flipV="1">
                <a:off x="4320" y="144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Line 75"/>
              <p:cNvSpPr>
                <a:spLocks noChangeShapeType="1"/>
              </p:cNvSpPr>
              <p:nvPr/>
            </p:nvSpPr>
            <p:spPr bwMode="auto">
              <a:xfrm flipH="1">
                <a:off x="4320" y="240"/>
                <a:ext cx="96" cy="48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Line 76"/>
              <p:cNvSpPr>
                <a:spLocks noChangeShapeType="1"/>
              </p:cNvSpPr>
              <p:nvPr/>
            </p:nvSpPr>
            <p:spPr bwMode="auto">
              <a:xfrm>
                <a:off x="4272" y="182"/>
                <a:ext cx="143" cy="27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Line 77"/>
              <p:cNvSpPr>
                <a:spLocks noChangeShapeType="1"/>
              </p:cNvSpPr>
              <p:nvPr/>
            </p:nvSpPr>
            <p:spPr bwMode="auto">
              <a:xfrm flipV="1">
                <a:off x="4275" y="227"/>
                <a:ext cx="144" cy="16"/>
              </a:xfrm>
              <a:prstGeom prst="line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64" name="Rectangle 78"/>
            <p:cNvSpPr>
              <a:spLocks noChangeArrowheads="1"/>
            </p:cNvSpPr>
            <p:nvPr/>
          </p:nvSpPr>
          <p:spPr bwMode="auto">
            <a:xfrm>
              <a:off x="1584" y="484"/>
              <a:ext cx="2546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1600">
                  <a:solidFill>
                    <a:schemeClr val="bg1"/>
                  </a:solidFill>
                </a:rPr>
                <a:t>Blackboard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8843" y="113448"/>
            <a:ext cx="1796982" cy="2492990"/>
          </a:xfrm>
          <a:prstGeom prst="rect">
            <a:avLst/>
          </a:prstGeom>
          <a:solidFill>
            <a:schemeClr val="accent1">
              <a:alpha val="82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Toni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she/her</a:t>
            </a: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curious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4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rId6" action="ppaction://hlinksldjump" highlightClick="1"/>
          </p:cNvPr>
          <p:cNvSpPr/>
          <p:nvPr/>
        </p:nvSpPr>
        <p:spPr>
          <a:xfrm>
            <a:off x="3886200" y="228600"/>
            <a:ext cx="609600" cy="228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done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89612" y="1524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ntegrated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Action Button: Custom 5">
            <a:hlinkClick r:id="rId6" action="ppaction://hlinksldjump" highlightClick="1"/>
          </p:cNvPr>
          <p:cNvSpPr/>
          <p:nvPr/>
        </p:nvSpPr>
        <p:spPr>
          <a:xfrm>
            <a:off x="8458200" y="228600"/>
            <a:ext cx="609600" cy="228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done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900469" y="152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science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Action Button: Custom 8">
            <a:hlinkClick r:id="rId6" action="ppaction://hlinksldjump" highlightClick="1"/>
          </p:cNvPr>
          <p:cNvSpPr/>
          <p:nvPr/>
        </p:nvSpPr>
        <p:spPr>
          <a:xfrm>
            <a:off x="8104568" y="4343400"/>
            <a:ext cx="734632" cy="2227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done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42011" y="4267200"/>
            <a:ext cx="23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integrated science</a:t>
            </a:r>
            <a:endParaRPr lang="en-US" dirty="0">
              <a:solidFill>
                <a:srgbClr val="FFFF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9506" name="TextBox1" r:id="rId2" imgW="4495680" imgH="3809880"/>
        </mc:Choice>
        <mc:Fallback>
          <p:control name="TextBox1" r:id="rId2" imgW="4495680" imgH="3809880">
            <p:pic>
              <p:nvPicPr>
                <p:cNvPr id="2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0" y="457200"/>
                  <a:ext cx="4495800" cy="38100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9507" name="TextBox2" r:id="rId3" imgW="4572000" imgH="3809880"/>
        </mc:Choice>
        <mc:Fallback>
          <p:control name="TextBox2" r:id="rId3" imgW="4572000" imgH="3809880">
            <p:pic>
              <p:nvPicPr>
                <p:cNvPr id="5" name="TextBox2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95800" y="457200"/>
                  <a:ext cx="4572000" cy="38100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9508" name="TextBox3" r:id="rId4" imgW="8763120" imgH="2286000"/>
        </mc:Choice>
        <mc:Fallback>
          <p:control name="TextBox3" r:id="rId4" imgW="8763120" imgH="2286000">
            <p:pic>
              <p:nvPicPr>
                <p:cNvPr id="8" name="TextBox3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2400" y="4572000"/>
                  <a:ext cx="8763000" cy="2286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714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30635" y="76200"/>
            <a:ext cx="66700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en-US" altLang="en-US" sz="2400" dirty="0">
              <a:solidFill>
                <a:srgbClr val="DDDDDD"/>
              </a:solidFill>
            </a:endParaRPr>
          </a:p>
          <a:p>
            <a:pPr algn="ctr"/>
            <a:r>
              <a:rPr lang="en-US" altLang="en-US" sz="2400" dirty="0">
                <a:solidFill>
                  <a:srgbClr val="FFFF00"/>
                </a:solidFill>
              </a:rPr>
              <a:t>What does </a:t>
            </a:r>
            <a:r>
              <a:rPr lang="en-US" altLang="en-US" sz="2400" u="sng" dirty="0">
                <a:solidFill>
                  <a:srgbClr val="FFFF00"/>
                </a:solidFill>
              </a:rPr>
              <a:t>Integrated Science</a:t>
            </a:r>
            <a:r>
              <a:rPr lang="en-US" altLang="en-US" sz="2400" dirty="0">
                <a:solidFill>
                  <a:srgbClr val="FFFF00"/>
                </a:solidFill>
              </a:rPr>
              <a:t> mean to you? </a:t>
            </a:r>
          </a:p>
          <a:p>
            <a:pPr algn="ctr"/>
            <a:r>
              <a:rPr lang="en-US" altLang="en-US" sz="2400" dirty="0">
                <a:solidFill>
                  <a:srgbClr val="FFFF00"/>
                </a:solidFill>
              </a:rPr>
              <a:t>(‘integrated’ or  ‘science’ or ‘integrated science</a:t>
            </a:r>
            <a:r>
              <a:rPr lang="en-US" altLang="en-US" sz="2400" dirty="0" smtClean="0">
                <a:solidFill>
                  <a:srgbClr val="FFFF00"/>
                </a:solidFill>
              </a:rPr>
              <a:t>’)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276529"/>
            <a:ext cx="5126622" cy="5391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t="35683" r="5107" b="47357"/>
          <a:stretch/>
        </p:blipFill>
        <p:spPr>
          <a:xfrm>
            <a:off x="0" y="2248258"/>
            <a:ext cx="9067800" cy="1790342"/>
          </a:xfrm>
          <a:prstGeom prst="rect">
            <a:avLst/>
          </a:prstGeom>
          <a:ln w="41275">
            <a:solidFill>
              <a:srgbClr val="92D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"/>
          <a:stretch/>
        </p:blipFill>
        <p:spPr>
          <a:xfrm>
            <a:off x="76200" y="1166603"/>
            <a:ext cx="8993778" cy="40911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36525" y="150813"/>
            <a:ext cx="82454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>
                <a:solidFill>
                  <a:srgbClr val="DDDDDD"/>
                </a:solidFill>
              </a:rPr>
              <a:t>Explore the disciplines of science</a:t>
            </a:r>
          </a:p>
          <a:p>
            <a:r>
              <a:rPr lang="en-US" altLang="en-US" sz="2000" dirty="0">
                <a:solidFill>
                  <a:srgbClr val="DDDDDD"/>
                </a:solidFill>
              </a:rPr>
              <a:t>	(Physics, Chemistry, Astronomy, Geology, Biology)</a:t>
            </a:r>
          </a:p>
          <a:p>
            <a:r>
              <a:rPr lang="en-US" altLang="en-US" sz="2000" dirty="0">
                <a:solidFill>
                  <a:srgbClr val="DDDDDD"/>
                </a:solidFill>
              </a:rPr>
              <a:t>through studying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85800" y="1498600"/>
            <a:ext cx="206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DDDDDD"/>
                </a:solidFill>
              </a:rPr>
              <a:t>the Hydrosphere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0" y="3494088"/>
            <a:ext cx="197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DDDDDD"/>
                </a:solidFill>
              </a:rPr>
              <a:t>the Atmosphere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6200" y="4789488"/>
            <a:ext cx="1862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DDDDDD"/>
                </a:solidFill>
              </a:rPr>
              <a:t>the Geosphere</a:t>
            </a:r>
          </a:p>
        </p:txBody>
      </p:sp>
      <p:pic>
        <p:nvPicPr>
          <p:cNvPr id="5127" name="Picture 7" descr="jakes_ocean_su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762000"/>
            <a:ext cx="356870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ydrosphe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95400"/>
            <a:ext cx="3822700" cy="260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The_Earth_s_atmosphere_seen_from_spa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98713"/>
            <a:ext cx="2514600" cy="24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2ocqn930ubywvi8z0wl9dhefnm6z926$kbr0omw9d5ldot91pcjwcijl386mhx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76600"/>
            <a:ext cx="2990850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54522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4216400"/>
            <a:ext cx="2711450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73f9083ed4e0102d6ecd90412988d02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610100"/>
            <a:ext cx="321945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800600" y="5780088"/>
            <a:ext cx="1751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DDDDDD"/>
                </a:solidFill>
              </a:rPr>
              <a:t>the Biosphere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 rot="20487000">
            <a:off x="300645" y="1355907"/>
            <a:ext cx="7188186" cy="1569660"/>
          </a:xfrm>
          <a:prstGeom prst="rect">
            <a:avLst/>
          </a:prstGeom>
          <a:solidFill>
            <a:schemeClr val="tx1">
              <a:alpha val="36000"/>
            </a:schemeClr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 smtClean="0">
                <a:solidFill>
                  <a:srgbClr val="DDDDDD"/>
                </a:solidFill>
              </a:rPr>
              <a:t>with an underlying theme of </a:t>
            </a:r>
            <a:r>
              <a:rPr lang="en-US" altLang="en-US" sz="2400" dirty="0" smtClean="0">
                <a:solidFill>
                  <a:srgbClr val="DDDDDD"/>
                </a:solidFill>
              </a:rPr>
              <a:t>Environmental </a:t>
            </a:r>
            <a:r>
              <a:rPr lang="en-US" altLang="en-US" sz="2400" dirty="0">
                <a:solidFill>
                  <a:srgbClr val="DDDDDD"/>
                </a:solidFill>
              </a:rPr>
              <a:t>S</a:t>
            </a:r>
            <a:r>
              <a:rPr lang="en-US" altLang="en-US" sz="2400" dirty="0" smtClean="0">
                <a:solidFill>
                  <a:srgbClr val="DDDDDD"/>
                </a:solidFill>
              </a:rPr>
              <a:t>cience</a:t>
            </a:r>
            <a:endParaRPr lang="en-US" altLang="en-US" sz="2400" dirty="0" smtClean="0">
              <a:solidFill>
                <a:srgbClr val="DDDDDD"/>
              </a:solidFill>
            </a:endParaRPr>
          </a:p>
          <a:p>
            <a:pPr algn="ctr"/>
            <a:r>
              <a:rPr lang="en-US" altLang="en-US" sz="2400" dirty="0" smtClean="0">
                <a:solidFill>
                  <a:srgbClr val="DDDDDD"/>
                </a:solidFill>
              </a:rPr>
              <a:t>and a focus on </a:t>
            </a:r>
          </a:p>
          <a:p>
            <a:pPr algn="ctr"/>
            <a:r>
              <a:rPr lang="en-US" altLang="en-US" sz="2400" dirty="0" smtClean="0">
                <a:solidFill>
                  <a:srgbClr val="DDDDDD"/>
                </a:solidFill>
              </a:rPr>
              <a:t>the connections between these systems </a:t>
            </a:r>
          </a:p>
          <a:p>
            <a:pPr algn="ctr"/>
            <a:r>
              <a:rPr lang="en-US" altLang="en-US" sz="2400" dirty="0" smtClean="0">
                <a:solidFill>
                  <a:srgbClr val="DDDDDD"/>
                </a:solidFill>
              </a:rPr>
              <a:t>and the Greenhouse Effect</a:t>
            </a:r>
            <a:endParaRPr lang="en-US" altLang="en-US" sz="2400" dirty="0">
              <a:solidFill>
                <a:srgbClr val="DDDD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/>
      <p:bldP spid="5126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127337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DDDDDD"/>
                </a:solidFill>
              </a:rPr>
              <a:t>Explore the disciplines of science</a:t>
            </a:r>
          </a:p>
          <a:p>
            <a:r>
              <a:rPr lang="en-US" altLang="en-US" sz="2000" dirty="0">
                <a:solidFill>
                  <a:srgbClr val="DDDDDD"/>
                </a:solidFill>
              </a:rPr>
              <a:t> </a:t>
            </a:r>
            <a:r>
              <a:rPr lang="en-US" altLang="en-US" sz="2000" dirty="0" smtClean="0">
                <a:solidFill>
                  <a:srgbClr val="DDDDDD"/>
                </a:solidFill>
              </a:rPr>
              <a:t>       </a:t>
            </a:r>
            <a:r>
              <a:rPr lang="en-US" altLang="en-US" sz="2000" dirty="0" smtClean="0">
                <a:solidFill>
                  <a:srgbClr val="DDDDDD"/>
                </a:solidFill>
              </a:rPr>
              <a:t>(</a:t>
            </a:r>
            <a:r>
              <a:rPr lang="en-US" altLang="en-US" sz="2000" dirty="0">
                <a:solidFill>
                  <a:srgbClr val="DDDDDD"/>
                </a:solidFill>
              </a:rPr>
              <a:t>Physics, Chemistry, Astronomy, </a:t>
            </a:r>
            <a:r>
              <a:rPr lang="en-US" altLang="en-US" sz="2000" dirty="0" smtClean="0">
                <a:solidFill>
                  <a:srgbClr val="DDDDDD"/>
                </a:solidFill>
              </a:rPr>
              <a:t>Geology, </a:t>
            </a:r>
            <a:r>
              <a:rPr lang="en-US" altLang="en-US" sz="2000" dirty="0" smtClean="0">
                <a:solidFill>
                  <a:srgbClr val="DDDDDD"/>
                </a:solidFill>
              </a:rPr>
              <a:t>Biology, Environmental Science)</a:t>
            </a:r>
            <a:endParaRPr lang="en-US" altLang="en-US" sz="2000" dirty="0">
              <a:solidFill>
                <a:srgbClr val="DDDDDD"/>
              </a:solidFill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559050" y="1038259"/>
            <a:ext cx="2214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solidFill>
                  <a:srgbClr val="DDDDDD"/>
                </a:solidFill>
              </a:rPr>
              <a:t>We’ll start with…..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447800" y="3173902"/>
            <a:ext cx="27517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DDDDDD"/>
                </a:solidFill>
              </a:rPr>
              <a:t>the Geosphere</a:t>
            </a:r>
          </a:p>
        </p:txBody>
      </p:sp>
      <p:pic>
        <p:nvPicPr>
          <p:cNvPr id="10" name="Picture 11" descr="5452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1430371"/>
            <a:ext cx="4235450" cy="412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4812268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the goal (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hlinkClick r:id="rId3" action="ppaction://hlinkfile"/>
              </a:rPr>
              <a:t>standard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    assessed on … (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  <a:hlinkClick r:id="rId3" action="ppaction://hlinkfile"/>
              </a:rPr>
              <a:t>scales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22022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first…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explore/review the Rock Cycle…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types of rocks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and how they form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where are these rocks? ___________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what is a ‘rock’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__________________________________________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______________________________________________</a:t>
            </a: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examples: ________________________________</a:t>
            </a: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mineral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_________________________________________________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_________________________________________________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_________________________________________________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	three classifications (categories) of rocks</a:t>
            </a:r>
          </a:p>
          <a:p>
            <a:r>
              <a:rPr lang="en-US" sz="2000" dirty="0">
                <a:solidFill>
                  <a:schemeClr val="bg1"/>
                </a:solidFill>
              </a:rPr>
              <a:t>	_______________________________________________</a:t>
            </a:r>
          </a:p>
        </p:txBody>
      </p:sp>
      <p:pic>
        <p:nvPicPr>
          <p:cNvPr id="3" name="Picture 11" descr="54522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285" y="0"/>
            <a:ext cx="2993715" cy="291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2438400"/>
            <a:ext cx="4713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ny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natural material, hard or soft, 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having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 distinct mineral composition, 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categorized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by how it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5000" y="4267200"/>
            <a:ext cx="716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solid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inorganic (</a:t>
            </a:r>
            <a:r>
              <a:rPr lang="en-US" sz="2000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not living, or composed of once living matter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) substance of natural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occurrence, </a:t>
            </a: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has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 crystalline 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structure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464194">
            <a:off x="57412" y="3469687"/>
            <a:ext cx="2667000" cy="1200329"/>
          </a:xfrm>
          <a:prstGeom prst="rect">
            <a:avLst/>
          </a:prstGeom>
          <a:solidFill>
            <a:srgbClr val="F7EEE1">
              <a:alpha val="73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soil 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is not a mineral/rock because it is composed of decomposed organic matter.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25902" y="5791200"/>
            <a:ext cx="4365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sedimentary, metamorphic, igneous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8551" y="1524000"/>
            <a:ext cx="306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form the crust of Earth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679917">
            <a:off x="4100250" y="247545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notesheet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2532" name="TextBox1" r:id="rId2" imgW="5743440" imgH="809640"/>
        </mc:Choice>
        <mc:Fallback>
          <p:control name="TextBox1" r:id="rId2" imgW="5743440" imgH="809640">
            <p:pic>
              <p:nvPicPr>
                <p:cNvPr id="10" name="TextBox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24200" y="3454400"/>
                  <a:ext cx="5745163" cy="8128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6454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67069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first…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explore/review the Rock Cycle…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types of rocks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and how they form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where are these rocks? ___________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what is a ‘rock’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__________________________________________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______________________________________________</a:t>
            </a: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what do rocks “do” for us?	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Picture 11" descr="54522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"/>
            <a:ext cx="3150706" cy="306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2438400"/>
            <a:ext cx="4713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ny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natural material, hard or soft, 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having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 distinct mineral composition, 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categorized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by how it forms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8551" y="1524000"/>
            <a:ext cx="306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form the crust of Earth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487" name="TextBox1" r:id="rId2" imgW="7467480" imgH="1676520"/>
        </mc:Choice>
        <mc:Fallback>
          <p:control name="TextBox1" r:id="rId2" imgW="7467480" imgH="1676520">
            <p:pic>
              <p:nvPicPr>
                <p:cNvPr id="4" name="TextBox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95400" y="4387253"/>
                  <a:ext cx="7467600" cy="16764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51927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54522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150" y="0"/>
            <a:ext cx="2906850" cy="283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7670690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first…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explore/review the Rock Cycle…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types of rocks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and how they form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where are these rocks? ___________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what is a ‘rock’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__________________________________________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______________________________________________</a:t>
            </a: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how did these rocks come to be?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how old?  how young?	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438400"/>
            <a:ext cx="4713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ny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natural material, hard or soft, 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having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 distinct mineral composition, 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categorized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by how it forms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08551" y="1524000"/>
            <a:ext cx="306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form the crust of Earth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511" name="TextBox1" r:id="rId2" imgW="7467480" imgH="2514600"/>
        </mc:Choice>
        <mc:Fallback>
          <p:control name="TextBox1" r:id="rId2" imgW="7467480" imgH="2514600">
            <p:pic>
              <p:nvPicPr>
                <p:cNvPr id="6" name="TextBox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95400" y="3810000"/>
                  <a:ext cx="7467600" cy="2514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1194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54522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76200"/>
            <a:ext cx="2617306" cy="254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83924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first…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explore/review the Rock Cycle…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types of rocks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and how they form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where are these rocks? ___________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what is a ‘rock’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__________________________________________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______________________________________________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___________________________________________</a:t>
            </a: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how did these rocks come to be?</a:t>
            </a: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how old?  how young?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	_____________________________________________________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so,…. as we go through this year in Integrated Science, we will be looking at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changes on Earth that happened from early Earth (4 billion years ago) to now…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to help keep these events in perspective, 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construct a to-scale </a:t>
            </a:r>
            <a:r>
              <a:rPr lang="en-US" sz="2000" dirty="0" smtClean="0">
                <a:solidFill>
                  <a:srgbClr val="FFFF00"/>
                </a:solidFill>
              </a:rPr>
              <a:t>timeline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</a:rPr>
              <a:t>…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438400"/>
            <a:ext cx="47131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ny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natural material, hard or soft, 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having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 distinct mineral composition, </a:t>
            </a:r>
            <a:endParaRPr lang="en-US" sz="2000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categorized </a:t>
            </a:r>
            <a:r>
              <a:rPr lang="en-U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by how it forms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8551" y="1524000"/>
            <a:ext cx="3068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form the crust of Earth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4572000"/>
            <a:ext cx="6232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from Earth first began to cool (4 billion </a:t>
            </a:r>
            <a:r>
              <a:rPr lang="en-US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ya</a:t>
            </a:r>
            <a:r>
              <a:rPr lang="en-US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) to now</a:t>
            </a:r>
            <a:endParaRPr lang="en-US" sz="2000" dirty="0">
              <a:solidFill>
                <a:schemeClr val="accent6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346032">
            <a:off x="5660448" y="3826915"/>
            <a:ext cx="3583097" cy="646331"/>
          </a:xfrm>
          <a:prstGeom prst="rect">
            <a:avLst/>
          </a:prstGeom>
          <a:solidFill>
            <a:schemeClr val="bg1">
              <a:alpha val="21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NOTE… rocks that are here now,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are mostly not this old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75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330" y="609600"/>
            <a:ext cx="9047670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exploring the Rock Cycle…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types of rocks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and how they form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hlinkClick r:id="rId2"/>
              </a:rPr>
              <a:t>http://www.learner.org/interactives/rockcycle/index.html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Fill in the handout…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and, 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respond to the question regarding the role of water </a:t>
            </a: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in the Rock Cycle</a:t>
            </a:r>
          </a:p>
          <a:p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IF… you happen to finish,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1. identify the types of rocks at the lab bench</a:t>
            </a:r>
          </a:p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2. cut out the cut-and-paste activity… pieces into envelope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85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438400"/>
            <a:ext cx="4322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let’s take a few minutes to think about …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hlinkClick r:id="rId2" action="ppaction://hlinkpres?slideindex=1&amp;slidetitle="/>
              </a:rPr>
              <a:t>link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9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36-stand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10001" r="15714" b="10001"/>
          <a:stretch>
            <a:fillRect/>
          </a:stretch>
        </p:blipFill>
        <p:spPr bwMode="auto">
          <a:xfrm>
            <a:off x="228600" y="228600"/>
            <a:ext cx="39624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4084638" y="1066800"/>
            <a:ext cx="5059362" cy="2986088"/>
            <a:chOff x="1296" y="1104"/>
            <a:chExt cx="3187" cy="1881"/>
          </a:xfrm>
        </p:grpSpPr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1296" y="1104"/>
              <a:ext cx="633" cy="63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21</a:t>
              </a:r>
              <a:r>
                <a:rPr lang="en-US" altLang="en-US" sz="4000"/>
                <a:t>Sc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1200"/>
                <a:t>Scandium</a:t>
              </a: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2544" y="1104"/>
              <a:ext cx="633" cy="63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 dirty="0" smtClean="0"/>
                <a:t>119</a:t>
              </a:r>
              <a:r>
                <a:rPr lang="en-US" altLang="en-US" sz="4000" dirty="0" smtClean="0"/>
                <a:t>E</a:t>
              </a:r>
              <a:endParaRPr lang="en-US" altLang="en-US" sz="4000" dirty="0"/>
            </a:p>
            <a:p>
              <a:pPr algn="ctr">
                <a:spcBef>
                  <a:spcPct val="50000"/>
                </a:spcBef>
              </a:pPr>
              <a:r>
                <a:rPr lang="en-US" altLang="en-US" sz="1200" dirty="0" err="1"/>
                <a:t>Excitedium</a:t>
              </a:r>
              <a:endParaRPr lang="en-US" altLang="en-US" sz="1200" dirty="0"/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1920" y="1104"/>
              <a:ext cx="633" cy="63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53</a:t>
              </a:r>
              <a:r>
                <a:rPr lang="en-US" altLang="en-US" sz="4000"/>
                <a:t>I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1200"/>
                <a:t>Iodine</a:t>
              </a:r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3168" y="1104"/>
              <a:ext cx="633" cy="63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7</a:t>
              </a:r>
              <a:r>
                <a:rPr lang="en-US" altLang="en-US" sz="4000"/>
                <a:t>N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1200"/>
                <a:t>Nitrogen</a:t>
              </a:r>
            </a:p>
          </p:txBody>
        </p:sp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3792" y="1104"/>
              <a:ext cx="691" cy="63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58</a:t>
              </a:r>
              <a:r>
                <a:rPr lang="en-US" altLang="en-US" sz="4000"/>
                <a:t>Ce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1200"/>
                <a:t>Cerium</a:t>
              </a:r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>
              <a:off x="2247" y="1728"/>
              <a:ext cx="633" cy="63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53</a:t>
              </a:r>
              <a:r>
                <a:rPr lang="en-US" altLang="en-US" sz="4000"/>
                <a:t>I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1200"/>
                <a:t>Iodine</a:t>
              </a:r>
            </a:p>
          </p:txBody>
        </p: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2871" y="1728"/>
              <a:ext cx="633" cy="63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16</a:t>
              </a:r>
              <a:r>
                <a:rPr lang="en-US" altLang="en-US" sz="4000"/>
                <a:t>S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1200"/>
                <a:t>Sulfur</a:t>
              </a:r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>
              <a:off x="1920" y="2352"/>
              <a:ext cx="633" cy="63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9</a:t>
              </a:r>
              <a:r>
                <a:rPr lang="en-US" altLang="en-US" sz="4000"/>
                <a:t>F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1200"/>
                <a:t>Fluorine</a:t>
              </a:r>
            </a:p>
          </p:txBody>
        </p:sp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2544" y="2352"/>
              <a:ext cx="633" cy="63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92</a:t>
              </a:r>
              <a:r>
                <a:rPr lang="en-US" altLang="en-US" sz="4000"/>
                <a:t>U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1200"/>
                <a:t>Uranium</a:t>
              </a:r>
            </a:p>
          </p:txBody>
        </p:sp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>
              <a:off x="3168" y="2352"/>
              <a:ext cx="633" cy="633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altLang="en-US" sz="1400"/>
                <a:t>7</a:t>
              </a:r>
              <a:r>
                <a:rPr lang="en-US" altLang="en-US" sz="4000"/>
                <a:t>N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en-US" sz="1200"/>
                <a:t>Nitrogen</a:t>
              </a:r>
            </a:p>
          </p:txBody>
        </p:sp>
      </p:grpSp>
      <p:pic>
        <p:nvPicPr>
          <p:cNvPr id="3092" name="Picture 20" descr="detroit20science20center-fu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11961"/>
          <a:stretch>
            <a:fillRect/>
          </a:stretch>
        </p:blipFill>
        <p:spPr bwMode="auto">
          <a:xfrm>
            <a:off x="2476500" y="4191000"/>
            <a:ext cx="4191000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rId6" action="ppaction://hlinksldjump" highlightClick="1"/>
          </p:cNvPr>
          <p:cNvSpPr/>
          <p:nvPr/>
        </p:nvSpPr>
        <p:spPr>
          <a:xfrm>
            <a:off x="3886200" y="228600"/>
            <a:ext cx="609600" cy="228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done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89612" y="1524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ntegrated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Action Button: Custom 5">
            <a:hlinkClick r:id="rId6" action="ppaction://hlinksldjump" highlightClick="1"/>
          </p:cNvPr>
          <p:cNvSpPr/>
          <p:nvPr/>
        </p:nvSpPr>
        <p:spPr>
          <a:xfrm>
            <a:off x="8458200" y="228600"/>
            <a:ext cx="609600" cy="228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done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900469" y="152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science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Action Button: Custom 8">
            <a:hlinkClick r:id="rId6" action="ppaction://hlinksldjump" highlightClick="1"/>
          </p:cNvPr>
          <p:cNvSpPr/>
          <p:nvPr/>
        </p:nvSpPr>
        <p:spPr>
          <a:xfrm>
            <a:off x="8104568" y="4343400"/>
            <a:ext cx="734632" cy="2227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done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42011" y="4267200"/>
            <a:ext cx="23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integrated science</a:t>
            </a:r>
            <a:endParaRPr lang="en-US" dirty="0">
              <a:solidFill>
                <a:srgbClr val="FFFF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6455" name="TextBox1" r:id="rId2" imgW="4495680" imgH="3809880"/>
        </mc:Choice>
        <mc:Fallback>
          <p:control name="TextBox1" r:id="rId2" imgW="4495680" imgH="3809880">
            <p:pic>
              <p:nvPicPr>
                <p:cNvPr id="2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0" y="457200"/>
                  <a:ext cx="4495800" cy="38100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6456" name="TextBox2" r:id="rId3" imgW="4572000" imgH="3809880"/>
        </mc:Choice>
        <mc:Fallback>
          <p:control name="TextBox2" r:id="rId3" imgW="4572000" imgH="3809880">
            <p:pic>
              <p:nvPicPr>
                <p:cNvPr id="5" name="TextBox2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95800" y="457200"/>
                  <a:ext cx="4572000" cy="38100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6457" name="TextBox3" r:id="rId4" imgW="8763120" imgH="2286000"/>
        </mc:Choice>
        <mc:Fallback>
          <p:control name="TextBox3" r:id="rId4" imgW="8763120" imgH="2286000">
            <p:pic>
              <p:nvPicPr>
                <p:cNvPr id="8" name="TextBox3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2400" y="4572000"/>
                  <a:ext cx="8763000" cy="2286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340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rId6" action="ppaction://hlinksldjump" highlightClick="1"/>
          </p:cNvPr>
          <p:cNvSpPr/>
          <p:nvPr/>
        </p:nvSpPr>
        <p:spPr>
          <a:xfrm>
            <a:off x="3886200" y="228600"/>
            <a:ext cx="609600" cy="228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done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89612" y="1524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ntegrated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Action Button: Custom 5">
            <a:hlinkClick r:id="rId6" action="ppaction://hlinksldjump" highlightClick="1"/>
          </p:cNvPr>
          <p:cNvSpPr/>
          <p:nvPr/>
        </p:nvSpPr>
        <p:spPr>
          <a:xfrm>
            <a:off x="8458200" y="228600"/>
            <a:ext cx="609600" cy="228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done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900469" y="152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science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Action Button: Custom 8">
            <a:hlinkClick r:id="rId6" action="ppaction://hlinksldjump" highlightClick="1"/>
          </p:cNvPr>
          <p:cNvSpPr/>
          <p:nvPr/>
        </p:nvSpPr>
        <p:spPr>
          <a:xfrm>
            <a:off x="8104568" y="4343400"/>
            <a:ext cx="734632" cy="2227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done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42011" y="4267200"/>
            <a:ext cx="23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integrated science</a:t>
            </a:r>
            <a:endParaRPr lang="en-US" dirty="0">
              <a:solidFill>
                <a:srgbClr val="FFFF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7476" name="TextBox1" r:id="rId2" imgW="4495680" imgH="3809880"/>
        </mc:Choice>
        <mc:Fallback>
          <p:control name="TextBox1" r:id="rId2" imgW="4495680" imgH="3809880">
            <p:pic>
              <p:nvPicPr>
                <p:cNvPr id="2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0" y="457200"/>
                  <a:ext cx="4495800" cy="38100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477" name="TextBox2" r:id="rId3" imgW="4572000" imgH="3809880"/>
        </mc:Choice>
        <mc:Fallback>
          <p:control name="TextBox2" r:id="rId3" imgW="4572000" imgH="3809880">
            <p:pic>
              <p:nvPicPr>
                <p:cNvPr id="5" name="TextBox2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95800" y="457200"/>
                  <a:ext cx="4572000" cy="38100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7478" name="TextBox3" r:id="rId4" imgW="8763120" imgH="2286000"/>
        </mc:Choice>
        <mc:Fallback>
          <p:control name="TextBox3" r:id="rId4" imgW="8763120" imgH="2286000">
            <p:pic>
              <p:nvPicPr>
                <p:cNvPr id="8" name="TextBox3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2400" y="4572000"/>
                  <a:ext cx="8763000" cy="2286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785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rId6" action="ppaction://hlinksldjump" highlightClick="1"/>
          </p:cNvPr>
          <p:cNvSpPr/>
          <p:nvPr/>
        </p:nvSpPr>
        <p:spPr>
          <a:xfrm>
            <a:off x="3886200" y="228600"/>
            <a:ext cx="609600" cy="228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done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89612" y="1524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ntegrated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Action Button: Custom 5">
            <a:hlinkClick r:id="rId6" action="ppaction://hlinksldjump" highlightClick="1"/>
          </p:cNvPr>
          <p:cNvSpPr/>
          <p:nvPr/>
        </p:nvSpPr>
        <p:spPr>
          <a:xfrm>
            <a:off x="8458200" y="228600"/>
            <a:ext cx="609600" cy="228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done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900469" y="152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science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Action Button: Custom 8">
            <a:hlinkClick r:id="rId6" action="ppaction://hlinksldjump" highlightClick="1"/>
          </p:cNvPr>
          <p:cNvSpPr/>
          <p:nvPr/>
        </p:nvSpPr>
        <p:spPr>
          <a:xfrm>
            <a:off x="8104568" y="4343400"/>
            <a:ext cx="734632" cy="2227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done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42011" y="4267200"/>
            <a:ext cx="23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integrated science</a:t>
            </a:r>
            <a:endParaRPr lang="en-US" dirty="0">
              <a:solidFill>
                <a:srgbClr val="FFFF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464" name="TextBox1" r:id="rId2" imgW="4495680" imgH="3809880"/>
        </mc:Choice>
        <mc:Fallback>
          <p:control name="TextBox1" r:id="rId2" imgW="4495680" imgH="3809880">
            <p:pic>
              <p:nvPicPr>
                <p:cNvPr id="2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0" y="457200"/>
                  <a:ext cx="4495800" cy="38100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65" name="TextBox2" r:id="rId3" imgW="4572000" imgH="3809880"/>
        </mc:Choice>
        <mc:Fallback>
          <p:control name="TextBox2" r:id="rId3" imgW="4572000" imgH="3809880">
            <p:pic>
              <p:nvPicPr>
                <p:cNvPr id="5" name="TextBox2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95800" y="457200"/>
                  <a:ext cx="4572000" cy="38100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66" name="TextBox3" r:id="rId4" imgW="8763120" imgH="2286000"/>
        </mc:Choice>
        <mc:Fallback>
          <p:control name="TextBox3" r:id="rId4" imgW="8763120" imgH="2286000">
            <p:pic>
              <p:nvPicPr>
                <p:cNvPr id="8" name="TextBox3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2400" y="4572000"/>
                  <a:ext cx="8763000" cy="2286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5518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Custom 2">
            <a:hlinkClick r:id="rId6" action="ppaction://hlinksldjump" highlightClick="1"/>
          </p:cNvPr>
          <p:cNvSpPr/>
          <p:nvPr/>
        </p:nvSpPr>
        <p:spPr>
          <a:xfrm>
            <a:off x="3886200" y="228600"/>
            <a:ext cx="609600" cy="228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done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89612" y="1524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FFFF00"/>
                </a:solidFill>
              </a:rPr>
              <a:t>ntegrated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Action Button: Custom 5">
            <a:hlinkClick r:id="rId6" action="ppaction://hlinksldjump" highlightClick="1"/>
          </p:cNvPr>
          <p:cNvSpPr/>
          <p:nvPr/>
        </p:nvSpPr>
        <p:spPr>
          <a:xfrm>
            <a:off x="8458200" y="228600"/>
            <a:ext cx="609600" cy="228600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done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900469" y="1524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science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Action Button: Custom 8">
            <a:hlinkClick r:id="rId6" action="ppaction://hlinksldjump" highlightClick="1"/>
          </p:cNvPr>
          <p:cNvSpPr/>
          <p:nvPr/>
        </p:nvSpPr>
        <p:spPr>
          <a:xfrm>
            <a:off x="8104568" y="4343400"/>
            <a:ext cx="734632" cy="222766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done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42011" y="4267200"/>
            <a:ext cx="2359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integrated science</a:t>
            </a:r>
            <a:endParaRPr lang="en-US" dirty="0">
              <a:solidFill>
                <a:srgbClr val="FFFF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8488" name="TextBox1" r:id="rId2" imgW="4495680" imgH="3809880"/>
        </mc:Choice>
        <mc:Fallback>
          <p:control name="TextBox1" r:id="rId2" imgW="4495680" imgH="3809880">
            <p:pic>
              <p:nvPicPr>
                <p:cNvPr id="2" name="TextBox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0" y="457200"/>
                  <a:ext cx="4495800" cy="38100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8489" name="TextBox2" r:id="rId3" imgW="4572000" imgH="3809880"/>
        </mc:Choice>
        <mc:Fallback>
          <p:control name="TextBox2" r:id="rId3" imgW="4572000" imgH="3809880">
            <p:pic>
              <p:nvPicPr>
                <p:cNvPr id="5" name="TextBox2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495800" y="457200"/>
                  <a:ext cx="4572000" cy="38100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8490" name="TextBox3" r:id="rId4" imgW="8763120" imgH="2286000"/>
        </mc:Choice>
        <mc:Fallback>
          <p:control name="TextBox3" r:id="rId4" imgW="8763120" imgH="2286000">
            <p:pic>
              <p:nvPicPr>
                <p:cNvPr id="8" name="TextBox3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2400" y="4572000"/>
                  <a:ext cx="8763000" cy="2286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4319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10800000">
            <a:off x="-7124" y="-9834"/>
            <a:ext cx="9151124" cy="6802747"/>
            <a:chOff x="32564" y="-9834"/>
            <a:chExt cx="9151124" cy="6802747"/>
          </a:xfrm>
        </p:grpSpPr>
        <p:sp>
          <p:nvSpPr>
            <p:cNvPr id="11267" name="Rectangle 22"/>
            <p:cNvSpPr>
              <a:spLocks noChangeAspect="1" noChangeArrowheads="1"/>
            </p:cNvSpPr>
            <p:nvPr/>
          </p:nvSpPr>
          <p:spPr bwMode="auto">
            <a:xfrm rot="10800000">
              <a:off x="1550988" y="6335713"/>
              <a:ext cx="6072187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Blackboard</a:t>
              </a:r>
            </a:p>
          </p:txBody>
        </p:sp>
        <p:grpSp>
          <p:nvGrpSpPr>
            <p:cNvPr id="11268" name="Group 3"/>
            <p:cNvGrpSpPr>
              <a:grpSpLocks/>
            </p:cNvGrpSpPr>
            <p:nvPr/>
          </p:nvGrpSpPr>
          <p:grpSpPr bwMode="auto">
            <a:xfrm>
              <a:off x="8153400" y="3844925"/>
              <a:ext cx="1030288" cy="2403475"/>
              <a:chOff x="7707313" y="2697163"/>
              <a:chExt cx="1030287" cy="2403475"/>
            </a:xfrm>
          </p:grpSpPr>
          <p:sp>
            <p:nvSpPr>
              <p:cNvPr id="11309" name="Rectangle 9"/>
              <p:cNvSpPr>
                <a:spLocks noChangeAspect="1" noChangeArrowheads="1"/>
              </p:cNvSpPr>
              <p:nvPr/>
            </p:nvSpPr>
            <p:spPr bwMode="auto">
              <a:xfrm rot="5400000">
                <a:off x="7020719" y="3383757"/>
                <a:ext cx="2403475" cy="1030287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310" name="Text Box 28"/>
              <p:cNvSpPr txBox="1">
                <a:spLocks noChangeArrowheads="1"/>
              </p:cNvSpPr>
              <p:nvPr/>
            </p:nvSpPr>
            <p:spPr bwMode="auto">
              <a:xfrm rot="-990569">
                <a:off x="7772826" y="3036888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11" name="Text Box 29"/>
              <p:cNvSpPr txBox="1">
                <a:spLocks noChangeArrowheads="1"/>
              </p:cNvSpPr>
              <p:nvPr/>
            </p:nvSpPr>
            <p:spPr bwMode="auto">
              <a:xfrm rot="-990569">
                <a:off x="7772826" y="4165600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1269" name="Group 1"/>
            <p:cNvGrpSpPr>
              <a:grpSpLocks/>
            </p:cNvGrpSpPr>
            <p:nvPr/>
          </p:nvGrpSpPr>
          <p:grpSpPr bwMode="auto">
            <a:xfrm>
              <a:off x="2203450" y="4681538"/>
              <a:ext cx="2403475" cy="1030287"/>
              <a:chOff x="1965751" y="3766755"/>
              <a:chExt cx="2403475" cy="1030288"/>
            </a:xfrm>
          </p:grpSpPr>
          <p:sp>
            <p:nvSpPr>
              <p:cNvPr id="11306" name="Rectangle 8"/>
              <p:cNvSpPr>
                <a:spLocks noChangeAspect="1" noChangeArrowheads="1"/>
              </p:cNvSpPr>
              <p:nvPr/>
            </p:nvSpPr>
            <p:spPr bwMode="auto">
              <a:xfrm rot="10800000">
                <a:off x="1965751" y="3766755"/>
                <a:ext cx="2403475" cy="103028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307" name="Text Box 30"/>
              <p:cNvSpPr txBox="1">
                <a:spLocks noChangeArrowheads="1"/>
              </p:cNvSpPr>
              <p:nvPr/>
            </p:nvSpPr>
            <p:spPr bwMode="auto">
              <a:xfrm rot="-990569">
                <a:off x="2057400" y="4444822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08" name="Text Box 31"/>
              <p:cNvSpPr txBox="1">
                <a:spLocks noChangeArrowheads="1"/>
              </p:cNvSpPr>
              <p:nvPr/>
            </p:nvSpPr>
            <p:spPr bwMode="auto">
              <a:xfrm rot="-990569">
                <a:off x="3338513" y="4432122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1270" name="Group 2"/>
            <p:cNvGrpSpPr>
              <a:grpSpLocks/>
            </p:cNvGrpSpPr>
            <p:nvPr/>
          </p:nvGrpSpPr>
          <p:grpSpPr bwMode="auto">
            <a:xfrm>
              <a:off x="4600575" y="4679950"/>
              <a:ext cx="2403475" cy="1030288"/>
              <a:chOff x="4378325" y="3766218"/>
              <a:chExt cx="2403475" cy="1030288"/>
            </a:xfrm>
          </p:grpSpPr>
          <p:sp>
            <p:nvSpPr>
              <p:cNvPr id="11303" name="Rectangle 3"/>
              <p:cNvSpPr>
                <a:spLocks noChangeAspect="1" noChangeArrowheads="1"/>
              </p:cNvSpPr>
              <p:nvPr/>
            </p:nvSpPr>
            <p:spPr bwMode="auto">
              <a:xfrm rot="10800000">
                <a:off x="4378325" y="3766218"/>
                <a:ext cx="2403475" cy="103028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304" name="Text Box 32"/>
              <p:cNvSpPr txBox="1">
                <a:spLocks noChangeArrowheads="1"/>
              </p:cNvSpPr>
              <p:nvPr/>
            </p:nvSpPr>
            <p:spPr bwMode="auto">
              <a:xfrm rot="-990569">
                <a:off x="4646613" y="4432122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05" name="Text Box 33"/>
              <p:cNvSpPr txBox="1">
                <a:spLocks noChangeArrowheads="1"/>
              </p:cNvSpPr>
              <p:nvPr/>
            </p:nvSpPr>
            <p:spPr bwMode="auto">
              <a:xfrm rot="-990569">
                <a:off x="5854409" y="4443820"/>
                <a:ext cx="184731" cy="33855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1271" name="Group 6"/>
            <p:cNvGrpSpPr>
              <a:grpSpLocks/>
            </p:cNvGrpSpPr>
            <p:nvPr/>
          </p:nvGrpSpPr>
          <p:grpSpPr bwMode="auto">
            <a:xfrm>
              <a:off x="5791200" y="1802760"/>
              <a:ext cx="2403475" cy="1030288"/>
              <a:chOff x="5191125" y="2466975"/>
              <a:chExt cx="2403475" cy="1030288"/>
            </a:xfrm>
          </p:grpSpPr>
          <p:sp>
            <p:nvSpPr>
              <p:cNvPr id="11300" name="Rectangle 7"/>
              <p:cNvSpPr>
                <a:spLocks noChangeAspect="1" noChangeArrowheads="1"/>
              </p:cNvSpPr>
              <p:nvPr/>
            </p:nvSpPr>
            <p:spPr bwMode="auto">
              <a:xfrm rot="10800000">
                <a:off x="5191125" y="2466975"/>
                <a:ext cx="2403475" cy="1030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301" name="Text Box 34"/>
              <p:cNvSpPr txBox="1">
                <a:spLocks noChangeArrowheads="1"/>
              </p:cNvSpPr>
              <p:nvPr/>
            </p:nvSpPr>
            <p:spPr bwMode="auto">
              <a:xfrm rot="-990569">
                <a:off x="5256213" y="3073222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302" name="Text Box 35"/>
              <p:cNvSpPr txBox="1">
                <a:spLocks noChangeArrowheads="1"/>
              </p:cNvSpPr>
              <p:nvPr/>
            </p:nvSpPr>
            <p:spPr bwMode="auto">
              <a:xfrm rot="-990569">
                <a:off x="6464300" y="2997022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1272" name="Group 5"/>
            <p:cNvGrpSpPr>
              <a:grpSpLocks/>
            </p:cNvGrpSpPr>
            <p:nvPr/>
          </p:nvGrpSpPr>
          <p:grpSpPr bwMode="auto">
            <a:xfrm>
              <a:off x="3429000" y="1796571"/>
              <a:ext cx="2403475" cy="1030288"/>
              <a:chOff x="5191125" y="520700"/>
              <a:chExt cx="2403475" cy="1030288"/>
            </a:xfrm>
          </p:grpSpPr>
          <p:sp>
            <p:nvSpPr>
              <p:cNvPr id="11297" name="Rectangle 5"/>
              <p:cNvSpPr>
                <a:spLocks noChangeAspect="1" noChangeArrowheads="1"/>
              </p:cNvSpPr>
              <p:nvPr/>
            </p:nvSpPr>
            <p:spPr bwMode="auto">
              <a:xfrm rot="10800000">
                <a:off x="5191125" y="520700"/>
                <a:ext cx="2403475" cy="1030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298" name="Text Box 36"/>
              <p:cNvSpPr txBox="1">
                <a:spLocks noChangeArrowheads="1"/>
              </p:cNvSpPr>
              <p:nvPr/>
            </p:nvSpPr>
            <p:spPr bwMode="auto">
              <a:xfrm rot="-990569">
                <a:off x="5256213" y="1092022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99" name="Text Box 37"/>
              <p:cNvSpPr txBox="1">
                <a:spLocks noChangeArrowheads="1"/>
              </p:cNvSpPr>
              <p:nvPr/>
            </p:nvSpPr>
            <p:spPr bwMode="auto">
              <a:xfrm rot="-990569">
                <a:off x="6464300" y="1092022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1273" name="Group 8"/>
            <p:cNvGrpSpPr>
              <a:grpSpLocks/>
            </p:cNvGrpSpPr>
            <p:nvPr/>
          </p:nvGrpSpPr>
          <p:grpSpPr bwMode="auto">
            <a:xfrm>
              <a:off x="1063968" y="1803400"/>
              <a:ext cx="2403475" cy="1030288"/>
              <a:chOff x="1298575" y="520700"/>
              <a:chExt cx="2403475" cy="1030288"/>
            </a:xfrm>
          </p:grpSpPr>
          <p:sp>
            <p:nvSpPr>
              <p:cNvPr id="11294" name="Rectangle 4"/>
              <p:cNvSpPr>
                <a:spLocks noChangeAspect="1" noChangeArrowheads="1"/>
              </p:cNvSpPr>
              <p:nvPr/>
            </p:nvSpPr>
            <p:spPr bwMode="auto">
              <a:xfrm rot="10800000">
                <a:off x="1298575" y="520700"/>
                <a:ext cx="2403475" cy="1030288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 smtClean="0"/>
                  <a:t>1           2</a:t>
                </a:r>
                <a:endParaRPr lang="en-US" altLang="en-US" sz="2400" dirty="0"/>
              </a:p>
            </p:txBody>
          </p:sp>
          <p:sp>
            <p:nvSpPr>
              <p:cNvPr id="11295" name="Text Box 38"/>
              <p:cNvSpPr txBox="1">
                <a:spLocks noChangeArrowheads="1"/>
              </p:cNvSpPr>
              <p:nvPr/>
            </p:nvSpPr>
            <p:spPr bwMode="auto">
              <a:xfrm rot="-990569">
                <a:off x="1370013" y="1092022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96" name="Text Box 39"/>
              <p:cNvSpPr txBox="1">
                <a:spLocks noChangeArrowheads="1"/>
              </p:cNvSpPr>
              <p:nvPr/>
            </p:nvSpPr>
            <p:spPr bwMode="auto">
              <a:xfrm rot="-990569">
                <a:off x="2576513" y="1092022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1274" name="Group 7"/>
            <p:cNvGrpSpPr>
              <a:grpSpLocks/>
            </p:cNvGrpSpPr>
            <p:nvPr/>
          </p:nvGrpSpPr>
          <p:grpSpPr bwMode="auto">
            <a:xfrm>
              <a:off x="2203449" y="3657600"/>
              <a:ext cx="2403475" cy="1030288"/>
              <a:chOff x="1298575" y="2466975"/>
              <a:chExt cx="2403475" cy="1030288"/>
            </a:xfrm>
          </p:grpSpPr>
          <p:sp>
            <p:nvSpPr>
              <p:cNvPr id="11291" name="Rectangle 6"/>
              <p:cNvSpPr>
                <a:spLocks noChangeAspect="1" noChangeArrowheads="1"/>
              </p:cNvSpPr>
              <p:nvPr/>
            </p:nvSpPr>
            <p:spPr bwMode="auto">
              <a:xfrm rot="10800000">
                <a:off x="1298575" y="2466975"/>
                <a:ext cx="2403475" cy="1030288"/>
              </a:xfrm>
              <a:prstGeom prst="rect">
                <a:avLst/>
              </a:prstGeom>
              <a:solidFill>
                <a:srgbClr val="99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292" name="Text Box 40"/>
              <p:cNvSpPr txBox="1">
                <a:spLocks noChangeArrowheads="1"/>
              </p:cNvSpPr>
              <p:nvPr/>
            </p:nvSpPr>
            <p:spPr bwMode="auto">
              <a:xfrm rot="-990569">
                <a:off x="1371600" y="2997022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93" name="Text Box 41"/>
              <p:cNvSpPr txBox="1">
                <a:spLocks noChangeArrowheads="1"/>
              </p:cNvSpPr>
              <p:nvPr/>
            </p:nvSpPr>
            <p:spPr bwMode="auto">
              <a:xfrm rot="-990569">
                <a:off x="2578100" y="2997022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1275" name="Group 10"/>
            <p:cNvGrpSpPr>
              <a:grpSpLocks/>
            </p:cNvGrpSpPr>
            <p:nvPr/>
          </p:nvGrpSpPr>
          <p:grpSpPr bwMode="auto">
            <a:xfrm>
              <a:off x="32564" y="3844925"/>
              <a:ext cx="1030287" cy="2403475"/>
              <a:chOff x="-47263" y="2505163"/>
              <a:chExt cx="1030288" cy="2403475"/>
            </a:xfrm>
          </p:grpSpPr>
          <p:sp>
            <p:nvSpPr>
              <p:cNvPr id="11288" name="Rectangle 12"/>
              <p:cNvSpPr>
                <a:spLocks noChangeAspect="1" noChangeArrowheads="1"/>
              </p:cNvSpPr>
              <p:nvPr/>
            </p:nvSpPr>
            <p:spPr bwMode="auto">
              <a:xfrm rot="5400000">
                <a:off x="-733857" y="3191757"/>
                <a:ext cx="2403475" cy="1030288"/>
              </a:xfrm>
              <a:prstGeom prst="rect">
                <a:avLst/>
              </a:prstGeom>
              <a:solidFill>
                <a:srgbClr val="EFA0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289" name="Text Box 23"/>
              <p:cNvSpPr txBox="1">
                <a:spLocks noChangeArrowheads="1"/>
              </p:cNvSpPr>
              <p:nvPr/>
            </p:nvSpPr>
            <p:spPr bwMode="auto">
              <a:xfrm rot="-990569">
                <a:off x="229026" y="2940050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90" name="Text Box 42"/>
              <p:cNvSpPr txBox="1">
                <a:spLocks noChangeArrowheads="1"/>
              </p:cNvSpPr>
              <p:nvPr/>
            </p:nvSpPr>
            <p:spPr bwMode="auto">
              <a:xfrm rot="-990569">
                <a:off x="229026" y="4171950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1276" name="Group 51"/>
            <p:cNvGrpSpPr>
              <a:grpSpLocks/>
            </p:cNvGrpSpPr>
            <p:nvPr/>
          </p:nvGrpSpPr>
          <p:grpSpPr bwMode="auto">
            <a:xfrm>
              <a:off x="5826125" y="-9834"/>
              <a:ext cx="2403475" cy="1030288"/>
              <a:chOff x="1298575" y="520700"/>
              <a:chExt cx="2403475" cy="1030288"/>
            </a:xfrm>
          </p:grpSpPr>
          <p:sp>
            <p:nvSpPr>
              <p:cNvPr id="11285" name="Rectangle 4"/>
              <p:cNvSpPr>
                <a:spLocks noChangeAspect="1" noChangeArrowheads="1"/>
              </p:cNvSpPr>
              <p:nvPr/>
            </p:nvSpPr>
            <p:spPr bwMode="auto">
              <a:xfrm rot="10800000">
                <a:off x="1298575" y="520700"/>
                <a:ext cx="2403475" cy="1030288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286" name="Text Box 38"/>
              <p:cNvSpPr txBox="1">
                <a:spLocks noChangeArrowheads="1"/>
              </p:cNvSpPr>
              <p:nvPr/>
            </p:nvSpPr>
            <p:spPr bwMode="auto">
              <a:xfrm rot="-990569">
                <a:off x="1370013" y="1092022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87" name="Text Box 39"/>
              <p:cNvSpPr txBox="1">
                <a:spLocks noChangeArrowheads="1"/>
              </p:cNvSpPr>
              <p:nvPr/>
            </p:nvSpPr>
            <p:spPr bwMode="auto">
              <a:xfrm rot="-990569">
                <a:off x="2576513" y="1092022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1277" name="Group 4"/>
            <p:cNvGrpSpPr>
              <a:grpSpLocks/>
            </p:cNvGrpSpPr>
            <p:nvPr/>
          </p:nvGrpSpPr>
          <p:grpSpPr bwMode="auto">
            <a:xfrm rot="5400000">
              <a:off x="4118732" y="-696427"/>
              <a:ext cx="1030288" cy="2403475"/>
              <a:chOff x="7707313" y="179388"/>
              <a:chExt cx="1030287" cy="2403475"/>
            </a:xfrm>
          </p:grpSpPr>
          <p:sp>
            <p:nvSpPr>
              <p:cNvPr id="11282" name="Rectangle 10"/>
              <p:cNvSpPr>
                <a:spLocks noChangeAspect="1" noChangeArrowheads="1"/>
              </p:cNvSpPr>
              <p:nvPr/>
            </p:nvSpPr>
            <p:spPr bwMode="auto">
              <a:xfrm rot="5400000">
                <a:off x="7020719" y="865982"/>
                <a:ext cx="2403475" cy="1030287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283" name="Text Box 26"/>
              <p:cNvSpPr txBox="1">
                <a:spLocks noChangeArrowheads="1"/>
              </p:cNvSpPr>
              <p:nvPr/>
            </p:nvSpPr>
            <p:spPr bwMode="auto">
              <a:xfrm rot="-990569">
                <a:off x="7758113" y="520700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84" name="Text Box 27"/>
              <p:cNvSpPr txBox="1">
                <a:spLocks noChangeArrowheads="1"/>
              </p:cNvSpPr>
              <p:nvPr/>
            </p:nvSpPr>
            <p:spPr bwMode="auto">
              <a:xfrm rot="-990569">
                <a:off x="7758113" y="1651000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1278" name="Group 9"/>
            <p:cNvGrpSpPr>
              <a:grpSpLocks/>
            </p:cNvGrpSpPr>
            <p:nvPr/>
          </p:nvGrpSpPr>
          <p:grpSpPr bwMode="auto">
            <a:xfrm>
              <a:off x="36513" y="1419893"/>
              <a:ext cx="1030287" cy="2403475"/>
              <a:chOff x="152400" y="179388"/>
              <a:chExt cx="1030288" cy="2403475"/>
            </a:xfrm>
          </p:grpSpPr>
          <p:sp>
            <p:nvSpPr>
              <p:cNvPr id="11279" name="Rectangle 11"/>
              <p:cNvSpPr>
                <a:spLocks noChangeAspect="1" noChangeArrowheads="1"/>
              </p:cNvSpPr>
              <p:nvPr/>
            </p:nvSpPr>
            <p:spPr bwMode="auto">
              <a:xfrm rot="5400000">
                <a:off x="-534194" y="865982"/>
                <a:ext cx="2403475" cy="1030288"/>
              </a:xfrm>
              <a:prstGeom prst="rect">
                <a:avLst/>
              </a:prstGeom>
              <a:solidFill>
                <a:srgbClr val="EFA00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11280" name="Text Box 24"/>
              <p:cNvSpPr txBox="1">
                <a:spLocks noChangeArrowheads="1"/>
              </p:cNvSpPr>
              <p:nvPr/>
            </p:nvSpPr>
            <p:spPr bwMode="auto">
              <a:xfrm rot="-990569">
                <a:off x="229026" y="508000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11281" name="Text Box 25"/>
              <p:cNvSpPr txBox="1">
                <a:spLocks noChangeArrowheads="1"/>
              </p:cNvSpPr>
              <p:nvPr/>
            </p:nvSpPr>
            <p:spPr bwMode="auto">
              <a:xfrm rot="-990569">
                <a:off x="229026" y="1638300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48" name="Group 8"/>
            <p:cNvGrpSpPr>
              <a:grpSpLocks/>
            </p:cNvGrpSpPr>
            <p:nvPr/>
          </p:nvGrpSpPr>
          <p:grpSpPr bwMode="auto">
            <a:xfrm>
              <a:off x="1023513" y="-9834"/>
              <a:ext cx="2403475" cy="1030288"/>
              <a:chOff x="1298575" y="520700"/>
              <a:chExt cx="2403475" cy="1030288"/>
            </a:xfrm>
          </p:grpSpPr>
          <p:sp>
            <p:nvSpPr>
              <p:cNvPr id="49" name="Rectangle 4"/>
              <p:cNvSpPr>
                <a:spLocks noChangeAspect="1" noChangeArrowheads="1"/>
              </p:cNvSpPr>
              <p:nvPr/>
            </p:nvSpPr>
            <p:spPr bwMode="auto">
              <a:xfrm rot="10800000">
                <a:off x="1298575" y="520700"/>
                <a:ext cx="2403475" cy="1030288"/>
              </a:xfrm>
              <a:prstGeom prst="rect">
                <a:avLst/>
              </a:pr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0" name="Text Box 38"/>
              <p:cNvSpPr txBox="1">
                <a:spLocks noChangeArrowheads="1"/>
              </p:cNvSpPr>
              <p:nvPr/>
            </p:nvSpPr>
            <p:spPr bwMode="auto">
              <a:xfrm rot="-990569">
                <a:off x="1370013" y="1092022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51" name="Text Box 39"/>
              <p:cNvSpPr txBox="1">
                <a:spLocks noChangeArrowheads="1"/>
              </p:cNvSpPr>
              <p:nvPr/>
            </p:nvSpPr>
            <p:spPr bwMode="auto">
              <a:xfrm rot="-990569">
                <a:off x="2576513" y="1092022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56" name="Group 3"/>
            <p:cNvGrpSpPr>
              <a:grpSpLocks/>
            </p:cNvGrpSpPr>
            <p:nvPr/>
          </p:nvGrpSpPr>
          <p:grpSpPr bwMode="auto">
            <a:xfrm>
              <a:off x="8153400" y="1447800"/>
              <a:ext cx="1030288" cy="2403475"/>
              <a:chOff x="7707313" y="2697163"/>
              <a:chExt cx="1030287" cy="2403475"/>
            </a:xfrm>
          </p:grpSpPr>
          <p:sp>
            <p:nvSpPr>
              <p:cNvPr id="57" name="Rectangle 9"/>
              <p:cNvSpPr>
                <a:spLocks noChangeAspect="1" noChangeArrowheads="1"/>
              </p:cNvSpPr>
              <p:nvPr/>
            </p:nvSpPr>
            <p:spPr bwMode="auto">
              <a:xfrm rot="5400000">
                <a:off x="7020719" y="3383757"/>
                <a:ext cx="2403475" cy="1030287"/>
              </a:xfrm>
              <a:prstGeom prst="rect">
                <a:avLst/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58" name="Text Box 28"/>
              <p:cNvSpPr txBox="1">
                <a:spLocks noChangeArrowheads="1"/>
              </p:cNvSpPr>
              <p:nvPr/>
            </p:nvSpPr>
            <p:spPr bwMode="auto">
              <a:xfrm rot="-990569">
                <a:off x="7772826" y="3036888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59" name="Text Box 29"/>
              <p:cNvSpPr txBox="1">
                <a:spLocks noChangeArrowheads="1"/>
              </p:cNvSpPr>
              <p:nvPr/>
            </p:nvSpPr>
            <p:spPr bwMode="auto">
              <a:xfrm rot="-990569">
                <a:off x="7772826" y="4165600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60" name="Group 6"/>
            <p:cNvGrpSpPr>
              <a:grpSpLocks/>
            </p:cNvGrpSpPr>
            <p:nvPr/>
          </p:nvGrpSpPr>
          <p:grpSpPr bwMode="auto">
            <a:xfrm>
              <a:off x="4606925" y="3657600"/>
              <a:ext cx="2403475" cy="1030288"/>
              <a:chOff x="5191125" y="2466975"/>
              <a:chExt cx="2403475" cy="1030288"/>
            </a:xfrm>
          </p:grpSpPr>
          <p:sp>
            <p:nvSpPr>
              <p:cNvPr id="61" name="Rectangle 7"/>
              <p:cNvSpPr>
                <a:spLocks noChangeAspect="1" noChangeArrowheads="1"/>
              </p:cNvSpPr>
              <p:nvPr/>
            </p:nvSpPr>
            <p:spPr bwMode="auto">
              <a:xfrm rot="10800000">
                <a:off x="5191125" y="2466975"/>
                <a:ext cx="2403475" cy="1030288"/>
              </a:xfrm>
              <a:prstGeom prst="rect">
                <a:avLst/>
              </a:prstGeom>
              <a:solidFill>
                <a:srgbClr val="99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62" name="Text Box 34"/>
              <p:cNvSpPr txBox="1">
                <a:spLocks noChangeArrowheads="1"/>
              </p:cNvSpPr>
              <p:nvPr/>
            </p:nvSpPr>
            <p:spPr bwMode="auto">
              <a:xfrm rot="-990569">
                <a:off x="5256213" y="3073222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  <p:sp>
            <p:nvSpPr>
              <p:cNvPr id="63" name="Text Box 35"/>
              <p:cNvSpPr txBox="1">
                <a:spLocks noChangeArrowheads="1"/>
              </p:cNvSpPr>
              <p:nvPr/>
            </p:nvSpPr>
            <p:spPr bwMode="auto">
              <a:xfrm rot="-990569">
                <a:off x="6464300" y="2997022"/>
                <a:ext cx="184150" cy="336550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600" b="1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3930357" y="2074503"/>
              <a:ext cx="13388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en-US" dirty="0" smtClean="0"/>
                <a:t>3           4</a:t>
              </a:r>
              <a:endParaRPr lang="en-US" altLang="en-US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288879" y="2043625"/>
              <a:ext cx="13388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en-US" dirty="0" smtClean="0"/>
                <a:t>5           6</a:t>
              </a:r>
              <a:endParaRPr lang="en-US" alt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796913" y="3912522"/>
              <a:ext cx="13388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en-US"/>
                <a:t>1           2</a:t>
              </a:r>
              <a:endParaRPr lang="en-US" alt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138172" y="3885695"/>
              <a:ext cx="13388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en-US" dirty="0"/>
                <a:t>3</a:t>
              </a:r>
              <a:r>
                <a:rPr lang="en-US" altLang="en-US" dirty="0" smtClean="0"/>
                <a:t>           4</a:t>
              </a:r>
              <a:endParaRPr lang="en-US" alt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576762" y="208238"/>
              <a:ext cx="126188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en-US" dirty="0"/>
                <a:t>1          </a:t>
              </a:r>
              <a:r>
                <a:rPr lang="en-US" altLang="en-US" dirty="0" smtClean="0"/>
                <a:t>2</a:t>
              </a:r>
              <a:endParaRPr lang="en-US" alt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872356" y="205372"/>
              <a:ext cx="13388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en-US" dirty="0" smtClean="0"/>
                <a:t>3           4</a:t>
              </a:r>
              <a:endParaRPr lang="en-US" alt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288697" y="190995"/>
              <a:ext cx="13388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en-US" dirty="0" smtClean="0"/>
                <a:t>5           6</a:t>
              </a:r>
              <a:endParaRPr lang="en-US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0963" y="1716252"/>
              <a:ext cx="33855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78377" y="4172744"/>
              <a:ext cx="33855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8534400" y="1805609"/>
              <a:ext cx="33855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534400" y="4180014"/>
              <a:ext cx="33855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133589" y="41631"/>
            <a:ext cx="1796982" cy="2492990"/>
          </a:xfrm>
          <a:prstGeom prst="rect">
            <a:avLst/>
          </a:prstGeom>
          <a:solidFill>
            <a:schemeClr val="accent1">
              <a:alpha val="82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Toni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she/her</a:t>
            </a: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curious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30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52447" y="0"/>
            <a:ext cx="9184181" cy="6705600"/>
            <a:chOff x="-52447" y="0"/>
            <a:chExt cx="9184181" cy="6705600"/>
          </a:xfrm>
        </p:grpSpPr>
        <p:sp>
          <p:nvSpPr>
            <p:cNvPr id="11267" name="Rectangle 22"/>
            <p:cNvSpPr>
              <a:spLocks noChangeAspect="1" noChangeArrowheads="1"/>
            </p:cNvSpPr>
            <p:nvPr/>
          </p:nvSpPr>
          <p:spPr bwMode="auto">
            <a:xfrm>
              <a:off x="1508830" y="0"/>
              <a:ext cx="6072187" cy="45720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</a:rPr>
                <a:t>Blackboard</a:t>
              </a:r>
            </a:p>
          </p:txBody>
        </p:sp>
        <p:sp>
          <p:nvSpPr>
            <p:cNvPr id="11309" name="Rectangle 9"/>
            <p:cNvSpPr>
              <a:spLocks noChangeAspect="1" noChangeArrowheads="1"/>
            </p:cNvSpPr>
            <p:nvPr/>
          </p:nvSpPr>
          <p:spPr bwMode="auto">
            <a:xfrm rot="16200000">
              <a:off x="-738276" y="1526484"/>
              <a:ext cx="2403475" cy="103028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306" name="Rectangle 8"/>
            <p:cNvSpPr>
              <a:spLocks noChangeAspect="1" noChangeArrowheads="1"/>
            </p:cNvSpPr>
            <p:nvPr/>
          </p:nvSpPr>
          <p:spPr bwMode="auto">
            <a:xfrm>
              <a:off x="4911725" y="1081088"/>
              <a:ext cx="2403475" cy="1030287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303" name="Rectangle 3"/>
            <p:cNvSpPr>
              <a:spLocks noChangeAspect="1" noChangeArrowheads="1"/>
            </p:cNvSpPr>
            <p:nvPr/>
          </p:nvSpPr>
          <p:spPr bwMode="auto">
            <a:xfrm>
              <a:off x="1752600" y="1082675"/>
              <a:ext cx="2403475" cy="1030288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297" name="Rectangle 5"/>
            <p:cNvSpPr>
              <a:spLocks noChangeAspect="1" noChangeArrowheads="1"/>
            </p:cNvSpPr>
            <p:nvPr/>
          </p:nvSpPr>
          <p:spPr bwMode="auto">
            <a:xfrm>
              <a:off x="3299530" y="3455499"/>
              <a:ext cx="2403475" cy="1030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294" name="Rectangle 4"/>
            <p:cNvSpPr>
              <a:spLocks noChangeAspect="1" noChangeArrowheads="1"/>
            </p:cNvSpPr>
            <p:nvPr/>
          </p:nvSpPr>
          <p:spPr bwMode="auto">
            <a:xfrm>
              <a:off x="2990846" y="5675312"/>
              <a:ext cx="3028954" cy="10302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 dirty="0"/>
            </a:p>
          </p:txBody>
        </p:sp>
        <p:sp>
          <p:nvSpPr>
            <p:cNvPr id="11295" name="Text Box 38"/>
            <p:cNvSpPr txBox="1">
              <a:spLocks noChangeArrowheads="1"/>
            </p:cNvSpPr>
            <p:nvPr/>
          </p:nvSpPr>
          <p:spPr bwMode="auto">
            <a:xfrm rot="9809431">
              <a:off x="7812449" y="4476063"/>
              <a:ext cx="184150" cy="336550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latin typeface="Comic Sans MS" panose="030F0702030302020204" pitchFamily="66" charset="0"/>
              </a:endParaRPr>
            </a:p>
          </p:txBody>
        </p:sp>
        <p:sp>
          <p:nvSpPr>
            <p:cNvPr id="11296" name="Text Box 39"/>
            <p:cNvSpPr txBox="1">
              <a:spLocks noChangeArrowheads="1"/>
            </p:cNvSpPr>
            <p:nvPr/>
          </p:nvSpPr>
          <p:spPr bwMode="auto">
            <a:xfrm rot="9809431">
              <a:off x="6605949" y="4476063"/>
              <a:ext cx="184150" cy="336550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600" b="1">
                <a:latin typeface="Comic Sans MS" panose="030F0702030302020204" pitchFamily="66" charset="0"/>
              </a:endParaRPr>
            </a:p>
          </p:txBody>
        </p:sp>
        <p:sp>
          <p:nvSpPr>
            <p:cNvPr id="11291" name="Rectangle 6"/>
            <p:cNvSpPr>
              <a:spLocks noChangeAspect="1" noChangeArrowheads="1"/>
            </p:cNvSpPr>
            <p:nvPr/>
          </p:nvSpPr>
          <p:spPr bwMode="auto">
            <a:xfrm rot="16200000">
              <a:off x="5028407" y="2775390"/>
              <a:ext cx="2403475" cy="1030288"/>
            </a:xfrm>
            <a:prstGeom prst="rect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288" name="Rectangle 12"/>
            <p:cNvSpPr>
              <a:spLocks noChangeAspect="1" noChangeArrowheads="1"/>
            </p:cNvSpPr>
            <p:nvPr/>
          </p:nvSpPr>
          <p:spPr bwMode="auto">
            <a:xfrm rot="16200000">
              <a:off x="7382560" y="1526484"/>
              <a:ext cx="2403475" cy="1030287"/>
            </a:xfrm>
            <a:prstGeom prst="rect">
              <a:avLst/>
            </a:prstGeom>
            <a:solidFill>
              <a:srgbClr val="EFA0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285" name="Rectangle 4"/>
            <p:cNvSpPr>
              <a:spLocks noChangeAspect="1" noChangeArrowheads="1"/>
            </p:cNvSpPr>
            <p:nvPr/>
          </p:nvSpPr>
          <p:spPr bwMode="auto">
            <a:xfrm>
              <a:off x="-52447" y="5664765"/>
              <a:ext cx="3064204" cy="103028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11279" name="Rectangle 11"/>
            <p:cNvSpPr>
              <a:spLocks noChangeAspect="1" noChangeArrowheads="1"/>
            </p:cNvSpPr>
            <p:nvPr/>
          </p:nvSpPr>
          <p:spPr bwMode="auto">
            <a:xfrm rot="16200000">
              <a:off x="7378611" y="3951516"/>
              <a:ext cx="2403475" cy="1030287"/>
            </a:xfrm>
            <a:prstGeom prst="rect">
              <a:avLst/>
            </a:prstGeom>
            <a:solidFill>
              <a:srgbClr val="EFA00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49" name="Rectangle 4"/>
            <p:cNvSpPr>
              <a:spLocks noChangeAspect="1" noChangeArrowheads="1"/>
            </p:cNvSpPr>
            <p:nvPr/>
          </p:nvSpPr>
          <p:spPr bwMode="auto">
            <a:xfrm>
              <a:off x="5992614" y="5664765"/>
              <a:ext cx="3139120" cy="103028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57" name="Rectangle 9"/>
            <p:cNvSpPr>
              <a:spLocks noChangeAspect="1" noChangeArrowheads="1"/>
            </p:cNvSpPr>
            <p:nvPr/>
          </p:nvSpPr>
          <p:spPr bwMode="auto">
            <a:xfrm rot="16200000">
              <a:off x="-738276" y="3923609"/>
              <a:ext cx="2403475" cy="1030288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61" name="Rectangle 7"/>
            <p:cNvSpPr>
              <a:spLocks noChangeAspect="1" noChangeArrowheads="1"/>
            </p:cNvSpPr>
            <p:nvPr/>
          </p:nvSpPr>
          <p:spPr bwMode="auto">
            <a:xfrm rot="5400000">
              <a:off x="1559718" y="2775390"/>
              <a:ext cx="2403475" cy="1030288"/>
            </a:xfrm>
            <a:prstGeom prst="rect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  <p:sp>
          <p:nvSpPr>
            <p:cNvPr id="2" name="Rectangle 1"/>
            <p:cNvSpPr/>
            <p:nvPr/>
          </p:nvSpPr>
          <p:spPr>
            <a:xfrm rot="10800000">
              <a:off x="3901292" y="3769518"/>
              <a:ext cx="126188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en-US" dirty="0"/>
                <a:t>1</a:t>
              </a:r>
              <a:r>
                <a:rPr lang="en-US" altLang="en-US" dirty="0" smtClean="0"/>
                <a:t>          </a:t>
              </a:r>
              <a:r>
                <a:rPr lang="en-US" altLang="en-US" dirty="0"/>
                <a:t>2</a:t>
              </a:r>
            </a:p>
          </p:txBody>
        </p:sp>
        <p:sp>
          <p:nvSpPr>
            <p:cNvPr id="65" name="Rectangle 64"/>
            <p:cNvSpPr/>
            <p:nvPr/>
          </p:nvSpPr>
          <p:spPr>
            <a:xfrm rot="5400000">
              <a:off x="5505019" y="2783852"/>
              <a:ext cx="13388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en-US" dirty="0"/>
                <a:t>1           2</a:t>
              </a:r>
            </a:p>
          </p:txBody>
        </p:sp>
        <p:sp>
          <p:nvSpPr>
            <p:cNvPr id="66" name="Rectangle 65"/>
            <p:cNvSpPr/>
            <p:nvPr/>
          </p:nvSpPr>
          <p:spPr>
            <a:xfrm rot="5400000">
              <a:off x="2135758" y="2840136"/>
              <a:ext cx="133882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en-US" dirty="0"/>
                <a:t>3</a:t>
              </a:r>
              <a:r>
                <a:rPr lang="en-US" altLang="en-US" dirty="0" smtClean="0"/>
                <a:t>           4</a:t>
              </a:r>
              <a:endParaRPr lang="en-US" altLang="en-US" dirty="0"/>
            </a:p>
          </p:txBody>
        </p:sp>
        <p:sp>
          <p:nvSpPr>
            <p:cNvPr id="67" name="Rectangle 66"/>
            <p:cNvSpPr/>
            <p:nvPr/>
          </p:nvSpPr>
          <p:spPr>
            <a:xfrm rot="10800000">
              <a:off x="6498693" y="5942726"/>
              <a:ext cx="21082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en-US" dirty="0"/>
                <a:t>1          </a:t>
              </a:r>
              <a:r>
                <a:rPr lang="en-US" altLang="en-US" dirty="0" smtClean="0"/>
                <a:t>2         3</a:t>
              </a:r>
              <a:endParaRPr lang="en-US" altLang="en-US" dirty="0"/>
            </a:p>
          </p:txBody>
        </p:sp>
        <p:sp>
          <p:nvSpPr>
            <p:cNvPr id="69" name="Rectangle 68"/>
            <p:cNvSpPr/>
            <p:nvPr/>
          </p:nvSpPr>
          <p:spPr>
            <a:xfrm rot="10800000">
              <a:off x="326739" y="5928964"/>
              <a:ext cx="218521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en-US" dirty="0" smtClean="0"/>
                <a:t>4         5           6</a:t>
              </a:r>
              <a:endParaRPr lang="en-US" altLang="en-US" dirty="0"/>
            </a:p>
          </p:txBody>
        </p:sp>
        <p:sp>
          <p:nvSpPr>
            <p:cNvPr id="3" name="TextBox 2"/>
            <p:cNvSpPr txBox="1"/>
            <p:nvPr/>
          </p:nvSpPr>
          <p:spPr>
            <a:xfrm rot="10800000">
              <a:off x="8412488" y="3802378"/>
              <a:ext cx="33855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 rot="10800000">
              <a:off x="8415074" y="1345886"/>
              <a:ext cx="33855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 rot="10800000">
              <a:off x="259051" y="3713021"/>
              <a:ext cx="33855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 rot="10800000">
              <a:off x="259051" y="1338616"/>
              <a:ext cx="338554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 rot="10800000">
              <a:off x="3590533" y="5956210"/>
              <a:ext cx="195438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altLang="en-US" dirty="0" smtClean="0"/>
                <a:t>3        4         5</a:t>
              </a:r>
              <a:endParaRPr lang="en-US" altLang="en-US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133589" y="41631"/>
            <a:ext cx="1796982" cy="2492990"/>
          </a:xfrm>
          <a:prstGeom prst="rect">
            <a:avLst/>
          </a:prstGeom>
          <a:solidFill>
            <a:schemeClr val="accent1">
              <a:alpha val="82000"/>
            </a:schemeClr>
          </a:solidFill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Toni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she/her</a:t>
            </a:r>
          </a:p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curious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9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905000" y="914400"/>
            <a:ext cx="53340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DDDDDD"/>
                </a:solidFill>
              </a:rPr>
              <a:t>Agenda: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DDDDDD"/>
                </a:solidFill>
              </a:rPr>
              <a:t>     </a:t>
            </a:r>
            <a:r>
              <a:rPr lang="en-US" altLang="en-US" sz="2000" dirty="0" smtClean="0">
                <a:solidFill>
                  <a:srgbClr val="DDDDDD"/>
                </a:solidFill>
              </a:rPr>
              <a:t>Welcome</a:t>
            </a:r>
          </a:p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DDDDDD"/>
                </a:solidFill>
              </a:rPr>
              <a:t>     A few policy details…</a:t>
            </a:r>
            <a:endParaRPr lang="en-US" altLang="en-US" sz="2000" dirty="0">
              <a:solidFill>
                <a:srgbClr val="DDDDDD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DDDDDD"/>
                </a:solidFill>
              </a:rPr>
              <a:t>     Share….</a:t>
            </a: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DDDDDD"/>
                </a:solidFill>
              </a:rPr>
              <a:t>     </a:t>
            </a:r>
            <a:r>
              <a:rPr lang="en-US" altLang="en-US" sz="2000" dirty="0" smtClean="0">
                <a:solidFill>
                  <a:srgbClr val="DDDDDD"/>
                </a:solidFill>
              </a:rPr>
              <a:t>Start with Geosphere…</a:t>
            </a:r>
          </a:p>
          <a:p>
            <a:pPr>
              <a:spcBef>
                <a:spcPct val="50000"/>
              </a:spcBef>
            </a:pPr>
            <a:endParaRPr lang="en-US" altLang="en-US" sz="2000" dirty="0">
              <a:solidFill>
                <a:srgbClr val="DDDDDD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DDDDDD"/>
                </a:solidFill>
              </a:rPr>
              <a:t>ATTENDANCE</a:t>
            </a:r>
          </a:p>
          <a:p>
            <a:pPr>
              <a:spcBef>
                <a:spcPct val="50000"/>
              </a:spcBef>
            </a:pPr>
            <a:endParaRPr lang="en-US" altLang="en-US" sz="2000" dirty="0">
              <a:solidFill>
                <a:srgbClr val="DDDDDD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DDDDDD"/>
                </a:solidFill>
              </a:rPr>
              <a:t>COURSE OVERVIEW</a:t>
            </a:r>
          </a:p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rgbClr val="DDDDDD"/>
                </a:solidFill>
              </a:rPr>
              <a:t>     </a:t>
            </a:r>
            <a:r>
              <a:rPr lang="en-US" altLang="en-US" sz="2000" dirty="0" smtClean="0">
                <a:solidFill>
                  <a:srgbClr val="DDDDDD"/>
                </a:solidFill>
                <a:hlinkClick r:id="rId2"/>
              </a:rPr>
              <a:t>Course Description</a:t>
            </a:r>
            <a:endParaRPr lang="en-US" altLang="en-US" sz="2000" dirty="0" smtClean="0">
              <a:solidFill>
                <a:srgbClr val="DDDDDD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DDDDDD"/>
                </a:solidFill>
              </a:rPr>
              <a:t> </a:t>
            </a:r>
            <a:r>
              <a:rPr lang="en-US" altLang="en-US" sz="2000" dirty="0" smtClean="0">
                <a:solidFill>
                  <a:srgbClr val="DDDDDD"/>
                </a:solidFill>
              </a:rPr>
              <a:t>    </a:t>
            </a:r>
            <a:r>
              <a:rPr lang="en-US" altLang="en-US" sz="2000" dirty="0" smtClean="0">
                <a:solidFill>
                  <a:srgbClr val="DDDDDD"/>
                </a:solidFill>
                <a:hlinkClick r:id="rId3"/>
              </a:rPr>
              <a:t>Marking </a:t>
            </a:r>
            <a:r>
              <a:rPr lang="en-US" altLang="en-US" sz="2000" dirty="0">
                <a:solidFill>
                  <a:srgbClr val="DDDDDD"/>
                </a:solidFill>
                <a:hlinkClick r:id="rId3"/>
              </a:rPr>
              <a:t>Period Units</a:t>
            </a:r>
            <a:endParaRPr lang="en-US" altLang="en-US" sz="2000" dirty="0">
              <a:solidFill>
                <a:srgbClr val="DDDD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75" y="5727954"/>
            <a:ext cx="1667025" cy="10568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8" b="17409"/>
          <a:stretch/>
        </p:blipFill>
        <p:spPr>
          <a:xfrm>
            <a:off x="625673" y="92551"/>
            <a:ext cx="7908727" cy="4098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267200"/>
            <a:ext cx="3437095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Policy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NO FOOD…. </a:t>
            </a:r>
          </a:p>
          <a:p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….. it’s the law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(drinks OK)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810000"/>
            <a:ext cx="5306786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495" y="3886200"/>
            <a:ext cx="2277905" cy="151726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600200" y="0"/>
            <a:ext cx="5791200" cy="4419600"/>
            <a:chOff x="1600200" y="0"/>
            <a:chExt cx="5791200" cy="441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600200" y="0"/>
              <a:ext cx="5638800" cy="42672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1752600" y="152400"/>
              <a:ext cx="5638800" cy="42672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72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28600"/>
            <a:ext cx="3288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Cell Phone (usage) Free </a:t>
            </a:r>
            <a:r>
              <a:rPr lang="en-US" dirty="0">
                <a:solidFill>
                  <a:schemeClr val="bg1"/>
                </a:solidFill>
              </a:rPr>
              <a:t>Z</a:t>
            </a:r>
            <a:r>
              <a:rPr lang="en-US" dirty="0" smtClean="0">
                <a:solidFill>
                  <a:schemeClr val="bg1"/>
                </a:solidFill>
              </a:rPr>
              <a:t>one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40837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6458" y="5410200"/>
            <a:ext cx="49295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into the room, cell phone into your backpack…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if it is out… (2 options)</a:t>
            </a: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- place it lovingly into </a:t>
            </a:r>
            <a:r>
              <a:rPr lang="en-US" dirty="0" smtClean="0">
                <a:solidFill>
                  <a:schemeClr val="bg1"/>
                </a:solidFill>
              </a:rPr>
              <a:t>my hand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r>
              <a:rPr lang="en-US" dirty="0" smtClean="0">
                <a:solidFill>
                  <a:schemeClr val="bg1"/>
                </a:solidFill>
              </a:rPr>
              <a:t>- off to the planning room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9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4" r="13158"/>
          <a:stretch/>
        </p:blipFill>
        <p:spPr>
          <a:xfrm>
            <a:off x="4724400" y="1672590"/>
            <a:ext cx="4191000" cy="282321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41" y="76200"/>
            <a:ext cx="8350556" cy="65556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assignments posted on white board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and, 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MHS Integrated Science website (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mhsis.weebly.com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= date posted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date = next day we meet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UNLESS otherwise posted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so, for “tomorrow”…</a:t>
            </a:r>
          </a:p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late work… 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accepted up until the “dead </a:t>
            </a:r>
            <a:r>
              <a:rPr lang="en-US" sz="2000" dirty="0" err="1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line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(typically, EOMP)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3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2" y="2503944"/>
            <a:ext cx="3265408" cy="2449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0620" y="228600"/>
            <a:ext cx="697178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BINDER / NOTEBOOK</a:t>
            </a:r>
            <a:endParaRPr lang="en-US" sz="2000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you are expected to keep a binder for class (~2”)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becomes your primary source of information for the course</a:t>
            </a:r>
          </a:p>
          <a:p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it will only serve you if it is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organized</a:t>
            </a:r>
          </a:p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2284869"/>
            <a:ext cx="3352800" cy="2744331"/>
            <a:chOff x="1600200" y="0"/>
            <a:chExt cx="5791200" cy="44196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600200" y="0"/>
              <a:ext cx="5638800" cy="42672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752600" y="152400"/>
              <a:ext cx="5638800" cy="42672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0" y="3725406"/>
            <a:ext cx="3810000" cy="28575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295400" y="3504069"/>
            <a:ext cx="3879702" cy="3201531"/>
            <a:chOff x="1600200" y="0"/>
            <a:chExt cx="5791200" cy="44196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600200" y="0"/>
              <a:ext cx="5638800" cy="42672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752600" y="152400"/>
              <a:ext cx="5638800" cy="4267200"/>
            </a:xfrm>
            <a:prstGeom prst="line">
              <a:avLst/>
            </a:prstGeom>
            <a:ln w="127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120" y="2209800"/>
            <a:ext cx="53721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06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22325" y="620713"/>
            <a:ext cx="2201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u="sng" dirty="0">
                <a:solidFill>
                  <a:schemeClr val="bg1">
                    <a:lumMod val="95000"/>
                  </a:schemeClr>
                </a:solidFill>
              </a:rPr>
              <a:t>Grading Practices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276600" y="1295400"/>
            <a:ext cx="211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1">
                    <a:lumMod val="95000"/>
                  </a:schemeClr>
                </a:solidFill>
              </a:rPr>
              <a:t>A’s B’s C’s ….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283075" y="2057400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1">
                    <a:lumMod val="95000"/>
                  </a:schemeClr>
                </a:solidFill>
              </a:rPr>
              <a:t>1 2 3 4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743200" y="2819400"/>
            <a:ext cx="3246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1">
                    <a:lumMod val="95000"/>
                  </a:schemeClr>
                </a:solidFill>
              </a:rPr>
              <a:t>Got It …. Not So Much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962400" y="3657600"/>
            <a:ext cx="2354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1">
                    <a:lumMod val="95000"/>
                  </a:schemeClr>
                </a:solidFill>
              </a:rPr>
              <a:t>100 90 80 70 …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362200" y="4505793"/>
            <a:ext cx="2117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hlinkClick r:id="rId2"/>
              </a:rPr>
              <a:t>grading practices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2402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30635" y="685800"/>
            <a:ext cx="667003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>
                <a:solidFill>
                  <a:srgbClr val="DDDDDD"/>
                </a:solidFill>
              </a:rPr>
              <a:t>Share….</a:t>
            </a:r>
          </a:p>
          <a:p>
            <a:pPr algn="ctr"/>
            <a:endParaRPr lang="en-US" altLang="en-US" sz="2400" dirty="0">
              <a:solidFill>
                <a:srgbClr val="DDDDDD"/>
              </a:solidFill>
            </a:endParaRPr>
          </a:p>
          <a:p>
            <a:pPr algn="ctr"/>
            <a:r>
              <a:rPr lang="en-US" altLang="en-US" sz="2400" dirty="0">
                <a:solidFill>
                  <a:srgbClr val="DDDDDD"/>
                </a:solidFill>
              </a:rPr>
              <a:t>1. Write your name (first and last) on the paper</a:t>
            </a:r>
          </a:p>
          <a:p>
            <a:pPr algn="ctr"/>
            <a:endParaRPr lang="en-US" altLang="en-US" sz="2400" dirty="0">
              <a:solidFill>
                <a:srgbClr val="DDDDDD"/>
              </a:solidFill>
            </a:endParaRPr>
          </a:p>
          <a:p>
            <a:pPr algn="ctr"/>
            <a:r>
              <a:rPr lang="en-US" altLang="en-US" sz="2400" dirty="0">
                <a:solidFill>
                  <a:srgbClr val="DDDDDD"/>
                </a:solidFill>
              </a:rPr>
              <a:t>AND</a:t>
            </a:r>
          </a:p>
          <a:p>
            <a:pPr algn="ctr"/>
            <a:endParaRPr lang="en-US" altLang="en-US" sz="2400" dirty="0">
              <a:solidFill>
                <a:srgbClr val="DDDDDD"/>
              </a:solidFill>
            </a:endParaRPr>
          </a:p>
          <a:p>
            <a:pPr algn="ctr"/>
            <a:r>
              <a:rPr lang="en-US" altLang="en-US" sz="2400" dirty="0">
                <a:solidFill>
                  <a:srgbClr val="DDDDDD"/>
                </a:solidFill>
              </a:rPr>
              <a:t>2. a </a:t>
            </a:r>
            <a:r>
              <a:rPr lang="en-US" altLang="en-US" sz="2400" b="1" u="sng" dirty="0">
                <a:solidFill>
                  <a:srgbClr val="DDDDDD"/>
                </a:solidFill>
              </a:rPr>
              <a:t>brief</a:t>
            </a:r>
            <a:r>
              <a:rPr lang="en-US" altLang="en-US" sz="2400" dirty="0">
                <a:solidFill>
                  <a:srgbClr val="DDDDDD"/>
                </a:solidFill>
              </a:rPr>
              <a:t> (like a few words brief) response to:</a:t>
            </a:r>
          </a:p>
          <a:p>
            <a:pPr algn="ctr"/>
            <a:endParaRPr lang="en-US" altLang="en-US" sz="2400" dirty="0">
              <a:solidFill>
                <a:srgbClr val="DDDDDD"/>
              </a:solidFill>
            </a:endParaRPr>
          </a:p>
          <a:p>
            <a:pPr algn="ctr"/>
            <a:r>
              <a:rPr lang="en-US" altLang="en-US" sz="2400" dirty="0">
                <a:solidFill>
                  <a:srgbClr val="FFFF00"/>
                </a:solidFill>
              </a:rPr>
              <a:t>What does </a:t>
            </a:r>
            <a:r>
              <a:rPr lang="en-US" altLang="en-US" sz="2400" u="sng" dirty="0">
                <a:solidFill>
                  <a:srgbClr val="FFFF00"/>
                </a:solidFill>
              </a:rPr>
              <a:t>Integrated Science</a:t>
            </a:r>
            <a:r>
              <a:rPr lang="en-US" altLang="en-US" sz="2400" dirty="0">
                <a:solidFill>
                  <a:srgbClr val="FFFF00"/>
                </a:solidFill>
              </a:rPr>
              <a:t> mean to you? </a:t>
            </a:r>
          </a:p>
          <a:p>
            <a:pPr algn="ctr"/>
            <a:r>
              <a:rPr lang="en-US" altLang="en-US" sz="2400" dirty="0">
                <a:solidFill>
                  <a:srgbClr val="FFFF00"/>
                </a:solidFill>
              </a:rPr>
              <a:t>(‘integrated’ or  ‘science’ or ‘integrated science</a:t>
            </a:r>
            <a:r>
              <a:rPr lang="en-US" altLang="en-US" sz="2400" dirty="0" smtClean="0">
                <a:solidFill>
                  <a:srgbClr val="FFFF00"/>
                </a:solidFill>
              </a:rPr>
              <a:t>’)</a:t>
            </a:r>
            <a:endParaRPr lang="en-US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599</Words>
  <Application>Microsoft Office PowerPoint</Application>
  <PresentationFormat>On-screen Show (4:3)</PresentationFormat>
  <Paragraphs>335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Comic Sans MS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tonic</dc:creator>
  <cp:lastModifiedBy>toni</cp:lastModifiedBy>
  <cp:revision>50</cp:revision>
  <cp:lastPrinted>2019-08-29T14:31:23Z</cp:lastPrinted>
  <dcterms:created xsi:type="dcterms:W3CDTF">2014-08-27T16:07:15Z</dcterms:created>
  <dcterms:modified xsi:type="dcterms:W3CDTF">2019-08-29T17:24:09Z</dcterms:modified>
</cp:coreProperties>
</file>