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7" r:id="rId4"/>
    <p:sldId id="259" r:id="rId5"/>
    <p:sldId id="263" r:id="rId6"/>
    <p:sldId id="258" r:id="rId7"/>
    <p:sldId id="260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3399"/>
    <a:srgbClr val="FF6600"/>
    <a:srgbClr val="FF3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7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6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1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6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2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5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0F422-9B2A-46CA-B770-755AF1CE53A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1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NBK-395-4814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2942" r="757" b="2942"/>
          <a:stretch>
            <a:fillRect/>
          </a:stretch>
        </p:blipFill>
        <p:spPr bwMode="auto">
          <a:xfrm>
            <a:off x="0" y="19050"/>
            <a:ext cx="9220200" cy="691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2076" y="3657600"/>
            <a:ext cx="1390124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514600"/>
            <a:ext cx="1556836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5891" y="1066800"/>
            <a:ext cx="1595309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10004" y="2819400"/>
            <a:ext cx="1428596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72291" y="533400"/>
            <a:ext cx="1595309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01164" y="1600200"/>
            <a:ext cx="1556836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48600" y="1647125"/>
            <a:ext cx="1428596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02764" y="2286000"/>
            <a:ext cx="1236236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deposition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2819400"/>
            <a:ext cx="1351652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sublimation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5352" y="2776477"/>
            <a:ext cx="1591141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surface runoff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3505200"/>
            <a:ext cx="1454244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47458" y="4292221"/>
            <a:ext cx="1642437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channel runoff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30290" y="4105996"/>
            <a:ext cx="1390124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29059" y="4486006"/>
            <a:ext cx="1642437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channel runoff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95006" y="5459840"/>
            <a:ext cx="1172116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76816" y="6195535"/>
            <a:ext cx="1172116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16104" y="5886470"/>
            <a:ext cx="1441420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6255802"/>
            <a:ext cx="1313180" cy="369332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percolation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25352" y="233745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18.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614673" y="2576155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33551" y="1124607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3.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971659" y="2866763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462186" y="594955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5.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760963" y="165733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6.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9059" y="168574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7.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700249" y="284607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8.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428691" y="4526745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223976" y="417038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10.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341928" y="5490617"/>
            <a:ext cx="419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11.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839164" y="614067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12.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655725" y="591724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13.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927836" y="354295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14.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389882" y="631735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15.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37796" y="432143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16.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005378" y="286757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17.</a:t>
            </a:r>
            <a:endParaRPr lang="en-US" sz="1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5017400" y="2745332"/>
            <a:ext cx="873615" cy="506568"/>
            <a:chOff x="3902300" y="1217055"/>
            <a:chExt cx="873615" cy="506568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076052" y="2177349"/>
            <a:ext cx="873615" cy="506568"/>
            <a:chOff x="3902300" y="1217055"/>
            <a:chExt cx="873615" cy="50656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51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10732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50783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2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2544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65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9642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519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ondensation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20892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9491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Deposition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5975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Sublimation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12680" y="2927797"/>
            <a:ext cx="9358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Melting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7959" y="4587023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1660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40833" y="3337776"/>
            <a:ext cx="10281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Freezing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3188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9859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44375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Percolation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34118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4723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4680" y="6294527"/>
            <a:ext cx="19854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Groundwater Flow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017400" y="2745332"/>
            <a:ext cx="873615" cy="506568"/>
            <a:chOff x="3902300" y="1217055"/>
            <a:chExt cx="873615" cy="50656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726808" y="2279722"/>
            <a:ext cx="873615" cy="506568"/>
            <a:chOff x="3902300" y="1217055"/>
            <a:chExt cx="873615" cy="50656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00117" y="4518405"/>
            <a:ext cx="873615" cy="506568"/>
            <a:chOff x="3902300" y="1217055"/>
            <a:chExt cx="873615" cy="50656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80890" y="916788"/>
            <a:ext cx="9003683" cy="501675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endParaRPr lang="en-US" sz="2000" b="1" u="sng" dirty="0" smtClean="0"/>
          </a:p>
          <a:p>
            <a:r>
              <a:rPr lang="en-US" sz="2000" b="1" u="sng" dirty="0" smtClean="0"/>
              <a:t>System Model….</a:t>
            </a:r>
          </a:p>
          <a:p>
            <a:endParaRPr lang="en-US" sz="2000" dirty="0"/>
          </a:p>
          <a:p>
            <a:r>
              <a:rPr lang="en-US" sz="2000" dirty="0" smtClean="0"/>
              <a:t>	this picture is a system model….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BUT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we want to re-represent this diagram using standard symbols…</a:t>
            </a:r>
          </a:p>
          <a:p>
            <a:endParaRPr lang="en-US" sz="2000" dirty="0"/>
          </a:p>
          <a:p>
            <a:r>
              <a:rPr lang="en-US" sz="2000" dirty="0" smtClean="0"/>
              <a:t>		be explicit about the </a:t>
            </a:r>
            <a:r>
              <a:rPr lang="en-US" sz="2000" b="1" u="sng" dirty="0" smtClean="0"/>
              <a:t>relevant components (stocks)</a:t>
            </a:r>
            <a:r>
              <a:rPr lang="en-US" sz="2000" dirty="0" smtClean="0"/>
              <a:t> of the system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their </a:t>
            </a:r>
            <a:r>
              <a:rPr lang="en-US" sz="2000" b="1" u="sng" dirty="0" smtClean="0"/>
              <a:t>form</a:t>
            </a:r>
            <a:r>
              <a:rPr lang="en-US" sz="2000" dirty="0" smtClean="0"/>
              <a:t> and </a:t>
            </a:r>
            <a:r>
              <a:rPr lang="en-US" sz="2000" b="1" u="sng" dirty="0" smtClean="0"/>
              <a:t>place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AND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be explicit about the </a:t>
            </a:r>
            <a:r>
              <a:rPr lang="en-US" sz="2000" b="1" u="sng" dirty="0" smtClean="0"/>
              <a:t>processes (flows) that move the components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from </a:t>
            </a:r>
            <a:r>
              <a:rPr lang="en-US" sz="2000" b="1" u="sng" dirty="0" smtClean="0"/>
              <a:t>form to form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and/or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from </a:t>
            </a:r>
            <a:r>
              <a:rPr lang="en-US" sz="2000" b="1" u="sng" dirty="0" smtClean="0"/>
              <a:t>place to place</a:t>
            </a:r>
          </a:p>
          <a:p>
            <a:endParaRPr lang="en-US" sz="2000" dirty="0"/>
          </a:p>
          <a:p>
            <a:r>
              <a:rPr lang="en-US" sz="2000" dirty="0" smtClean="0"/>
              <a:t>	remove (or be able to remove) the “pretty” background</a:t>
            </a:r>
          </a:p>
        </p:txBody>
      </p:sp>
    </p:spTree>
    <p:extLst>
      <p:ext uri="{BB962C8B-B14F-4D97-AF65-F5344CB8AC3E}">
        <p14:creationId xmlns:p14="http://schemas.microsoft.com/office/powerpoint/2010/main" val="38995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01" y="659925"/>
            <a:ext cx="9003683" cy="4708981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System Model….</a:t>
            </a:r>
          </a:p>
          <a:p>
            <a:endParaRPr lang="en-US" sz="2000" dirty="0"/>
          </a:p>
          <a:p>
            <a:r>
              <a:rPr lang="en-US" sz="2000" dirty="0" smtClean="0"/>
              <a:t>	this picture is a system model….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BUT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we want to re-represent this diagram using standard symbols…</a:t>
            </a:r>
          </a:p>
          <a:p>
            <a:endParaRPr lang="en-US" sz="2000" dirty="0"/>
          </a:p>
          <a:p>
            <a:r>
              <a:rPr lang="en-US" sz="2000" dirty="0" smtClean="0"/>
              <a:t>		be explicit about the </a:t>
            </a:r>
            <a:r>
              <a:rPr lang="en-US" sz="2000" b="1" u="sng" dirty="0" smtClean="0"/>
              <a:t>relevant components (stocks)</a:t>
            </a:r>
            <a:r>
              <a:rPr lang="en-US" sz="2000" dirty="0" smtClean="0"/>
              <a:t> of the system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their </a:t>
            </a:r>
            <a:r>
              <a:rPr lang="en-US" sz="2000" b="1" u="sng" dirty="0" smtClean="0"/>
              <a:t>form</a:t>
            </a:r>
            <a:r>
              <a:rPr lang="en-US" sz="2000" dirty="0" smtClean="0"/>
              <a:t> and </a:t>
            </a:r>
            <a:r>
              <a:rPr lang="en-US" sz="2000" b="1" u="sng" dirty="0" smtClean="0"/>
              <a:t>place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AND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be explicit about the </a:t>
            </a:r>
            <a:r>
              <a:rPr lang="en-US" sz="2000" b="1" u="sng" dirty="0" smtClean="0"/>
              <a:t>processes (flows) that move the components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from </a:t>
            </a:r>
            <a:r>
              <a:rPr lang="en-US" sz="2000" b="1" u="sng" dirty="0" smtClean="0"/>
              <a:t>form to form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and/or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from </a:t>
            </a:r>
            <a:r>
              <a:rPr lang="en-US" sz="2000" b="1" u="sng" dirty="0" smtClean="0"/>
              <a:t>place to place</a:t>
            </a:r>
          </a:p>
          <a:p>
            <a:endParaRPr lang="en-US" sz="2000" dirty="0"/>
          </a:p>
          <a:p>
            <a:r>
              <a:rPr lang="en-US" sz="2000" dirty="0" smtClean="0"/>
              <a:t>	remove (or be able to remove) the “pretty” background</a:t>
            </a:r>
          </a:p>
        </p:txBody>
      </p:sp>
    </p:spTree>
    <p:extLst>
      <p:ext uri="{BB962C8B-B14F-4D97-AF65-F5344CB8AC3E}">
        <p14:creationId xmlns:p14="http://schemas.microsoft.com/office/powerpoint/2010/main" val="18482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10732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63662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2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2544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65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9642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519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ondensation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20892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9491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5975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12680" y="2927797"/>
            <a:ext cx="93586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7958" y="4587023"/>
            <a:ext cx="15969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channel runoff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1660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3188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9859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44375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34118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4723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71593" y="6310544"/>
            <a:ext cx="15229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Percolation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990905" y="5766186"/>
            <a:ext cx="1700193" cy="8247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Oceans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697866" y="1747441"/>
            <a:ext cx="1739945" cy="7746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Clouds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0151" y="3182953"/>
            <a:ext cx="1607716" cy="67412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Vapor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36603" y="4780089"/>
            <a:ext cx="1896418" cy="9860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Lakes, Ponds, Rivers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243372" y="3628974"/>
            <a:ext cx="695460" cy="2368306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3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6002967">
            <a:off x="3692601" y="3238801"/>
            <a:ext cx="1447047" cy="3933293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7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760631" y="771526"/>
            <a:ext cx="1209544" cy="6860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Earth’s T</a:t>
            </a:r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18173" y="562652"/>
            <a:ext cx="3953752" cy="2223411"/>
          </a:xfrm>
          <a:custGeom>
            <a:avLst/>
            <a:gdLst>
              <a:gd name="connsiteX0" fmla="*/ 3953752 w 3953752"/>
              <a:gd name="connsiteY0" fmla="*/ 451761 h 2223411"/>
              <a:gd name="connsiteX1" fmla="*/ 1339140 w 3953752"/>
              <a:gd name="connsiteY1" fmla="*/ 8848 h 2223411"/>
              <a:gd name="connsiteX2" fmla="*/ 38977 w 3953752"/>
              <a:gd name="connsiteY2" fmla="*/ 808948 h 2223411"/>
              <a:gd name="connsiteX3" fmla="*/ 467602 w 3953752"/>
              <a:gd name="connsiteY3" fmla="*/ 2223411 h 22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3752" h="2223411">
                <a:moveTo>
                  <a:pt x="3953752" y="451761"/>
                </a:moveTo>
                <a:cubicBezTo>
                  <a:pt x="2972677" y="200539"/>
                  <a:pt x="1991602" y="-50683"/>
                  <a:pt x="1339140" y="8848"/>
                </a:cubicBezTo>
                <a:cubicBezTo>
                  <a:pt x="686678" y="68379"/>
                  <a:pt x="184233" y="439854"/>
                  <a:pt x="38977" y="808948"/>
                </a:cubicBezTo>
                <a:cubicBezTo>
                  <a:pt x="-106279" y="1178042"/>
                  <a:pt x="180661" y="1700726"/>
                  <a:pt x="467602" y="2223411"/>
                </a:cubicBezTo>
              </a:path>
            </a:pathLst>
          </a:custGeom>
          <a:noFill/>
          <a:ln w="5080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100263" y="1343025"/>
            <a:ext cx="2781142" cy="2600325"/>
          </a:xfrm>
          <a:custGeom>
            <a:avLst/>
            <a:gdLst>
              <a:gd name="connsiteX0" fmla="*/ 2400300 w 2781142"/>
              <a:gd name="connsiteY0" fmla="*/ 0 h 2600325"/>
              <a:gd name="connsiteX1" fmla="*/ 2586037 w 2781142"/>
              <a:gd name="connsiteY1" fmla="*/ 1557338 h 2600325"/>
              <a:gd name="connsiteX2" fmla="*/ 0 w 2781142"/>
              <a:gd name="connsiteY2" fmla="*/ 2600325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142" h="2600325">
                <a:moveTo>
                  <a:pt x="2400300" y="0"/>
                </a:moveTo>
                <a:cubicBezTo>
                  <a:pt x="2693193" y="561975"/>
                  <a:pt x="2986087" y="1123951"/>
                  <a:pt x="2586037" y="1557338"/>
                </a:cubicBezTo>
                <a:cubicBezTo>
                  <a:pt x="2185987" y="1990725"/>
                  <a:pt x="1092993" y="2295525"/>
                  <a:pt x="0" y="2600325"/>
                </a:cubicBezTo>
              </a:path>
            </a:pathLst>
          </a:custGeom>
          <a:noFill/>
          <a:ln w="5080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52544" y="37071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2594" y="2039465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764919" y="2041571"/>
            <a:ext cx="1215671" cy="1293273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3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-401622" y="4669163"/>
            <a:ext cx="1721191" cy="8850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Ice Caps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03031" y="5396248"/>
            <a:ext cx="1043189" cy="940158"/>
          </a:xfrm>
          <a:custGeom>
            <a:avLst/>
            <a:gdLst>
              <a:gd name="connsiteX0" fmla="*/ 0 w 1043189"/>
              <a:gd name="connsiteY0" fmla="*/ 0 h 940158"/>
              <a:gd name="connsiteX1" fmla="*/ 180304 w 1043189"/>
              <a:gd name="connsiteY1" fmla="*/ 708338 h 940158"/>
              <a:gd name="connsiteX2" fmla="*/ 1043189 w 1043189"/>
              <a:gd name="connsiteY2" fmla="*/ 940158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189" h="940158">
                <a:moveTo>
                  <a:pt x="0" y="0"/>
                </a:moveTo>
                <a:cubicBezTo>
                  <a:pt x="3219" y="275822"/>
                  <a:pt x="6439" y="551645"/>
                  <a:pt x="180304" y="708338"/>
                </a:cubicBezTo>
                <a:cubicBezTo>
                  <a:pt x="354169" y="865031"/>
                  <a:pt x="698679" y="902594"/>
                  <a:pt x="1043189" y="940158"/>
                </a:cubicBezTo>
              </a:path>
            </a:pathLst>
          </a:custGeom>
          <a:noFill/>
          <a:ln w="88900">
            <a:solidFill>
              <a:srgbClr val="CC3399">
                <a:alpha val="75000"/>
              </a:srgb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1469652">
            <a:off x="289555" y="5372851"/>
            <a:ext cx="923396" cy="599278"/>
          </a:xfrm>
          <a:custGeom>
            <a:avLst/>
            <a:gdLst>
              <a:gd name="connsiteX0" fmla="*/ 0 w 1043189"/>
              <a:gd name="connsiteY0" fmla="*/ 0 h 940158"/>
              <a:gd name="connsiteX1" fmla="*/ 180304 w 1043189"/>
              <a:gd name="connsiteY1" fmla="*/ 708338 h 940158"/>
              <a:gd name="connsiteX2" fmla="*/ 1043189 w 1043189"/>
              <a:gd name="connsiteY2" fmla="*/ 940158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189" h="940158">
                <a:moveTo>
                  <a:pt x="0" y="0"/>
                </a:moveTo>
                <a:cubicBezTo>
                  <a:pt x="3219" y="275822"/>
                  <a:pt x="6439" y="551645"/>
                  <a:pt x="180304" y="708338"/>
                </a:cubicBezTo>
                <a:cubicBezTo>
                  <a:pt x="354169" y="865031"/>
                  <a:pt x="698679" y="902594"/>
                  <a:pt x="1043189" y="940158"/>
                </a:cubicBezTo>
              </a:path>
            </a:pathLst>
          </a:custGeom>
          <a:noFill/>
          <a:ln w="88900">
            <a:solidFill>
              <a:srgbClr val="CC3399">
                <a:alpha val="75000"/>
              </a:srgb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14400" y="3877263"/>
            <a:ext cx="1303947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Evaporation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064" y="2702418"/>
            <a:ext cx="1482585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3399"/>
                </a:solidFill>
              </a:rPr>
              <a:t>C</a:t>
            </a:r>
            <a:r>
              <a:rPr lang="en-US" dirty="0" smtClean="0">
                <a:solidFill>
                  <a:srgbClr val="CC3399"/>
                </a:solidFill>
              </a:rPr>
              <a:t>ondensation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04554" y="4371168"/>
            <a:ext cx="1379930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Surface Flow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4664" y="5382945"/>
            <a:ext cx="971292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Freezing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95" y="5839666"/>
            <a:ext cx="910827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Melting</a:t>
            </a:r>
            <a:endParaRPr lang="en-US" dirty="0">
              <a:solidFill>
                <a:srgbClr val="CC3399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017400" y="2745332"/>
            <a:ext cx="873615" cy="506568"/>
            <a:chOff x="3902300" y="1217055"/>
            <a:chExt cx="873615" cy="506568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799795" y="2292548"/>
            <a:ext cx="873615" cy="506568"/>
            <a:chOff x="3902300" y="1217055"/>
            <a:chExt cx="873615" cy="506568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155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4" grpId="0" animBg="1"/>
      <p:bldP spid="25" grpId="0" animBg="1"/>
      <p:bldP spid="2" grpId="0" animBg="1"/>
      <p:bldP spid="27" grpId="0" animBg="1"/>
      <p:bldP spid="3" grpId="0" animBg="1"/>
      <p:bldP spid="26" grpId="0" animBg="1"/>
      <p:bldP spid="30" grpId="0" animBg="1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886495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0163" y="3863662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6495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28307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4028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85405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61282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ondensation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96655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95254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81738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8443" y="2927797"/>
            <a:ext cx="93586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53721" y="4587023"/>
            <a:ext cx="15969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channel runoff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37423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8951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405622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20138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09881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00486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47356" y="6310544"/>
            <a:ext cx="15229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Percolation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866668" y="5766186"/>
            <a:ext cx="1700193" cy="8247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Oceans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73629" y="1747441"/>
            <a:ext cx="1739945" cy="7746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Clouds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65914" y="3182953"/>
            <a:ext cx="1607716" cy="67412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Vapor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112366" y="4780089"/>
            <a:ext cx="1896418" cy="9860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Lakes, Ponds, Rivers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119135" y="3628974"/>
            <a:ext cx="695460" cy="2368306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3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6002967">
            <a:off x="4568364" y="3238801"/>
            <a:ext cx="1447047" cy="3933293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7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636394" y="771526"/>
            <a:ext cx="1209544" cy="6860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Earth’s T</a:t>
            </a:r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93936" y="562652"/>
            <a:ext cx="3953752" cy="2223411"/>
          </a:xfrm>
          <a:custGeom>
            <a:avLst/>
            <a:gdLst>
              <a:gd name="connsiteX0" fmla="*/ 3953752 w 3953752"/>
              <a:gd name="connsiteY0" fmla="*/ 451761 h 2223411"/>
              <a:gd name="connsiteX1" fmla="*/ 1339140 w 3953752"/>
              <a:gd name="connsiteY1" fmla="*/ 8848 h 2223411"/>
              <a:gd name="connsiteX2" fmla="*/ 38977 w 3953752"/>
              <a:gd name="connsiteY2" fmla="*/ 808948 h 2223411"/>
              <a:gd name="connsiteX3" fmla="*/ 467602 w 3953752"/>
              <a:gd name="connsiteY3" fmla="*/ 2223411 h 22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3752" h="2223411">
                <a:moveTo>
                  <a:pt x="3953752" y="451761"/>
                </a:moveTo>
                <a:cubicBezTo>
                  <a:pt x="2972677" y="200539"/>
                  <a:pt x="1991602" y="-50683"/>
                  <a:pt x="1339140" y="8848"/>
                </a:cubicBezTo>
                <a:cubicBezTo>
                  <a:pt x="686678" y="68379"/>
                  <a:pt x="184233" y="439854"/>
                  <a:pt x="38977" y="808948"/>
                </a:cubicBezTo>
                <a:cubicBezTo>
                  <a:pt x="-106279" y="1178042"/>
                  <a:pt x="180661" y="1700726"/>
                  <a:pt x="467602" y="2223411"/>
                </a:cubicBezTo>
              </a:path>
            </a:pathLst>
          </a:custGeom>
          <a:noFill/>
          <a:ln w="5080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976026" y="1343025"/>
            <a:ext cx="2781142" cy="2600325"/>
          </a:xfrm>
          <a:custGeom>
            <a:avLst/>
            <a:gdLst>
              <a:gd name="connsiteX0" fmla="*/ 2400300 w 2781142"/>
              <a:gd name="connsiteY0" fmla="*/ 0 h 2600325"/>
              <a:gd name="connsiteX1" fmla="*/ 2586037 w 2781142"/>
              <a:gd name="connsiteY1" fmla="*/ 1557338 h 2600325"/>
              <a:gd name="connsiteX2" fmla="*/ 0 w 2781142"/>
              <a:gd name="connsiteY2" fmla="*/ 2600325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142" h="2600325">
                <a:moveTo>
                  <a:pt x="2400300" y="0"/>
                </a:moveTo>
                <a:cubicBezTo>
                  <a:pt x="2693193" y="561975"/>
                  <a:pt x="2986087" y="1123951"/>
                  <a:pt x="2586037" y="1557338"/>
                </a:cubicBezTo>
                <a:cubicBezTo>
                  <a:pt x="2185987" y="1990725"/>
                  <a:pt x="1092993" y="2295525"/>
                  <a:pt x="0" y="2600325"/>
                </a:cubicBezTo>
              </a:path>
            </a:pathLst>
          </a:custGeom>
          <a:noFill/>
          <a:ln w="5080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228307" y="37071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8357" y="2039465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1640682" y="2041571"/>
            <a:ext cx="1215671" cy="1293273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3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474141" y="4669163"/>
            <a:ext cx="1721191" cy="8850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Ice Caps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978794" y="5396248"/>
            <a:ext cx="1043189" cy="940158"/>
          </a:xfrm>
          <a:custGeom>
            <a:avLst/>
            <a:gdLst>
              <a:gd name="connsiteX0" fmla="*/ 0 w 1043189"/>
              <a:gd name="connsiteY0" fmla="*/ 0 h 940158"/>
              <a:gd name="connsiteX1" fmla="*/ 180304 w 1043189"/>
              <a:gd name="connsiteY1" fmla="*/ 708338 h 940158"/>
              <a:gd name="connsiteX2" fmla="*/ 1043189 w 1043189"/>
              <a:gd name="connsiteY2" fmla="*/ 940158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189" h="940158">
                <a:moveTo>
                  <a:pt x="0" y="0"/>
                </a:moveTo>
                <a:cubicBezTo>
                  <a:pt x="3219" y="275822"/>
                  <a:pt x="6439" y="551645"/>
                  <a:pt x="180304" y="708338"/>
                </a:cubicBezTo>
                <a:cubicBezTo>
                  <a:pt x="354169" y="865031"/>
                  <a:pt x="698679" y="902594"/>
                  <a:pt x="1043189" y="940158"/>
                </a:cubicBezTo>
              </a:path>
            </a:pathLst>
          </a:custGeom>
          <a:noFill/>
          <a:ln w="88900">
            <a:solidFill>
              <a:srgbClr val="CC3399">
                <a:alpha val="75000"/>
              </a:srgb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1469652">
            <a:off x="1165318" y="5372851"/>
            <a:ext cx="923396" cy="599278"/>
          </a:xfrm>
          <a:custGeom>
            <a:avLst/>
            <a:gdLst>
              <a:gd name="connsiteX0" fmla="*/ 0 w 1043189"/>
              <a:gd name="connsiteY0" fmla="*/ 0 h 940158"/>
              <a:gd name="connsiteX1" fmla="*/ 180304 w 1043189"/>
              <a:gd name="connsiteY1" fmla="*/ 708338 h 940158"/>
              <a:gd name="connsiteX2" fmla="*/ 1043189 w 1043189"/>
              <a:gd name="connsiteY2" fmla="*/ 940158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189" h="940158">
                <a:moveTo>
                  <a:pt x="0" y="0"/>
                </a:moveTo>
                <a:cubicBezTo>
                  <a:pt x="3219" y="275822"/>
                  <a:pt x="6439" y="551645"/>
                  <a:pt x="180304" y="708338"/>
                </a:cubicBezTo>
                <a:cubicBezTo>
                  <a:pt x="354169" y="865031"/>
                  <a:pt x="698679" y="902594"/>
                  <a:pt x="1043189" y="940158"/>
                </a:cubicBezTo>
              </a:path>
            </a:pathLst>
          </a:custGeom>
          <a:noFill/>
          <a:ln w="88900">
            <a:solidFill>
              <a:srgbClr val="CC3399">
                <a:alpha val="75000"/>
              </a:srgb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790163" y="3877263"/>
            <a:ext cx="1303947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Evaporation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7827" y="2702418"/>
            <a:ext cx="1482585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3399"/>
                </a:solidFill>
              </a:rPr>
              <a:t>C</a:t>
            </a:r>
            <a:r>
              <a:rPr lang="en-US" dirty="0" smtClean="0">
                <a:solidFill>
                  <a:srgbClr val="CC3399"/>
                </a:solidFill>
              </a:rPr>
              <a:t>ondensation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80317" y="4371168"/>
            <a:ext cx="1379930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Surface Flow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427" y="5382945"/>
            <a:ext cx="971292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Freezing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06358" y="5839666"/>
            <a:ext cx="910827" cy="36933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Melting</a:t>
            </a:r>
            <a:endParaRPr lang="en-US" dirty="0">
              <a:solidFill>
                <a:srgbClr val="CC3399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893163" y="2745332"/>
            <a:ext cx="873615" cy="506568"/>
            <a:chOff x="3902300" y="1217055"/>
            <a:chExt cx="873615" cy="506568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675558" y="2292548"/>
            <a:ext cx="873615" cy="506568"/>
            <a:chOff x="3902300" y="1217055"/>
            <a:chExt cx="873615" cy="506568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Freeform 16"/>
          <p:cNvSpPr/>
          <p:nvPr/>
        </p:nvSpPr>
        <p:spPr>
          <a:xfrm>
            <a:off x="270380" y="380993"/>
            <a:ext cx="4713744" cy="5530410"/>
          </a:xfrm>
          <a:custGeom>
            <a:avLst/>
            <a:gdLst>
              <a:gd name="connsiteX0" fmla="*/ 4713744 w 4713744"/>
              <a:gd name="connsiteY0" fmla="*/ 520528 h 5530410"/>
              <a:gd name="connsiteX1" fmla="*/ 837203 w 4713744"/>
              <a:gd name="connsiteY1" fmla="*/ 44010 h 5530410"/>
              <a:gd name="connsiteX2" fmla="*/ 76 w 4713744"/>
              <a:gd name="connsiteY2" fmla="*/ 1499322 h 5530410"/>
              <a:gd name="connsiteX3" fmla="*/ 798566 w 4713744"/>
              <a:gd name="connsiteY3" fmla="*/ 5530410 h 553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3744" h="5530410">
                <a:moveTo>
                  <a:pt x="4713744" y="520528"/>
                </a:moveTo>
                <a:cubicBezTo>
                  <a:pt x="3168279" y="200703"/>
                  <a:pt x="1622814" y="-119122"/>
                  <a:pt x="837203" y="44010"/>
                </a:cubicBezTo>
                <a:cubicBezTo>
                  <a:pt x="51592" y="207142"/>
                  <a:pt x="6515" y="584922"/>
                  <a:pt x="76" y="1499322"/>
                </a:cubicBezTo>
                <a:cubicBezTo>
                  <a:pt x="-6364" y="2413722"/>
                  <a:pt x="396101" y="3972066"/>
                  <a:pt x="798566" y="5530410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60777" y="54322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431331" y="592428"/>
            <a:ext cx="1101255" cy="4868214"/>
          </a:xfrm>
          <a:custGeom>
            <a:avLst/>
            <a:gdLst>
              <a:gd name="connsiteX0" fmla="*/ 225492 w 1101255"/>
              <a:gd name="connsiteY0" fmla="*/ 0 h 4868214"/>
              <a:gd name="connsiteX1" fmla="*/ 58066 w 1101255"/>
              <a:gd name="connsiteY1" fmla="*/ 1326524 h 4868214"/>
              <a:gd name="connsiteX2" fmla="*/ 1101255 w 1101255"/>
              <a:gd name="connsiteY2" fmla="*/ 4868214 h 486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1255" h="4868214">
                <a:moveTo>
                  <a:pt x="225492" y="0"/>
                </a:moveTo>
                <a:cubicBezTo>
                  <a:pt x="68798" y="257577"/>
                  <a:pt x="-87895" y="515155"/>
                  <a:pt x="58066" y="1326524"/>
                </a:cubicBezTo>
                <a:cubicBezTo>
                  <a:pt x="204026" y="2137893"/>
                  <a:pt x="652640" y="3503053"/>
                  <a:pt x="1101255" y="4868214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1424445" y="4818211"/>
            <a:ext cx="21628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00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8" grpId="0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10732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50783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2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2544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65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9642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519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ondensation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20892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9491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Deposition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5975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Sublimation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12680" y="2927797"/>
            <a:ext cx="93586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7959" y="4587023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Channel Flow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1660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3188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9859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44375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34118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4723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09528" y="6300242"/>
            <a:ext cx="15873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Percolation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4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10732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50783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2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2544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65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9642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519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20892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9491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5975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12680" y="2927797"/>
            <a:ext cx="9358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7959" y="4587023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1660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40833" y="3337776"/>
            <a:ext cx="10281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3188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9859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44375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34118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4723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4680" y="6294527"/>
            <a:ext cx="19854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10732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50783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2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2544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65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9642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519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ondensation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20892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9491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Deposition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5975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Sublimation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12680" y="2927797"/>
            <a:ext cx="9358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Melting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7959" y="4587023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1660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40833" y="3337776"/>
            <a:ext cx="10281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Freezing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3188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9859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44375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Percolation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34118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4723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4680" y="6294527"/>
            <a:ext cx="19854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Groundwater Flow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017400" y="2745332"/>
            <a:ext cx="873615" cy="506568"/>
            <a:chOff x="3902300" y="1217055"/>
            <a:chExt cx="873615" cy="50656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726808" y="2279722"/>
            <a:ext cx="873615" cy="506568"/>
            <a:chOff x="3902300" y="1217055"/>
            <a:chExt cx="873615" cy="50656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00117" y="4518405"/>
            <a:ext cx="873615" cy="506568"/>
            <a:chOff x="3902300" y="1217055"/>
            <a:chExt cx="873615" cy="50656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902300" y="121705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913031" y="1240665"/>
              <a:ext cx="862884" cy="4829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126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2696</TotalTime>
  <Words>209</Words>
  <Application>Microsoft Office PowerPoint</Application>
  <PresentationFormat>On-screen Show (4:3)</PresentationFormat>
  <Paragraphs>179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Ceckler</dc:creator>
  <cp:lastModifiedBy>Toni Ceckler</cp:lastModifiedBy>
  <cp:revision>22</cp:revision>
  <dcterms:created xsi:type="dcterms:W3CDTF">2016-05-03T17:15:14Z</dcterms:created>
  <dcterms:modified xsi:type="dcterms:W3CDTF">2020-01-15T20:04:48Z</dcterms:modified>
</cp:coreProperties>
</file>