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63" r:id="rId2"/>
    <p:sldId id="275" r:id="rId3"/>
    <p:sldId id="287" r:id="rId4"/>
    <p:sldId id="283" r:id="rId5"/>
    <p:sldId id="284" r:id="rId6"/>
    <p:sldId id="285" r:id="rId7"/>
    <p:sldId id="286" r:id="rId8"/>
    <p:sldId id="282" r:id="rId9"/>
    <p:sldId id="276" r:id="rId10"/>
    <p:sldId id="277" r:id="rId11"/>
    <p:sldId id="288" r:id="rId12"/>
    <p:sldId id="280" r:id="rId13"/>
    <p:sldId id="289" r:id="rId14"/>
    <p:sldId id="294" r:id="rId15"/>
    <p:sldId id="296" r:id="rId16"/>
    <p:sldId id="297" r:id="rId17"/>
    <p:sldId id="298" r:id="rId18"/>
    <p:sldId id="290" r:id="rId19"/>
    <p:sldId id="291" r:id="rId20"/>
    <p:sldId id="292" r:id="rId21"/>
    <p:sldId id="300" r:id="rId22"/>
    <p:sldId id="299" r:id="rId23"/>
    <p:sldId id="295" r:id="rId24"/>
    <p:sldId id="293" r:id="rId2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EAEAEA"/>
    <a:srgbClr val="009900"/>
    <a:srgbClr val="FF0000"/>
    <a:srgbClr val="FFFFCC"/>
    <a:srgbClr val="CC0066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63D8A2-D087-4708-A685-3996E36A0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168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12-19T15:07:59.6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14188 10368 0,'0'0'218,"0"0"-218,0 0 16,-49 0-16,24 0 16,-25 0-1,1 0-15,24 0 16,0 0-1,-25 0-15,-24 0 16,24-24 0,-24 24-16,24-25 15,1 25 1,-1 0-16,1 0 15,24-25 1,-25 25-16,1 0 16,24 0-1,0 0-15,-25-25 16,26 25-16,-1 0 15,-25 0 1,25 0-16,0 0 16,-24 0-1,24 0-15,0 0 16,-24 0-1,24 0-15,0 0 16,-25 0 0,26-25-16,-1 25 15,-25 0 1,25 0-16,1-24 15,-1 24 1,0 0-16,-25 0 16,50-25-1,-24 25-15,-51-25 16,50 25-16,1 0 15,-26 0 1,25 0-16,0 0 16,-24-25-1,-1 25-15,1 0 16,-1-25-1,0 25-15,1-24 16,-1 24 0,0 0-16,1 0 15,24-25 1,0 25-16,-24-25 15,24 25 1,0 0-16,-49-25 16,74 25-16,-25 0 15,25-25 1,-50 25-16,50 0 15,-25 0 1,25 0-16,-49 0 16,49 0-1,-25 0-15,25 0 16,-25 0-1,25 0 1,-25 0 0,1 0 15,24 0 172,0 0-188,0 0-15,0 25 16,0 0-1,0-25-15,0 25 16,0 0 0,0-1-1,0-24 1,0 25-16,0-25 15,0 25 1,0-25-16,0 25 16,0 0-1,0-25 16,0 24 1,0-24 170,0 0-186,0-24-16,0-1 16,0 0-1,0 25-15,0-50 16,0 50-1,0-24-15,0-1 16,0 0 0,0 25-1,0-25 1,0 25-16,0-25 15,0 0 1,0 25 0,0-24 15,0 24 16,0-25-32,0 25 126,0 0-17,24-25-108,-24 25 0,25-25-1,25 25-15,-1-25 16,26 1-1,-26-1-15,1 25 16,-50-25 0,50 25-16,-50-25 15,24 25 1,-24 0 15,25 0-15,0 0-1,-25-25 63,0 25-78,25 0 31</inkml:trace>
  <inkml:trace contextRef="#ctx0" brushRef="#br0" timeOffset="20186.1546">12824 6524 0,'0'0'47</inkml:trace>
  <inkml:trace contextRef="#ctx0" brushRef="#br0" timeOffset="25649.4671">10964 10840 0,'0'0'187,"24"0"-172,1 24-15,50 1 16,-1-25 0,-24 0-16,-1 25 15,1 0-15,74 0 16,-74-25-1,-1 0-15,1 24 16,-1-24 0,1 25-16,0-25 15,-26 0 1,26 0-16,-25 0 15,24 25 1,-24-25-16,25 0 16,-25 0-1,-1 0-15,26 0 16,-25 0-1,24 0-15,1 0 16,0 0-16,-1 0 16,-24 0-1,25 0-15,-1 0 16,1 0-1,-25 0-15,24 0 16,-24 0 0,0 0-16,25 0 15,-1 0 1,-24 0-16,0 0 15,0 0 1,-1 0-16,-24 0 16,50 0-1,-25 0-15,24 0 16,-24 0-16,0 0 15,-25 0 1,25 0-16,0 0 16,-1 0-1,-24 0-15,25 0 16,0-25-1,0 25-15,0 0 16,-1 0 0,26 0-16,-50 0 15,25 0 1,0 0-16,24 0 15,-24 0-15,25 0 16,-25 0 0,-1 0-16,26 0 15,-25 0 1,0 0-16,24 0 15,-24 0 1,-25 0-16,50 0 16,-26 0-1,1 0-15,25 0 16,-25 0-1,-1 0-15,-24 0 16,25 0 0,0 0-16,0 0 15,-25 0-15,25 0 16,-1 0-1,1 0-15,-25 0 16,25 0 0,-25 0-16,25 0 15,0 0 1,-1 0 15,-24 0-15,0-25 46,0 1-31,0 24-15,0-25-1,-24 0-15,24 0 16,-25 0 0,25 25-16,-25-49 15,25 49 1,-25-25-16,25 0 15,0 0 1,-25 25-16,1-24 31,24-1-31,0 25 16,-25 0-1,25-25 1,0 25 15,0 0 141,0 0-157,0 0 1,0 25-16,0 0 16,0-1-1,0 1-15,25 25 16,-1-25-1,-24-1-15,0 1 16,25-25 0,-25 50-16,25-50 15,-25 25 1,0-25-16,25 24 15,-25 1-15,0-25 16,25 25 0,-25-25 15,0 25 0,0 0 0,24-25 32,-24 0-32,0 0 94,0 24-79,0-24-14,-24 25-17,24 0-15,-50 0 16,50 0-1,-50-25-15,50 25 16,-24-25 0,24 24-16,0 1 15,-25-25 1,0 0-16,25 0 15,0 0 1,-25 0 0,25 0 202</inkml:trace>
  <inkml:trace contextRef="#ctx0" brushRef="#br0" timeOffset="31582.8064">14808 10567 0,'0'25'78,"0"-25"-47,0 24 0,0 1-31,0 0 16,0-25-1,0 50-15,0-50 16,0 24 0,0 26-16,0-25 15,0 0 1,0 24-16,0-49 15,0 25 1,0 0 0,0 0-16,0-25 31,0 24 0,0-24 0,0 25 16,0-25 156,0 0-188,0-25-15,-24 25 16,24 0-16,0-24 16,-25-1-1,25 25 1,-25 0-1,0 0 1,25-25 0,0 25-16,-25 0 15,1 0 1,24-25-1,-25 25 1,25 0-16,0 0 16,-25 0-1,0 0 1,0 0-1,25 0 1,-24 0 15,24 0-15,-25 0-1,25 0 1,-25 0 0,0 0-1,25 0 1,0 25-16,-25-25 31,1 25-15,24 0-1,0-25 1,0 24-1,0-24 17,0 25-1,0 0 0,0-25 0,0 25 0,0-25 1,0 25-32,0-25 15,0 0 1,24 0-1,-24 24 1,25 1 15,-25-25-15,0 0-1,25 0-15,0 25 32,-25-25-32,0 0 15,25 0-15,-25 0 31,49 0 1,-49 0-17,25 0 1,-25 0 15,25 0-31,-25 0 31,25 0-15,-1 0-16,-24 0 15,25 0 1,-25 0-16,25-25 31,0 0-31,-25 25 16,25 0-1,-25-24-15,0 24 16,24-25 0,-24 0-16,25 25 31,-25-25-16,0 25 17,0-25-1</inkml:trace>
  <inkml:trace contextRef="#ctx0" brushRef="#br0" timeOffset="34795.9902">11410 9327 0,'-25'0'94,"25"0"-78,0 0-1,0 0 1,0 24-16,0 1 15,0-25 1,0 25 0,0-25-1,0 25-15,0 0 16,0-25-1,25 0 1,-25 24 0,25-24-1,-25 0 1,0 25-1,25-25-15,-25 0 16,0 0 0,25 25-1,-25-25 1,24 25-1,1-25 1,-25 0 0,0 25-1,25-25 1,0 0-16,0 0 15,-25 0 1,24 0-16,-24 0 31,25 0-15,0 0-1,-25 0 17,0 0-1,0-25-16,0 0-15,0 25 16,0-25 0,0 25-1,0-25 1,0 25 15,0-24 0,0-1 0,0 25-15,0-25 31,0 25-16,0-25 0,0 0 0,0 25 172,0 25-172,0-25-15,0 25-16,0-25 31,25 25-15,-25 0 15,0-25 0,0 24-31,25-24 16,-25 0-1,24 25 17,1-25-17,-25 0 1,25 25-1,-25-25 1,0 25 0,25-25-1,0 0 1,-25 0-1,24 0 1,-24 0 15,25 0-15,-25 0-1,25 0 17,0 0-17,-25 0 16,25 0-15</inkml:trace>
  <inkml:trace contextRef="#ctx0" brushRef="#br0" timeOffset="39429.2552">23044 11559 0</inkml:trace>
  <inkml:trace contextRef="#ctx0" brushRef="#br1" timeOffset="65383.7397">7789 12105 0,'0'0'171,"0"0"-155,24 0-1,1 0 1,-25 0 0,25 0-1,0-25-15,0 25 16,-1-25-16,1 25 15,-25 0 1,25 0-16,0 0 16,0-25-1,0 25-15,-25 0 16,24 0-1,1 0-15,0-25 16,-25 25 0,25-24-16,0 24 15,-25 0 1,24 0 15,-24 0-15,25 0 15,0 0-16,0 0 1,-25 0 0,25-25-1,-25 25 16,24 0-31,1 0 16,0 0-16,0 0 31,-25 0-31,25 0 16,-25 0-1,49 0-15,-49-25 16,25 25 0,-25 0-16,25 0 15,0 0 1,-1 0-16,-24 0 15,50-25 1,-25 25-16,0 0 16,-1 0-16,-24 0 15,25-25 1,0 25-16,0 0 15,-25 0 1,25 0-16,24-24 16,-49 24-1,25-25-15,0 25 16,0 0-1,-25 0-15,24 0 16,1 0 0,0 0-16,-25-25 15,25 25 1,0 0-16,0 0 15,-25-25-15,24 25 16,1-25 0,0 25-16,-25 0 15,25 0 1,0 0-16,-25-24 15,24 24 1,-24 0-16,50 0 16,-50-25-1,0 25-15,25-25 16,0 25-1,-1 0-15,1-25 16,-25 25 0,25 0-16,0 0 15,-25-25 1,25 25-1,-25 0-15,0 0 16,24-24 0,1 24-1,-25-25 1,25 25-16,-25-25 15,50 25 1,-50 0-16,24 0 16,-24 0-1,25-25-15,-25 25 16,0-25-1,25 25-15,0 0 32,-25-24-17,0 24 110,0 0-125,-25 0 16,-25 0-1,-24 24-15,24 1 16,1-25-16,-26 25 15,51 0 1,-1-25-16,-25 25 16,25-25-1,1 0-15,-26 0 16,25 24-1,0-24-15,1 0 16,-1 0 0,-25 0-16,50 0 15,-25 0 1,25 25-16,-49-25 15,49 0 1,-25 0-16,25 0 16,-50 0-16,50 0 15,-25 0 1,25 0-16,-24 0 15,-1 0 1,0 0-16,-25 25 16,26-25-1,-1 0-15,0 0 16,0 0-1,-24 0-15,-1 25 16,50-25 0,-50 0-16,1 25 15,-1-25 1,25 0-16,-24 0 15,24 24-15,0-24 16,-24 0 0,24 0-16,0 25 15,-25-25 1,-24 25-16,24 0 15,1-25 1,-1 0-16,25 25 16,0-25-1,25 24-15,-24-24 16,-1 0-1,0 25-15,25-25 16,-25 25 0,0 0-16,1-25 15,-26 25 1,50-1-16,-25 1 15,25-25-15,-25 25 16,1 0 0,24-25-16,0 0 15,-25 25 1,25-25 15,0 0-31,0 24 31,0 1 0,0-25 1,0 25-1,0-25 16,25 0-32,-1 0 1,51 0-16,-50-25 15,24 25 1,1 0-16,-25 0 16,-1-25-1,26 25-15,-25-24 16,0 24-16,-25 0 15,49 0 1,-49 0-16,25 0 31,-25 0-15,25 0-1,-25 0 17,25 0-17,0-25 1,-1 25-16,-24 0 15,25 0-15,0-25 16,0 25 0,0 0-16,-1 0 15,-24 0 1,50 0-16,-50 0 15,25 0 1,0 0-16,-1-25 16,26 25-1,-50 0-15,25-25 16,-25 25-1,49 0-15,-24 0 16,0 0 0,0-24-16,-25 24 15,49-25 1,26 25-16,-50 0 15,-1 0-15,26-25 16,-50 25 0,50-25-16,-50 25 15,24 0 1,1 0-16,0-25 15,-25 25 1,25 0-16,0 0 16,-1 0-1,1-24-15,-25 24 16,25-25-1,0 25-15,0 0 16,-25 0 0,25 0-16,-1 0 15,1-25-15,0 25 31,0 0-15,-25-25 0,0 25-16,49-25 31,-49 25-16,25 0 1,0-24-16,0 24 31,0 0-31,-25 0 16,24-25-1,1 0 1,-25 25 0,25 0-1,-25 0 16,0 0 94,-25 0-109,0 0-16,1 0 15,-1 0 1,0 25-16,0-25 16,-24 0-1,24 0-15,-25 25 16,1-25-1,24 24-15,0-24 16,-25 0 0,50 0-16,-25 0 15,1 0 1,-1 25-16,0-25 15,0 0-15,25 0 16,-25 0 0,-24 0-16,24 0 15,0 0 1,25 0-16,-25 0 15,1 0 1,-1 0-16,25 0 16,-25 0-1,0 0-15,0 0 16,1 0-1,-26 0-15,0 0 16,26 25 0,-26-25-16,25 0 15,-24 0 1,-1 25-16,0-25 15,26 0-15,-26 25 16,0-25 0,26 24-16,-26-24 15,25 25 1,0-25-16,-24 0 15,24 0 1,0 0-16,-25 0 16,26 0-1,-1 0-15,-25 0 16,25 0-1,1 25-15,-1-25 16,0 0 0,0 0-16,0 25 15,1-25-15,-26 0 16,0 49-1,26-49-15,-26 25 16,25 0 0,-24 0-16,49-25 15,-25 25 1,0-25-16,0 24 31,25-24-15,0 25-1,-25-25-15,25 0 16,0 0-1,-24 25 1,24-25 0,-25 25 15,0-25-16,25 0 1,0 0 0,0 25-1,0-25 79,0 0-94,25 0 15,24 0 1,-24 0-16,0 0 16,0 0-1,24 0-15,-24 0 16,0 0-1,49 0-15,-24 0 16,0 0 0,-26 0-16,26 0 15,-25 0 1,0 0-16,24 0 15,-24-25 1,0 25-16,24-25 16,-24 25-16,0 0 15,25 0 1,-26-25-16,1 25 15,25-25 1,0 25-16,-26-24 16,51 24-1,-50 0-15,-1 0 16,51 0-1,-50-25-15,-1 25 16,51-25 0,-26 25-16,-24 0 15,0 0 1,25-25-16,-1 0 15,-24 1-15,25 24 16,-26-25 0,26 25-16,-25-25 15,0 25 1,24-25-16,-24 0 15,25 25 1,-26-24-16,1 24 16,25-25-1,0 25-15,-26-25 16,1 25-1,-25 0-15,25 0 16,0 0 0,0-25-16,-25 25 15,24 0 1,1 0-1,-25 0 1,0 0 0,25 0-16,-25-25 31,25 25-16,0 0 1,-1-24 0,1 24-1,0-25-15,-25 25 16,25 0-1,0-25 1,-1 25 0,-24 0-1,0 0-15,25 0 31,-25-25-15,25 0 0</inkml:trace>
  <inkml:trace contextRef="#ctx0" brushRef="#br1" timeOffset="68616.9247">11881 7243 0,'25'0'47,"-25"0"-16,25 0-16,-25 0 1,50 0 0,-1-25-1,50 25-15,-24-25 16,49 1-1,-50-1-15,1 0 16,-26 25 0,26 0-16,24-25 15,-49-24-15,49 24 16,-50 0-1,1 0-15,0 0 16,-1 25 0,-49-24-16,25 24 15,-25 0 1,25 0-16,-25-25 15,25 25 1,-1 0 0,-24 0 46,-24 0-62,-51 25 16,-74-1-1,25 1-15,25 25 16,-25-25-1,25-1-15,25 1 16,-1-25 0,26 25-16,24-25 15,-25 0 1,25 0-16,0 25 15,-49 0 1,49-25-16,0 0 16,-24 0-1,49 24-15,-25-24 16,25 25-16,-50-25 15,50 0 1,-24 0 0,24 0-1,-25 0 16,25 0-15,0 0 93,0 0-93,49 0-16,-24 0 15,50 0 1,-1 0-16,0 0 16,1 0-1,-1 0-15,-49-25 16,25 25-1,-1-24-15,26-1 16,-26 25 0,-24 0-16,25 0 15,-50-25-15,25 25 16,-1 0-1,1 0-15,-25 0 16,25-25 0,-25 25-16,25 0 31,-25 0 0</inkml:trace>
  <inkml:trace contextRef="#ctx0" brushRef="#br1" timeOffset="79572.5513">25375 11435 0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12-19T15:10:12.19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10344 8111 0,'0'0'31,"0"25"-15,0-25-16,0 25 16,0 24-1,0-24-15,0 25 16,49 49-16,1-25 15,-1 50 1,26 0-16,24 0 16,0-24-1,0-1-15,-24-25 16,-1 1-1,25 24-15,-74-49 16,25 24 0,-25-49-16,49 24 15,-49 1 1,0-25-16,0 24 15,24-49 1,-24 25-16,25 0 16,-1-25-16,-24 25 15,0-25 1,49 25-16,-49-1 15,0 1 1,24-25-16,-24 0 16,0 0-1,25 25-15,-26-25 16,1 0-1,25 0-15,-25 0 16,24 0 0,26-25-16,-1 0 15,-49-24-15,25 24 16,-1-25-1,-24 50-15,25-49 16,-26 24 0,1-25-16,25-24 15,-25 0 1,-1-50-16,1 24 15,-25 1 1,0-50-16,-25 50 16,1-25-1,-26 50-15,0 24 16,26 0-1,-26 1-15,25 24 16,-49-25 0,24 26-16,-24-26 15,-1 25 1,-24 0-16,25 1 15,49-1-15,-25 0 16,-24 25 0,24-25-16,25 0 15,-49 1 1,-25 24-16,24-25 15,26 0 1,-26 0-16,1 25 16,-1 0-1,-24-25-15,50 25 16,-26-25-1,26 25-15,24 0 16,-25 0 0,-24 0-16,24 0 15,1 0-15,-1 0 16,25 0-1,0 0-15,-24 0 16,24 25 0,0-25-16,25 25 15,-25-25 1,-49 25-16,49 0 15,0 0 1,1-25-16,-1 24 16,0 1-1,0 25-15,0-25 16,1-1-16,-1 51 15,25-26 1,0 1-16,0 0 16,0-1-1,0 26-15,0-1 16,25-24-1,-1-26-15,1 26 16,0-25 0,0 24-16,74 1 15,-49 24 1,-1-24-16,50 25 15,25 24 1,-49-50-16,49 26 16,-25-1-16,-49-24 15,49 24 1,-50-24-16,1-1 15,0-24 1,-25 25-16,49-50 16,-49 49-1,0-24-15,-1-25 16,1 0-1,25 0-15,-1 25 16,-24-25 0,25 0-16,-1 0 15,26 0 1,-26 0-16,1 0 15,-25 0-15,24 0 16,1-25 0,0 25-16,-1-25 15,1 1 1,-50 24-16,25-25 15,-1 25 1,26-25-16,-50 25 16,25-25-1,0-24-15,-25 24 16,25-25-1,-25-24-15,0-1 16,0 26 0,0-1-16,0 1 15,0-26-15,-25-24 16,25 24-1,-75-49-15,26 25 16,-26 0 0,50 25-16,-24 24 15,-1-24 1,1 49-16,-1-25 15,0 25 1,1 1-16,24-1 16,-25 25-1,-24-75-15,24 51 16,1-1-16,-26 0 15,1-25 1,0 50-16,-1-24 16,1 24-1,24-25-15,0 25 16,26-25-1,-100 25-15,49 0 16,1-25 0,49 25-16,-25 0 15,1 0 1,-26 0-16,26 0 15,-1 0 1,25 0-16,1 0 16,-1 25-16,0-25 15,0 0 1,25 0-16,-25 25 15,1-25 1,24 25 0,-25-25-1,25 0-15,0 0 16,0 24-1,0-24 17,0 25-1,-25-25 16</inkml:trace>
  <inkml:trace contextRef="#ctx0" brushRef="#br0" timeOffset="2514.1438">10939 8582 0,'49'0'141,"-49"0"-110,25 0-31,-25-24 16,0-51-16,0 1 15,-49-50 1,-1 49-16,0-49 15,1 50 1,-1-25-16,25 24 16,1 1-1,-1-1-15,25-24 16,-25-25-1,0-25-15,0 1 16,25 24 0,0 24-16,0 1 15,0 25 1,-24 24-16,24 0 15,0-24-15,0 24 16,0-24 0,0 0-16,0-26 15,0 26 1,0 0-16,0 49 15,0-25 1,0 1-16,0 24 16,0 0-1,0-25-15,0 26 16,24-51-1,1 1-15,-25 24 16,50-49 0,-1 24-16,1-49 15,24 25-15,1-25 16,-1 50-1,1-25-15,-1-25 16,25 49 0,-24 1-16,-26 24 15,-24 0 1,-25 50 171,0-24-156,0 24-15,50-50-16,-25-24 15,-1-26 1,26 1-16,-25 0 16,0 49-16,-1 1 15,1-1 1,0 25-16,-25 1 15,25 24 1,-25-25-16,0 25 16,0-25-1,25 25-15,-25-25 16,49 0-1,-49 25-15,25-24 16,0 24 0,24-25-16,-24-25 15,0 50 1,0-49-16,24 49 15,-24-50-15,0 50 16,-25-50 0,50 50-1,-50-25-15,24 1 16,-24 24-16,0 0 15,0-25 1,25 25-16,0-25 31,0 25-31,-25-25 31,25 25-31,-25 0 16,25 0 0,-25 0 15,24-25-16,-24 25 1,25 0 0,0-24 15,-25 24-16,0-25 1,25 25-16,-25 0 31,25 0-31,-25-25 16,24 25-1,1 0-15,-25 0 16,25 0 0,-25 0-1,0-25 1,25 25-1,-25 0-15,25 0 16,-25 0 0,24 0 15,-24 0-16</inkml:trace>
  <inkml:trace contextRef="#ctx0" brushRef="#br0" timeOffset="23388.3378">18678 8706 0,'-99'124'156,"-25"50"-141,0-50-15,24-74 16,51-1 0,-1-24-16,1 25 15,-26-25-15,26 49 16,-1-49-1,0 24-15,1 1 16,-26 0 0,26-26-16,24 26 15,-49 0 1,24-26-16,0 26 15,-24 0 1,24-1-16,1 1 16,-26 24-1,26-24-15,-1 0 16,-24 24-16,-1 0 15,-49 26 1,25-51-16,0 50 16,24 1-1,-24-26-15,0 25 16,24-24-1,-24 24-15,-50 25 16,-24 25 0,24 24-16,50-73 15,0-1 1,24-25-16,26-49 15,24 25 1,25-26 187,-25 76-188,-50 24 1,51-50-16,-1 25 16,0-49-16,0 24 15,0-24 1,25 0-16,0-1 15,0-24 1,0 25-16,0-26 16,0 1-1,0 0-15,0 25 16,0-50-1,0 24-15,0 1 16,25 0 0,-25 25-16,25-26 15,25 26-15,-50-25 16,24 0-1,-24-25-15,25 24 16,0-24 0,25 25-16,-25 0 15,-1 0 1,26 0-16,-50-25 15,50 24 1,24-24-16,0 25 16,-24-25-1,0 25-15,-1-25 16,26 0-1,-51 0-15,26 0 16,-25 0-16,24 0 16,-49 0-1,50 0-15,-50 25 234,74 0-234,1-1 16,-1-24-1,75 25-15,50 0 16,-1 0 0,-24-25-16,-26 0 15,-24 25 1,0 0-16,-24-1 15,24 1 1,0-25-16,0 0 16,-25 0-16,50-49 15,-25-1 1,-50 25-16,1 0 15,-1-24 1,25-1-16,-24 0 16,-26 26 171,26-51-172,24-49 1,50-25-16,-25 25 16,-25-24-1,25 24-15,-25-25 16,-74 99-1,25-49-15,-25 0 16,24 24 0,-24 1-16,25-50 15,-26 49-15,-24 1 16,25-25-1,0 49 1,-25 1-16,0 24 16,0 0-16,0 25 15,0-25 172,0 0-187,0-24 16,-25-1 0,0-24-16,-24-75 15,-26 0 1,26-25-16,-26-74 15,26 25 1,-26 74-16,26 25 16,-51 0-1,26 50-15,49 49 16,0-25-16,1 50 15,-26-24 1,25 24-16,0 0 16,25 0-1,-24 0 188,-1 0-203,-25-50 16,1 50-1,24-50-15,-25 26 16,-24-26-1,24 25-15,1-24 16,-1 24 0,25 0-16,-25 0 15,50 25-15</inkml:trace>
  <inkml:trace contextRef="#ctx0" brushRef="#br0" timeOffset="25449.4557">16867 4018 0,'0'0'62,"0"0"-46,25 25 0,-25-25-1,25 0-15,0 25 16,-1-25-1,-24 0-15,50 25 16,49 49 0,-24-49-16,49 74 15,24 25 1,-48 0-16,-1-25 15,25 1 1,-50-1-16,1-25 16,24 26-1,-49-26-15,-26 25 16,26-49-16,-50 24 15,0-24 1,25 24-16,0-49 16,-25 0-1,0 0 172,0 74-155,0 372-17,0-49-15,124-75 16,-75-99-1,1-74-15,-1-50 16,26 0 0,-50-75-16,0-24 15,-25-25 1,24 25-16,-24 0 187,-24 148-171,-1-49-16,25-24 15,0-1-15,0-49 16,0-26-1,0 1-15,0 0 16,0 25 0,0-1-16,0 1 15,0 24 1,0 1-16,25-51 15,-25 1 1,0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12-19T15:11:02.33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14312 4887 0,'-99'124'203,"-124"24"-203,24-24 16,26-24-1,24-51-15,0 1 16,50-1 0,0-24-16,49-25 15,-24 25 1,24 25-16,0-50 15,-49 24-15,50 26 16,-1-25 0,0 24-16,26-49 15,-26 50 1,0-25-16,50 0 15,-24 0 1,-1-25 140,-50 24-125,-173 125-15,25-25-16,-25 25 15,0 25 1,74-50-16,25 0 16,1-50-1,24 1-15,74-51 16,0 1-1,50-25 157,-24 25-141,-51 49-31,26-49 16,-1 25-1,50-50-15,-25 49 16,0-49-16,25 25 16,0 0-1,-24-25-15,-26 25 16,25 49-1,0-49-15,-24 25 16,24-1 0,0-24-16,25 0 15,0-25 1,0 0 15,0 25-15,0-1-1,-25-24 1,25 25-16,0-25 31,-24 0-15,24 25-1,0 0 1,-25 0-1,25-1-15,0 1 16,0 0 0,-25 0-16,25 0 15,-25-25 1,25 24-16,0 1 15,0-25-15,0 25 16,-25 0 0,25 0-16,0-25 15,-24 24 1,24-24-16,0 25 15,-25-25 1,25 25-16,0 0 16,0-25-1,-25 0-15,25 25 16,0-25-1,0 25-15,0-1 16,0-24 0,0 25-1,0-25-15,-25 25 31,25-25-15,0 25 31,0-25 140,0 0-156,0-25-15,0 25-1,0-25 1,0 25 0,0-25-1,0 1-15,0 24 16,0-25-16,0 25 31,0-25-31,0 0 16,-25 25-1,25-25 16,0 25 1,-25 0 108,25-25-124,0 25-1,-24-24 1,24-1-1,0 25 17,0 0 170,0 0-202,0 25 16,0-25 0,0 24-16,0-24 15,0 50-15,0-50 16,0 25-1,24-25-15,-24 25 16,0-25 0,0 25-16,0-1 15,0-24 1,0 25-1,25-25 1,-25 25-16,0 0 16,0-25-1,0 25 1,0-25-1,0 24 1,0-24 31,0 25-16,0 0 0,25-25 94,-25 0-109,25 0-1,0 0 16,-25 0-31,0 0 16,0-25 0,25 25-16,-1-25 15,1 25 1,0-24-16,-25-1 15,0 25-15,25-25 16,0 25 0,-25 0-16,24-25 15,-24 25 1,0-25-16,25 1 31,0 24-15,-25 0-1,0-25 1,25 25-1,-25 0-15,0 0 16,25 0 0,-25-25-16,0 25 15,0-25 1,24 25-16,1 0 15</inkml:trace>
  <inkml:trace contextRef="#ctx0" brushRef="#br0" timeOffset="78534.4919">25326 6325 0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9-10T14:15:07.03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34 0,'0'0,"-34"34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9-12-19T15:14:14.6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10368 6152 0,'0'24'62,"0"-24"48,0 0-110,25 0 15,0 0 1,-25 0-16,25 0 15,-25 25 1,49-25-16,-49 0 16,25 0-1,-25 0-15,50 0 16,-50 0-1,25 0-15,-25 0 16,24 0 0,1 0-16,0 0 15,-25 0 1,25 0-16,0 0 15,-1 0-15,-24 0 16,25 25 0,0-25-16,0 25 15,-25-25 1,25 0-16,-1 0 15,1 0 1,-25 0-16,25 0 16,0 0-1,0 0-15,-25 0 16,24 0-1,1 0-15,0 0 16,-25 0 0,25 0-16,0 0 15,-1 0-15,-24 0 16,25 0-1,-25 0-15,50 0 16,-50 0 0,25 0-16,-25 0 15,25 0 1,-25 0 15,24 0-15,1 0-1,-25 0 32,25 0 47,-25 25-1,0-25-46,0 24-31,-25 1-1,25 0-15,-25 25 16,1-26-1,24 26-15,-50-25 16,50 0 0,-50-1-16,50 1 15,-25-25 1,25 25-16,-49-25 15,49 25 1,-25-25-16,0 25 16,0-1-16,1 26 15,-1-50 1,25 25-16,-25-25 15,25 25 1,0-1-16,-25-24 16,0 25-1,1-25-15,24 25 16,-25 0-1,25-25-15,-25 0 16,0 25 0,0-25-16,25 25 15,-24-25-15,-1 24 16,25 1-1,-25-25-15,25 25 16,-25-25 0,0 25-16,25 0 15,-24-25 1,24 24-1,-25-24 1,25 0 15,0 25-31</inkml:trace>
  <inkml:trace contextRef="#ctx0" brushRef="#br0" timeOffset="2271.1299">12303 5482 0,'0'0'109,"0"0"-94,0 0-15,25 25 16,0-25 0,24 0-16,1 0 15,-25 0-15,0 0 16,-1 0-1,26 0-15,-25 0 16,0 0 0,24 0-16,-49 0 15,25 0 1,0 0-16,0 0 15,-25 0 1,24 0-16,1 0 16,0 0-1,-25 0-15,25 0 16,0 0-1,-1 0-15,-24 0 16,25 0-16,-25 0 16,50 0-1,-50 0-15,25 0 16,-25 0-1,24 0-15,1 0 16,-25 0 0,25 0-1,-25 0 1,25 0-1,0 0 1,-25 0-16,24 0 31,-24 0-15,25 0 15,-25 0 63,0 24-48,0-24-14,0 25-17,0 0 1,0-25-16,0 0 15,0 25 1,-25-25-16,1 49 16,24-49-1,-50 25-15,0 25 16,26-25-1,-26 24-15,50-24 16,-50 0 0,50 0-16,-24-25 15,-1 25 1,0-25-16,25 24 15,-50 1-15,50-25 16,-24 25 0,24-25-16,-25 25 15,25-25 1,-25 25-16,0-1 15,0 26 1,1-50-16,-1 50 16,0-50-1,25 49-15,-50-49 16,50 50-1,-24-50-15,-1 25 16,0-25-16,25 24 16,-50 1-1,50-25-15,-24 25 16,24-25-1,0 25-15,0 0 16,-25-25 0,25 0-1,-25 24 1,0-24 15,25 0-31</inkml:trace>
  <inkml:trace contextRef="#ctx0" brushRef="#br0" timeOffset="4490.2568">14015 4961 0,'0'0'93,"0"0"-61,24 25-32,1 0 15,-25-25 1,25 0-16,0 0 15,0 24-15,-25-24 16,24 0 0,1 0-16,0 25 15,-25-25 1,50 0-16,-50 25 15,24-25 1,1 0-16,0 0 16,25 25-1,-50-25-15,49 25 16,-49-25-1,25 0-15,-25 0 16,50 0 0,-50 0-16,25 0 15,-25 0-15,24 0 16,1 0-1,0 0 17,-25 0-17,0 0 1,25 0-16,0 0 15,-25 0 1,24 0 15,-24 0-15,25 0-1,-25 0 1,25 0 46,-25 24 1,0-24-32,0 25 0,0-25-15,0 25-1,0 0 1,0-25-16,0 25 16,-25-1-1,25 1-15,-25 0 16,1 0-1,-1 0-15,0 24 16,0 1 0,0-50-16,25 49 15,-49 1 1,49-50-16,-25 50 15,0-50 1,25 24-16,-25-24 16,25 25-16,0-25 15,-49 25 1,49-25-16,-25 25 15,0 0 1,25-1-16,-50 1 16,50 0-1,0 0-15,-24-25 16,24 0-1,0 25-15,-25 0 16,0-25 0,25 0-1,0 24 1,0-24 31</inkml:trace>
  <inkml:trace contextRef="#ctx0" brushRef="#br0" timeOffset="25666.468">17388 6573 0,'0'0'94,"0"25"-79,0-25 1,0 50-16,-50-1 15,26-24 1,-26 25-16,0-1 16,-24 1-1,24-25-15,26 0 16,-26-1-16,0 1 15,26-25 1,24 25-16,-25-25 16,0 0-1,0 25 1,25-25-1,-25 0 17,25 0-1,-24 0-16,24 0 1,-25 0 0,0 0 15,25 0 187,0 25-187,0-1-15,0-24 0,25 25-1,-25-25-15,25 25 16,-1 0-1,1 0 1,0-1-16,-25 1 16,0-25-1,0 25-15,25-25 16,0 0-1,-25 25-15,0 0 16,24-25 0,-24 24-16,0-24 15,50 25 1,-50 0-16,0-25 15,0 0 1,25 25-16,-25-25 31,0 0-31,25 0 16,-25 25-16,24-25 15,-24 24 1,25-24 0,-25 0-1,0 0-15,25 25 31,-25-25-15,0 0 0,25 25 15,-25-25-16</inkml:trace>
  <inkml:trace contextRef="#ctx0" brushRef="#br0" timeOffset="27541.5752">16421 6623 0,'-25'0'15,"25"0"32,0 0-31,-25 0-16,0 0 15,0 25 1,1-1-16,-51 1 16,26 50-1,24-75-15,-25 49 16,25-24-1,-24-25-15,24 25 16,0 0 0,25-25-1,0 0-15,-25 0 16,1 25-1,-1-25-15,25 24 16,0-24 0,-25 25-16,25 0 15,-25-25 1,25 0-1,0 0 1,0 25-16,-25-25 16,1 0-1,24 0 16,0 25 79,0-1-79,0-24-31,0 0 31,24 0-31,-24 25 16,25-25-1,0 25-15,0 0 16,0 0-16,24-1 15,-49 1 1,25-25-16,0 25 16,24 0-1,-24-25-15,25 25 16,-50-1-1,25-24-15,-1 25 16,1-25 0,-25 25-16,25-25 15,0 25 1,0-25-16,-25 0 15,24 0 1,1 25-16,0-25 16,-25 0-16,25 0 15,0 0 1,0 0 15,-25 0-15</inkml:trace>
  <inkml:trace contextRef="#ctx0" brushRef="#br0" timeOffset="29639.6952">15304 6672 0,'0'25'62,"0"0"-30,0-25-1,0 0-16,0 25 1,-24-25 0,24 0-16,0 0 15,-25 25 1,25-25-1,-25 0 1,25 24 0,-25 1-1,0-25 1,25 25-1,0-25-15,0 0 16,-49 0-16,49 25 16,0 0-1,-25-25-15,25 25 16,-50-25-1,50 24-15,-24 1 16,-1 0 0,-25 0-16,50-25 15,-25 25 1,1-25-16,24 24 15,-25 1 1,25-25 0,0 0-1,-25 0-15,25 25 16,-25-25-1,25 0 17,0 25 92,0-25-108,0 25-16,25-25 31,-25 0-31,0 24 16,50-24-16,-50 25 15,24 0 1,-24-25-16,25 0 16,0 25-1,-25-25-15,25 25 16,-25-25-1,25 24-15,-1 1 16,1-25 0,-25 25-16,50 0 15,-50-25 1,25 25-16,-25-25 15,49 24-15,-49-24 16,50 25 0,-50 0-16,25-25 15,-1 0 1,1 25-16,0 0 15,-25-25 1,25 0-16,0 0 16,-25 24-1,0-24-15,25 0 31,-25 0-15</inkml:trace>
  <inkml:trace contextRef="#ctx0" brushRef="#br0" timeOffset="31504.8019">14188 6871 0,'-25'0'16,"25"0"-16,0 0 16,-24 0-1,24 0 1,-25 50-1,25-26-15,0 1 16,-25-25-16,25 50 16,-50-50-1,50 25-15,-24-25 16,-1 49-1,25-49-15,-25 25 32,25-25-32,0 25 15,0 0 1,-25-25-16,0 0 15,25 24 1,0-24-16,0 0 16,-24 25-1,24 0-15,0-25 31,0 25-31,0-25 16,0 25 15,0-25 0,0 24 79,0 1-79,0-25-31,24 25 31,26 0-15,-50 0-1,25-25-15,-25 24 16,0 1-1,49-25-15,-49 0 16,25 25 0,-25-25-16,25 25 15,-25 0 1,25-25-16,0 24 15,-1-24-15,-24 25 16,25-25 0,0 25-16,0 0 15,0-25 1,-1 25-16,-24-1 15,25-24 1,0 25-16,0-25 16,-25 0-1,25 25-15,0-25 16,-1 0-1,-24 0-15,25 25 16,0-25 0,-25 0-1,25 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DFFCD-4F96-4296-B13A-73F80B581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2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15C59-3070-4914-98E3-4096139B3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17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86EF1-1240-4418-BEC8-3C52B1504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04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204E6-BF06-4899-9F65-4B3D2A5F2A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88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66CC8-8E2A-48EE-B03A-5CCBAA9F6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82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77185-1CF9-47B4-8E33-2013DF02B7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68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0DD4E-233B-43F1-8F0A-C0C4C4E7BB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67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1F23E-A36E-4D07-9D6A-774DBB93B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35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A5047-FECF-4BE0-880F-688456528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88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25F5B-AC73-4131-802A-71A6A6E0C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23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1C0FE-A650-4083-A517-648CC5C32A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E7A728-94F0-4380-9906-39FDED0AAC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../../IS_HydroDay1_G4.pptx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customXml" Target="../ink/ink5.xml"/><Relationship Id="rId4" Type="http://schemas.openxmlformats.org/officeDocument/2006/relationships/image" Target="../media/image17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contour_map_practice/IS_ridgeline_practice.pp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62125" y="762000"/>
            <a:ext cx="174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u="sng"/>
              <a:t>Watershed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057400" y="2667000"/>
            <a:ext cx="665956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C0066"/>
                </a:solidFill>
              </a:rPr>
              <a:t>to understand what is in the water…</a:t>
            </a:r>
          </a:p>
          <a:p>
            <a:r>
              <a:rPr lang="en-US" altLang="en-US" sz="2400" dirty="0">
                <a:solidFill>
                  <a:srgbClr val="CC0066"/>
                </a:solidFill>
              </a:rPr>
              <a:t>…we need to understand where the water</a:t>
            </a:r>
          </a:p>
          <a:p>
            <a:r>
              <a:rPr lang="en-US" altLang="en-US" sz="2400" dirty="0">
                <a:solidFill>
                  <a:srgbClr val="CC0066"/>
                </a:solidFill>
              </a:rPr>
              <a:t>comes from (and goes to)</a:t>
            </a:r>
          </a:p>
          <a:p>
            <a:endParaRPr lang="en-US" altLang="en-US" sz="2400" dirty="0">
              <a:solidFill>
                <a:srgbClr val="CC0066"/>
              </a:solidFill>
            </a:endParaRPr>
          </a:p>
          <a:p>
            <a:r>
              <a:rPr lang="en-US" altLang="en-US" sz="2400" dirty="0">
                <a:solidFill>
                  <a:srgbClr val="CC0066"/>
                </a:solidFill>
              </a:rPr>
              <a:t>To understand where the water comes from…</a:t>
            </a:r>
          </a:p>
          <a:p>
            <a:r>
              <a:rPr lang="en-US" altLang="en-US" sz="2400" dirty="0">
                <a:solidFill>
                  <a:srgbClr val="CC0066"/>
                </a:solidFill>
              </a:rPr>
              <a:t>….we need to understand the land formations…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286000" y="1965325"/>
            <a:ext cx="321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Hydro1&amp;2 </a:t>
            </a:r>
            <a:r>
              <a:rPr lang="en-US" altLang="en-US" sz="2000" dirty="0" smtClean="0"/>
              <a:t>Intro_G4 </a:t>
            </a:r>
            <a:r>
              <a:rPr lang="en-US" altLang="en-US" sz="2000" dirty="0">
                <a:hlinkClick r:id="rId2" action="ppaction://hlinkpres?slideindex=1&amp;slidetitle="/>
              </a:rPr>
              <a:t>Slide 4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41325" y="265113"/>
            <a:ext cx="867416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Below is a contour map of two hills.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/>
              <a:t>Draw a cross section through the peaks.</a:t>
            </a:r>
          </a:p>
          <a:p>
            <a:endParaRPr lang="en-US" altLang="en-US" dirty="0"/>
          </a:p>
          <a:p>
            <a:r>
              <a:rPr lang="en-US" altLang="en-US" dirty="0"/>
              <a:t>				Which is higher, hill A or hill B?   _______</a:t>
            </a:r>
          </a:p>
          <a:p>
            <a:endParaRPr lang="en-US" altLang="en-US" dirty="0"/>
          </a:p>
          <a:p>
            <a:r>
              <a:rPr lang="en-US" altLang="en-US" dirty="0"/>
              <a:t>				Which is steeper, hill A or hill B ? ________</a:t>
            </a:r>
          </a:p>
          <a:p>
            <a:endParaRPr lang="en-US" altLang="en-US" dirty="0"/>
          </a:p>
          <a:p>
            <a:r>
              <a:rPr lang="en-US" altLang="en-US" dirty="0"/>
              <a:t>					How can you tell on the contour map?</a:t>
            </a:r>
          </a:p>
          <a:p>
            <a:r>
              <a:rPr lang="en-US" altLang="en-US" dirty="0"/>
              <a:t>					______________________________</a:t>
            </a:r>
          </a:p>
          <a:p>
            <a:endParaRPr lang="en-US" altLang="en-US" dirty="0"/>
          </a:p>
          <a:p>
            <a:r>
              <a:rPr lang="en-US" altLang="en-US" dirty="0"/>
              <a:t>				How many feet of elevation are there between</a:t>
            </a:r>
          </a:p>
          <a:p>
            <a:r>
              <a:rPr lang="en-US" altLang="en-US" dirty="0"/>
              <a:t>				contour lines (contour interval) _________</a:t>
            </a:r>
          </a:p>
          <a:p>
            <a:endParaRPr lang="en-US" altLang="en-US" dirty="0"/>
          </a:p>
          <a:p>
            <a:r>
              <a:rPr lang="en-US" altLang="en-US" dirty="0"/>
              <a:t>				How high is hill A? ____________</a:t>
            </a:r>
          </a:p>
          <a:p>
            <a:endParaRPr lang="en-US" altLang="en-US" dirty="0"/>
          </a:p>
          <a:p>
            <a:r>
              <a:rPr lang="en-US" altLang="en-US" dirty="0"/>
              <a:t>				How high is hill B? ____________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162050" y="128588"/>
            <a:ext cx="7829550" cy="66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Below is a contour map of two hills.</a:t>
            </a:r>
          </a:p>
          <a:p>
            <a:endParaRPr lang="en-US" altLang="en-US">
              <a:solidFill>
                <a:schemeClr val="bg1"/>
              </a:solidFill>
            </a:endParaRPr>
          </a:p>
          <a:p>
            <a:r>
              <a:rPr lang="en-US" altLang="en-US">
                <a:solidFill>
                  <a:schemeClr val="bg1"/>
                </a:solidFill>
              </a:rPr>
              <a:t>Draw a cross section through the peaks.</a:t>
            </a:r>
          </a:p>
          <a:p>
            <a:endParaRPr lang="en-US" altLang="en-US">
              <a:solidFill>
                <a:schemeClr val="bg1"/>
              </a:solidFill>
            </a:endParaRPr>
          </a:p>
          <a:p>
            <a:endParaRPr lang="en-US" altLang="en-US">
              <a:solidFill>
                <a:schemeClr val="bg1"/>
              </a:solidFill>
            </a:endParaRPr>
          </a:p>
          <a:p>
            <a:endParaRPr lang="en-US" altLang="en-US">
              <a:solidFill>
                <a:schemeClr val="bg1"/>
              </a:solidFill>
            </a:endParaRPr>
          </a:p>
          <a:p>
            <a:r>
              <a:rPr lang="en-US" altLang="en-US">
                <a:solidFill>
                  <a:schemeClr val="bg1"/>
                </a:solidFill>
              </a:rPr>
              <a:t>				Which is higher, hill A or hill B?  </a:t>
            </a:r>
          </a:p>
          <a:p>
            <a:r>
              <a:rPr lang="en-US" altLang="en-US">
                <a:solidFill>
                  <a:schemeClr val="bg1"/>
                </a:solidFill>
              </a:rPr>
              <a:t>						 _______</a:t>
            </a:r>
          </a:p>
          <a:p>
            <a:endParaRPr lang="en-US" altLang="en-US">
              <a:solidFill>
                <a:schemeClr val="bg1"/>
              </a:solidFill>
            </a:endParaRPr>
          </a:p>
          <a:p>
            <a:r>
              <a:rPr lang="en-US" altLang="en-US">
                <a:solidFill>
                  <a:schemeClr val="bg1"/>
                </a:solidFill>
              </a:rPr>
              <a:t>				Which is steeper, hill A or hill B ?</a:t>
            </a:r>
          </a:p>
          <a:p>
            <a:r>
              <a:rPr lang="en-US" altLang="en-US">
                <a:solidFill>
                  <a:schemeClr val="bg1"/>
                </a:solidFill>
              </a:rPr>
              <a:t>						 ________</a:t>
            </a:r>
          </a:p>
          <a:p>
            <a:endParaRPr lang="en-US" altLang="en-US">
              <a:solidFill>
                <a:schemeClr val="bg1"/>
              </a:solidFill>
            </a:endParaRPr>
          </a:p>
          <a:p>
            <a:r>
              <a:rPr lang="en-US" altLang="en-US">
                <a:solidFill>
                  <a:schemeClr val="bg1"/>
                </a:solidFill>
              </a:rPr>
              <a:t>					How can you tell on the </a:t>
            </a:r>
          </a:p>
          <a:p>
            <a:r>
              <a:rPr lang="en-US" altLang="en-US">
                <a:solidFill>
                  <a:schemeClr val="bg1"/>
                </a:solidFill>
              </a:rPr>
              <a:t>					contour map?</a:t>
            </a:r>
          </a:p>
          <a:p>
            <a:r>
              <a:rPr lang="en-US" altLang="en-US">
                <a:solidFill>
                  <a:schemeClr val="bg1"/>
                </a:solidFill>
              </a:rPr>
              <a:t>					_______________________</a:t>
            </a:r>
          </a:p>
          <a:p>
            <a:endParaRPr lang="en-US" altLang="en-US">
              <a:solidFill>
                <a:schemeClr val="bg1"/>
              </a:solidFill>
            </a:endParaRPr>
          </a:p>
          <a:p>
            <a:r>
              <a:rPr lang="en-US" altLang="en-US">
                <a:solidFill>
                  <a:schemeClr val="bg1"/>
                </a:solidFill>
              </a:rPr>
              <a:t>				How many feet of elevation are there </a:t>
            </a:r>
          </a:p>
          <a:p>
            <a:r>
              <a:rPr lang="en-US" altLang="en-US">
                <a:solidFill>
                  <a:schemeClr val="bg1"/>
                </a:solidFill>
              </a:rPr>
              <a:t>				between	contour lines (contour interval)</a:t>
            </a:r>
          </a:p>
          <a:p>
            <a:r>
              <a:rPr lang="en-US" altLang="en-US">
                <a:solidFill>
                  <a:schemeClr val="bg1"/>
                </a:solidFill>
              </a:rPr>
              <a:t>						 _________</a:t>
            </a:r>
          </a:p>
          <a:p>
            <a:endParaRPr lang="en-US" altLang="en-US">
              <a:solidFill>
                <a:schemeClr val="bg1"/>
              </a:solidFill>
            </a:endParaRPr>
          </a:p>
          <a:p>
            <a:r>
              <a:rPr lang="en-US" altLang="en-US">
                <a:solidFill>
                  <a:schemeClr val="bg1"/>
                </a:solidFill>
              </a:rPr>
              <a:t>				How high is hill A? ____________</a:t>
            </a:r>
          </a:p>
          <a:p>
            <a:endParaRPr lang="en-US" altLang="en-US">
              <a:solidFill>
                <a:schemeClr val="bg1"/>
              </a:solidFill>
            </a:endParaRPr>
          </a:p>
          <a:p>
            <a:r>
              <a:rPr lang="en-US" altLang="en-US">
                <a:solidFill>
                  <a:schemeClr val="bg1"/>
                </a:solidFill>
              </a:rPr>
              <a:t>				How high is hill B? ____________</a:t>
            </a:r>
          </a:p>
          <a:p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49155" name="Picture 3" descr="IS_Day2_contourpractice_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r="49167" b="42221"/>
          <a:stretch>
            <a:fillRect/>
          </a:stretch>
        </p:blipFill>
        <p:spPr bwMode="auto">
          <a:xfrm>
            <a:off x="0" y="1066800"/>
            <a:ext cx="4648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creen Shot 2013-09-04 at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10663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 rot="-1460152">
            <a:off x="3962400" y="4446588"/>
            <a:ext cx="5365750" cy="914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400">
                <a:solidFill>
                  <a:srgbClr val="FF0066"/>
                </a:solidFill>
              </a:rPr>
              <a:t>PRACTICE 1,2,3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212725" y="187325"/>
            <a:ext cx="8474075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/>
              <a:t>Interpreting Contour Maps</a:t>
            </a:r>
          </a:p>
          <a:p>
            <a:r>
              <a:rPr lang="en-US" altLang="en-US"/>
              <a:t>	</a:t>
            </a:r>
          </a:p>
          <a:p>
            <a:r>
              <a:rPr lang="en-US" altLang="en-US"/>
              <a:t>●	recognize paths on contour maps for</a:t>
            </a:r>
          </a:p>
          <a:p>
            <a:r>
              <a:rPr lang="en-US" altLang="en-US"/>
              <a:t>	○	going up</a:t>
            </a:r>
          </a:p>
          <a:p>
            <a:r>
              <a:rPr lang="en-US" altLang="en-US"/>
              <a:t>		___________________________________________</a:t>
            </a:r>
          </a:p>
          <a:p>
            <a:r>
              <a:rPr lang="en-US" altLang="en-US"/>
              <a:t>	○	going down</a:t>
            </a:r>
          </a:p>
          <a:p>
            <a:r>
              <a:rPr lang="en-US" altLang="en-US"/>
              <a:t>		___________________________________________</a:t>
            </a:r>
          </a:p>
          <a:p>
            <a:r>
              <a:rPr lang="en-US" altLang="en-US"/>
              <a:t>	○	staying at the same elevation</a:t>
            </a:r>
          </a:p>
          <a:p>
            <a:r>
              <a:rPr lang="en-US" altLang="en-US"/>
              <a:t>		___________________________________________</a:t>
            </a:r>
          </a:p>
        </p:txBody>
      </p:sp>
      <p:pic>
        <p:nvPicPr>
          <p:cNvPr id="50181" name="Picture 5" descr="801B1_36-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"/>
          <a:stretch>
            <a:fillRect/>
          </a:stretch>
        </p:blipFill>
        <p:spPr bwMode="auto">
          <a:xfrm>
            <a:off x="1676400" y="2819400"/>
            <a:ext cx="55245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193925" y="1295400"/>
            <a:ext cx="3900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cross contours, elevation increases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195513" y="1843088"/>
            <a:ext cx="3978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cross contours, elevation decreases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193925" y="237648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stay on a contour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562840" y="2348640"/>
              <a:ext cx="6572520" cy="2054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3480" y="2339280"/>
                <a:ext cx="6591240" cy="2072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  <p:bldP spid="50183" grpId="0"/>
      <p:bldP spid="501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12725" y="187325"/>
            <a:ext cx="84740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 dirty="0"/>
              <a:t>Interpreting Contour Maps</a:t>
            </a:r>
          </a:p>
          <a:p>
            <a:r>
              <a:rPr lang="en-US" altLang="en-US" dirty="0"/>
              <a:t>	</a:t>
            </a:r>
          </a:p>
          <a:p>
            <a:r>
              <a:rPr lang="en-US" altLang="en-US" dirty="0"/>
              <a:t>●	recognize patterns associated with contour </a:t>
            </a:r>
            <a:r>
              <a:rPr lang="en-US" altLang="en-US" dirty="0" smtClean="0"/>
              <a:t>lines</a:t>
            </a:r>
          </a:p>
          <a:p>
            <a:r>
              <a:rPr lang="en-US" altLang="en-US" dirty="0"/>
              <a:t>	○	</a:t>
            </a:r>
            <a:r>
              <a:rPr lang="en-US" altLang="en-US" dirty="0" smtClean="0"/>
              <a:t>the </a:t>
            </a:r>
            <a:r>
              <a:rPr lang="en-US" altLang="en-US" dirty="0"/>
              <a:t>closer the lines, the _____________ the </a:t>
            </a:r>
            <a:r>
              <a:rPr lang="en-US" altLang="en-US" dirty="0" smtClean="0"/>
              <a:t>land</a:t>
            </a:r>
          </a:p>
          <a:p>
            <a:r>
              <a:rPr lang="en-US" altLang="en-US" dirty="0" smtClean="0"/>
              <a:t>	○</a:t>
            </a:r>
            <a:r>
              <a:rPr lang="en-US" altLang="en-US" dirty="0"/>
              <a:t>	the </a:t>
            </a:r>
            <a:r>
              <a:rPr lang="en-US" altLang="en-US" dirty="0" smtClean="0"/>
              <a:t>further </a:t>
            </a:r>
            <a:r>
              <a:rPr lang="en-US" altLang="en-US" dirty="0"/>
              <a:t>the lines, the _____________ the land</a:t>
            </a:r>
          </a:p>
          <a:p>
            <a:endParaRPr lang="en-US" altLang="en-US" dirty="0" smtClean="0"/>
          </a:p>
        </p:txBody>
      </p:sp>
      <p:pic>
        <p:nvPicPr>
          <p:cNvPr id="55299" name="Picture 3" descr="801B1_36-3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6" t="-1450" r="546" b="-4462"/>
          <a:stretch/>
        </p:blipFill>
        <p:spPr bwMode="auto">
          <a:xfrm>
            <a:off x="1181100" y="1905000"/>
            <a:ext cx="6972300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747305" y="1023030"/>
            <a:ext cx="1011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steeper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99705" y="1309687"/>
            <a:ext cx="938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flatter</a:t>
            </a:r>
            <a:endParaRPr lang="en-US" altLang="en-US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625560" y="1223280"/>
              <a:ext cx="3509640" cy="3572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6200" y="1213920"/>
                <a:ext cx="3528360" cy="3591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12725" y="187325"/>
            <a:ext cx="84740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/>
              <a:t>Interpreting Contour Maps</a:t>
            </a:r>
          </a:p>
          <a:p>
            <a:r>
              <a:rPr lang="en-US" altLang="en-US"/>
              <a:t>	</a:t>
            </a:r>
          </a:p>
          <a:p>
            <a:r>
              <a:rPr lang="en-US" altLang="en-US"/>
              <a:t>●	recognize patterns associated with contour lines</a:t>
            </a:r>
          </a:p>
          <a:p>
            <a:r>
              <a:rPr lang="en-US" altLang="en-US"/>
              <a:t>	○	the closer the lines, the _____________ the land</a:t>
            </a:r>
          </a:p>
          <a:p>
            <a:endParaRPr lang="en-US" altLang="en-US"/>
          </a:p>
          <a:p>
            <a:r>
              <a:rPr lang="en-US" altLang="en-US"/>
              <a:t>	○	</a:t>
            </a:r>
            <a:r>
              <a:rPr lang="en-US" altLang="en-US" b="1" u="sng"/>
              <a:t>peaks</a:t>
            </a:r>
            <a:r>
              <a:rPr lang="en-US" altLang="en-US"/>
              <a:t> (high points) look like ____________</a:t>
            </a:r>
          </a:p>
          <a:p>
            <a:r>
              <a:rPr lang="en-US" altLang="en-US"/>
              <a:t>		(careful... could be a low point - check the elevations)</a:t>
            </a:r>
          </a:p>
          <a:p>
            <a:endParaRPr lang="en-US" alt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703763" y="1031875"/>
            <a:ext cx="1011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steeper</a:t>
            </a:r>
          </a:p>
        </p:txBody>
      </p:sp>
      <p:pic>
        <p:nvPicPr>
          <p:cNvPr id="57348" name="Picture 4" descr="801B1_36-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"/>
          <a:stretch>
            <a:fillRect/>
          </a:stretch>
        </p:blipFill>
        <p:spPr bwMode="auto">
          <a:xfrm>
            <a:off x="1066800" y="2209800"/>
            <a:ext cx="69723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165725" y="1565275"/>
            <a:ext cx="18501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smallest circles</a:t>
            </a:r>
            <a:endParaRPr lang="en-US" altLang="en-US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 rot="-1303658">
            <a:off x="6324600" y="1263650"/>
            <a:ext cx="1541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CC0066"/>
                </a:solidFill>
                <a:latin typeface="Comic Sans MS" panose="030F0702030302020204" pitchFamily="66" charset="0"/>
              </a:rPr>
              <a:t>land goes up </a:t>
            </a:r>
          </a:p>
          <a:p>
            <a:r>
              <a:rPr lang="en-US" altLang="en-US">
                <a:solidFill>
                  <a:srgbClr val="CC0066"/>
                </a:solidFill>
                <a:latin typeface="Comic Sans MS" panose="030F0702030302020204" pitchFamily="66" charset="0"/>
              </a:rPr>
              <a:t>on all sides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580920" y="1759320"/>
              <a:ext cx="5536800" cy="1214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1560" y="1749960"/>
                <a:ext cx="5555520" cy="123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12725" y="187325"/>
            <a:ext cx="8474075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/>
              <a:t>Interpreting Contour Maps</a:t>
            </a:r>
          </a:p>
          <a:p>
            <a:r>
              <a:rPr lang="en-US" altLang="en-US"/>
              <a:t>	</a:t>
            </a:r>
          </a:p>
          <a:p>
            <a:r>
              <a:rPr lang="en-US" altLang="en-US"/>
              <a:t>●	recognize patterns associated with contour lines</a:t>
            </a:r>
          </a:p>
          <a:p>
            <a:r>
              <a:rPr lang="en-US" altLang="en-US"/>
              <a:t>	○	the closer the lines, the _____________ the land</a:t>
            </a:r>
          </a:p>
          <a:p>
            <a:endParaRPr lang="en-US" altLang="en-US"/>
          </a:p>
          <a:p>
            <a:r>
              <a:rPr lang="en-US" altLang="en-US"/>
              <a:t>	○	</a:t>
            </a:r>
            <a:r>
              <a:rPr lang="en-US" altLang="en-US" b="1" u="sng"/>
              <a:t>peaks</a:t>
            </a:r>
            <a:r>
              <a:rPr lang="en-US" altLang="en-US"/>
              <a:t> (high points) look like circles </a:t>
            </a:r>
          </a:p>
          <a:p>
            <a:r>
              <a:rPr lang="en-US" altLang="en-US"/>
              <a:t>		(careful... could be a low point - check the elevations)</a:t>
            </a:r>
          </a:p>
          <a:p>
            <a:endParaRPr lang="en-US" altLang="en-US"/>
          </a:p>
          <a:p>
            <a:r>
              <a:rPr lang="en-US" altLang="en-US"/>
              <a:t>	○	</a:t>
            </a:r>
            <a:r>
              <a:rPr lang="en-US" altLang="en-US" b="1" u="sng"/>
              <a:t>cliffs</a:t>
            </a:r>
          </a:p>
          <a:p>
            <a:r>
              <a:rPr lang="en-US" altLang="en-US"/>
              <a:t>		-	the contour lines are relatively _________ together</a:t>
            </a:r>
          </a:p>
          <a:p>
            <a:r>
              <a:rPr lang="en-US" altLang="en-US"/>
              <a:t>		-	the land is falling off __________</a:t>
            </a:r>
          </a:p>
          <a:p>
            <a:endParaRPr lang="en-US" altLang="en-US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289675" y="2667000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close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257800" y="2909888"/>
            <a:ext cx="636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fast</a:t>
            </a:r>
          </a:p>
        </p:txBody>
      </p:sp>
      <p:pic>
        <p:nvPicPr>
          <p:cNvPr id="58373" name="Picture 5" descr="801B1_36-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"/>
          <a:stretch>
            <a:fillRect/>
          </a:stretch>
        </p:blipFill>
        <p:spPr bwMode="auto">
          <a:xfrm>
            <a:off x="1066800" y="3362325"/>
            <a:ext cx="697230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703763" y="1031875"/>
            <a:ext cx="1011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steeper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  <p:bldP spid="583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289675" y="2667000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close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257800" y="2909888"/>
            <a:ext cx="636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fast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4703763" y="1031875"/>
            <a:ext cx="1011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steeper</a:t>
            </a: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12725" y="187325"/>
            <a:ext cx="8474075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/>
              <a:t>Interpreting Contour Maps</a:t>
            </a:r>
          </a:p>
          <a:p>
            <a:r>
              <a:rPr lang="en-US" altLang="en-US"/>
              <a:t>	</a:t>
            </a:r>
          </a:p>
          <a:p>
            <a:r>
              <a:rPr lang="en-US" altLang="en-US"/>
              <a:t>●	recognize patterns associated with contour lines</a:t>
            </a:r>
          </a:p>
          <a:p>
            <a:r>
              <a:rPr lang="en-US" altLang="en-US"/>
              <a:t>	○	the closer the lines, the _____________ the land</a:t>
            </a:r>
          </a:p>
          <a:p>
            <a:endParaRPr lang="en-US" altLang="en-US"/>
          </a:p>
          <a:p>
            <a:r>
              <a:rPr lang="en-US" altLang="en-US"/>
              <a:t>	○	</a:t>
            </a:r>
            <a:r>
              <a:rPr lang="en-US" altLang="en-US" b="1" u="sng"/>
              <a:t>peaks</a:t>
            </a:r>
            <a:r>
              <a:rPr lang="en-US" altLang="en-US"/>
              <a:t> (high points) look like circles </a:t>
            </a:r>
          </a:p>
          <a:p>
            <a:r>
              <a:rPr lang="en-US" altLang="en-US"/>
              <a:t>		(careful... could be a low point - check the elevations)</a:t>
            </a:r>
          </a:p>
          <a:p>
            <a:endParaRPr lang="en-US" altLang="en-US"/>
          </a:p>
          <a:p>
            <a:r>
              <a:rPr lang="en-US" altLang="en-US"/>
              <a:t>	○	</a:t>
            </a:r>
            <a:r>
              <a:rPr lang="en-US" altLang="en-US" b="1" u="sng"/>
              <a:t>cliffs</a:t>
            </a:r>
          </a:p>
          <a:p>
            <a:r>
              <a:rPr lang="en-US" altLang="en-US"/>
              <a:t>		-	the contour lines are relatively _________ together</a:t>
            </a:r>
          </a:p>
          <a:p>
            <a:r>
              <a:rPr lang="en-US" altLang="en-US"/>
              <a:t>		-	the land is falling off __________</a:t>
            </a:r>
          </a:p>
          <a:p>
            <a:endParaRPr lang="en-US" altLang="en-US"/>
          </a:p>
          <a:p>
            <a:r>
              <a:rPr lang="en-US" altLang="en-US"/>
              <a:t>	○	</a:t>
            </a:r>
            <a:r>
              <a:rPr lang="en-US" altLang="en-US" b="1" u="sng"/>
              <a:t>ridges</a:t>
            </a:r>
            <a:r>
              <a:rPr lang="en-US" altLang="en-US"/>
              <a:t> (an “up-fold” of land) </a:t>
            </a:r>
          </a:p>
          <a:p>
            <a:endParaRPr lang="en-US" altLang="en-US"/>
          </a:p>
          <a:p>
            <a:r>
              <a:rPr lang="en-US" altLang="en-US"/>
              <a:t>	○	</a:t>
            </a:r>
            <a:r>
              <a:rPr lang="en-US" altLang="en-US" b="1" u="sng"/>
              <a:t>gullies</a:t>
            </a:r>
            <a:r>
              <a:rPr lang="en-US" altLang="en-US"/>
              <a:t> (a “down-fold” of land)</a:t>
            </a:r>
          </a:p>
        </p:txBody>
      </p:sp>
      <p:pic>
        <p:nvPicPr>
          <p:cNvPr id="59395" name="Picture 3" descr="19 paperfol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"/>
            <a:ext cx="4991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DSC_0250-1024x680 paperfol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36576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maxresdefault_paperfol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/>
          <a:stretch>
            <a:fillRect/>
          </a:stretch>
        </p:blipFill>
        <p:spPr bwMode="auto">
          <a:xfrm>
            <a:off x="4267200" y="190500"/>
            <a:ext cx="48006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 rot="-1461747">
            <a:off x="5105400" y="3608388"/>
            <a:ext cx="188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CC0066"/>
                </a:solidFill>
                <a:latin typeface="Comic Sans MS" panose="030F0702030302020204" pitchFamily="66" charset="0"/>
              </a:rPr>
              <a:t>fold some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ranconia_Ridge_googlemaps_sn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34400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482850" y="493713"/>
            <a:ext cx="414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Franconia Ridge, White Mountains, 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ranconia_Ridge_googlemaps_sn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29349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486400" y="1524000"/>
            <a:ext cx="3390672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along a </a:t>
            </a:r>
            <a:r>
              <a:rPr lang="en-US" altLang="en-US" b="1" u="sng" dirty="0"/>
              <a:t>ridge</a:t>
            </a:r>
            <a:r>
              <a:rPr lang="en-US" altLang="en-US" dirty="0"/>
              <a:t>, the contour lines</a:t>
            </a:r>
          </a:p>
          <a:p>
            <a:r>
              <a:rPr lang="en-US" altLang="en-US" dirty="0"/>
              <a:t>point away from the high point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873750" y="4343400"/>
            <a:ext cx="3365024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along a </a:t>
            </a:r>
            <a:r>
              <a:rPr lang="en-US" altLang="en-US" b="1" u="sng" dirty="0"/>
              <a:t>gully</a:t>
            </a:r>
            <a:r>
              <a:rPr lang="en-US" altLang="en-US" dirty="0"/>
              <a:t>, the contour lines</a:t>
            </a:r>
          </a:p>
          <a:p>
            <a:r>
              <a:rPr lang="en-US" altLang="en-US" dirty="0"/>
              <a:t>point towards the high point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2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6213" y="2479675"/>
              <a:ext cx="12700" cy="12700"/>
            </p14:xfrm>
          </p:contentPart>
        </mc:Choice>
        <mc:Fallback xmlns="">
          <p:pic>
            <p:nvPicPr>
              <p:cNvPr id="522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7355" y="2460817"/>
                <a:ext cx="50415" cy="50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732480" y="1785960"/>
              <a:ext cx="2527560" cy="1009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23120" y="1776600"/>
                <a:ext cx="2546280" cy="1028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Screen Shot 2013-09-04 at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8950"/>
            <a:ext cx="8001000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 descr="NBK-1437-145c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5257800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 descr="NBK-1071-dca4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15855" r="10095" b="13513"/>
          <a:stretch>
            <a:fillRect/>
          </a:stretch>
        </p:blipFill>
        <p:spPr bwMode="auto">
          <a:xfrm>
            <a:off x="152400" y="2667000"/>
            <a:ext cx="4038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 descr="NBK-1437-1510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295400"/>
            <a:ext cx="468471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905000" y="762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Arial - 36"/>
              </a:rPr>
              <a:t>Ways to Represent Heights of Land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86200" y="1828800"/>
            <a:ext cx="24574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CC0066"/>
                </a:solidFill>
              </a:rPr>
              <a:t>contour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ranconia_Ridge_googlemaps_sn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0950" y="381000"/>
            <a:ext cx="129349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topo-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4"/>
          <a:stretch>
            <a:fillRect/>
          </a:stretch>
        </p:blipFill>
        <p:spPr bwMode="auto">
          <a:xfrm>
            <a:off x="0" y="304800"/>
            <a:ext cx="9144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12725" y="187325"/>
            <a:ext cx="847407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/>
              <a:t>Interpreting Contour Maps</a:t>
            </a:r>
          </a:p>
          <a:p>
            <a:r>
              <a:rPr lang="en-US" altLang="en-US"/>
              <a:t>	</a:t>
            </a:r>
          </a:p>
          <a:p>
            <a:r>
              <a:rPr lang="en-US" altLang="en-US"/>
              <a:t>●	recognize patterns associated with contour lines</a:t>
            </a:r>
          </a:p>
          <a:p>
            <a:r>
              <a:rPr lang="en-US" altLang="en-US"/>
              <a:t>	○	the closer the lines, the _____________ the land</a:t>
            </a:r>
          </a:p>
          <a:p>
            <a:endParaRPr lang="en-US" altLang="en-US"/>
          </a:p>
          <a:p>
            <a:r>
              <a:rPr lang="en-US" altLang="en-US"/>
              <a:t>	○	</a:t>
            </a:r>
            <a:r>
              <a:rPr lang="en-US" altLang="en-US" b="1" u="sng"/>
              <a:t>peaks</a:t>
            </a:r>
            <a:r>
              <a:rPr lang="en-US" altLang="en-US"/>
              <a:t> (high points) look like circles </a:t>
            </a:r>
          </a:p>
          <a:p>
            <a:r>
              <a:rPr lang="en-US" altLang="en-US"/>
              <a:t>		(careful... could be a low point - check the elevations)</a:t>
            </a:r>
          </a:p>
          <a:p>
            <a:endParaRPr lang="en-US" altLang="en-US"/>
          </a:p>
          <a:p>
            <a:r>
              <a:rPr lang="en-US" altLang="en-US"/>
              <a:t>	○	</a:t>
            </a:r>
            <a:r>
              <a:rPr lang="en-US" altLang="en-US" b="1" u="sng"/>
              <a:t>cliffs</a:t>
            </a:r>
          </a:p>
          <a:p>
            <a:r>
              <a:rPr lang="en-US" altLang="en-US"/>
              <a:t>		-	the contour lines are relatively _________ together</a:t>
            </a:r>
          </a:p>
          <a:p>
            <a:r>
              <a:rPr lang="en-US" altLang="en-US"/>
              <a:t>		-	the land is falling off __________</a:t>
            </a:r>
          </a:p>
          <a:p>
            <a:endParaRPr lang="en-US" altLang="en-US"/>
          </a:p>
          <a:p>
            <a:r>
              <a:rPr lang="en-US" altLang="en-US"/>
              <a:t>	○	</a:t>
            </a:r>
            <a:r>
              <a:rPr lang="en-US" altLang="en-US" b="1" u="sng"/>
              <a:t>ridges</a:t>
            </a:r>
            <a:r>
              <a:rPr lang="en-US" altLang="en-US"/>
              <a:t> (an “up-fold” of land) </a:t>
            </a:r>
          </a:p>
          <a:p>
            <a:r>
              <a:rPr lang="en-US" altLang="en-US"/>
              <a:t>		-	the contour lines form </a:t>
            </a:r>
          </a:p>
          <a:p>
            <a:r>
              <a:rPr lang="en-US" altLang="en-US"/>
              <a:t>			_______________________________________</a:t>
            </a:r>
          </a:p>
          <a:p>
            <a:r>
              <a:rPr lang="en-US" altLang="en-US"/>
              <a:t>		-	along the ridge, </a:t>
            </a:r>
          </a:p>
          <a:p>
            <a:r>
              <a:rPr lang="en-US" altLang="en-US"/>
              <a:t>			the land is going down more ___________</a:t>
            </a:r>
          </a:p>
          <a:p>
            <a:r>
              <a:rPr lang="en-US" altLang="en-US"/>
              <a:t>				than to the sides of the ridge</a:t>
            </a:r>
          </a:p>
          <a:p>
            <a:r>
              <a:rPr lang="en-US" altLang="en-US"/>
              <a:t>	○	</a:t>
            </a:r>
            <a:r>
              <a:rPr lang="en-US" altLang="en-US" b="1" u="sng"/>
              <a:t>gullies</a:t>
            </a:r>
            <a:r>
              <a:rPr lang="en-US" altLang="en-US"/>
              <a:t> (a “down-fold” of land)</a:t>
            </a:r>
          </a:p>
          <a:p>
            <a:r>
              <a:rPr lang="en-US" altLang="en-US"/>
              <a:t>		-	there must be two neighboring high points/ridges</a:t>
            </a:r>
          </a:p>
          <a:p>
            <a:r>
              <a:rPr lang="en-US" altLang="en-US"/>
              <a:t>		-	the contour lines between the high points will form</a:t>
            </a:r>
          </a:p>
          <a:p>
            <a:r>
              <a:rPr lang="en-US" altLang="en-US"/>
              <a:t>			________________________________________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289675" y="2667000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close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257800" y="2909888"/>
            <a:ext cx="636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fast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703763" y="1031875"/>
            <a:ext cx="1011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steeper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108325" y="4052888"/>
            <a:ext cx="4873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wedges that point </a:t>
            </a:r>
            <a:r>
              <a:rPr lang="en-US" altLang="en-US" b="1" u="sng">
                <a:solidFill>
                  <a:srgbClr val="0033CC"/>
                </a:solidFill>
                <a:latin typeface="Comic Sans MS" panose="030F0702030302020204" pitchFamily="66" charset="0"/>
              </a:rPr>
              <a:t>away from</a:t>
            </a:r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 the high point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6016625" y="4586288"/>
            <a:ext cx="1146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gradually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060700" y="5943600"/>
            <a:ext cx="4581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wedges that point </a:t>
            </a:r>
            <a:r>
              <a:rPr lang="en-US" altLang="en-US" b="1" u="sng">
                <a:solidFill>
                  <a:srgbClr val="0033CC"/>
                </a:solidFill>
                <a:latin typeface="Comic Sans MS" panose="030F0702030302020204" pitchFamily="66" charset="0"/>
              </a:rPr>
              <a:t>towards</a:t>
            </a:r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 the high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60423" grpId="0"/>
      <p:bldP spid="604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12725" y="187325"/>
            <a:ext cx="84740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/>
              <a:t>Interpreting Contour Maps</a:t>
            </a:r>
          </a:p>
          <a:p>
            <a:r>
              <a:rPr lang="en-US" altLang="en-US"/>
              <a:t>	</a:t>
            </a:r>
          </a:p>
          <a:p>
            <a:r>
              <a:rPr lang="en-US" altLang="en-US"/>
              <a:t>●	water will flow __________________</a:t>
            </a:r>
          </a:p>
          <a:p>
            <a:r>
              <a:rPr lang="en-US" altLang="en-US"/>
              <a:t>	○	the water will flow ______ </a:t>
            </a:r>
          </a:p>
          <a:p>
            <a:r>
              <a:rPr lang="en-US" altLang="en-US"/>
              <a:t>			the _____________ path </a:t>
            </a:r>
          </a:p>
          <a:p>
            <a:r>
              <a:rPr lang="en-US" altLang="en-US"/>
              <a:t>			like ____________ or ____________</a:t>
            </a:r>
          </a:p>
          <a:p>
            <a:r>
              <a:rPr lang="en-US" altLang="en-US"/>
              <a:t>	○	the path of the water flowing downhill </a:t>
            </a:r>
          </a:p>
          <a:p>
            <a:r>
              <a:rPr lang="en-US" altLang="en-US"/>
              <a:t>			will  ________________ contour lines</a:t>
            </a:r>
          </a:p>
        </p:txBody>
      </p:sp>
      <p:pic>
        <p:nvPicPr>
          <p:cNvPr id="56323" name="Picture 3" descr="topo-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5"/>
          <a:stretch>
            <a:fillRect/>
          </a:stretch>
        </p:blipFill>
        <p:spPr bwMode="auto">
          <a:xfrm>
            <a:off x="685800" y="2514600"/>
            <a:ext cx="7620000" cy="4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909888" y="720725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downhill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022725" y="1004888"/>
            <a:ext cx="715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down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565525" y="1295400"/>
            <a:ext cx="1120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steepest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519488" y="1565275"/>
            <a:ext cx="1379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over a cliff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318125" y="1565275"/>
            <a:ext cx="1452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down a gully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794125" y="2098675"/>
            <a:ext cx="1284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cut across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5" grpId="0"/>
      <p:bldP spid="56326" grpId="0"/>
      <p:bldP spid="56327" grpId="0"/>
      <p:bldP spid="56328" grpId="0"/>
      <p:bldP spid="563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794125" y="1331913"/>
            <a:ext cx="310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hlinkClick r:id="rId2" action="ppaction://hlinkpres?slideindex=1&amp;slidetitle="/>
              </a:rPr>
              <a:t>link to more contour maps….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65125" y="304800"/>
            <a:ext cx="640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elevation _________________________________________</a:t>
            </a:r>
          </a:p>
          <a:p>
            <a:r>
              <a:rPr lang="en-US" altLang="en-US"/>
              <a:t>_________________________________________________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355725" y="1550988"/>
            <a:ext cx="7712075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The elevation of a geographic location is its height above or below a fixed reference point, most commonly a reference geoid, a mathematical model of the Earth's sea level as an equipotential gravitational surface (see Geodetic system, vertical datum). </a:t>
            </a:r>
          </a:p>
          <a:p>
            <a:r>
              <a:rPr lang="en-US" altLang="en-US" b="1" u="sng"/>
              <a:t>Elevation</a:t>
            </a:r>
            <a:r>
              <a:rPr lang="en-US" altLang="en-US"/>
              <a:t>, or geometric height, is mainly used when referring to points on the Earth's surface, </a:t>
            </a:r>
          </a:p>
          <a:p>
            <a:r>
              <a:rPr lang="en-US" altLang="en-US"/>
              <a:t>while </a:t>
            </a:r>
            <a:r>
              <a:rPr lang="en-US" altLang="en-US" b="1" u="sng"/>
              <a:t>altitude</a:t>
            </a:r>
            <a:r>
              <a:rPr lang="en-US" altLang="en-US"/>
              <a:t> or geopotential height is used for points above the surface, such as an aircraft in flight or a spacecraft in orbit, </a:t>
            </a:r>
          </a:p>
          <a:p>
            <a:r>
              <a:rPr lang="en-US" altLang="en-US"/>
              <a:t>and </a:t>
            </a:r>
            <a:r>
              <a:rPr lang="en-US" altLang="en-US" b="1" u="sng"/>
              <a:t>depth</a:t>
            </a:r>
            <a:r>
              <a:rPr lang="en-US" altLang="en-US"/>
              <a:t> is used for points below the surface.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431925" y="312738"/>
            <a:ext cx="6797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the elevation of a geographic location is its height above or below a fixed reference point, most commonly sea level</a:t>
            </a:r>
          </a:p>
        </p:txBody>
      </p:sp>
      <p:pic>
        <p:nvPicPr>
          <p:cNvPr id="48133" name="Picture 5" descr="Earth_elevation_histogram_2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9013"/>
            <a:ext cx="7543800" cy="5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447800" y="228600"/>
            <a:ext cx="60293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Let’s make some mountains out of Play-$ !!</a:t>
            </a:r>
          </a:p>
          <a:p>
            <a:endParaRPr lang="en-US" altLang="en-US" sz="2400"/>
          </a:p>
          <a:p>
            <a:r>
              <a:rPr lang="en-US" altLang="en-US" sz="2400"/>
              <a:t>	and then represent them using</a:t>
            </a:r>
          </a:p>
          <a:p>
            <a:r>
              <a:rPr lang="en-US" altLang="en-US" sz="2400"/>
              <a:t>		</a:t>
            </a:r>
            <a:r>
              <a:rPr lang="en-US" altLang="en-US" sz="2400" u="sng"/>
              <a:t>contour maps</a:t>
            </a:r>
            <a:endParaRPr lang="en-US" altLang="en-US" sz="2400"/>
          </a:p>
          <a:p>
            <a:r>
              <a:rPr lang="en-US" altLang="en-US" sz="2400"/>
              <a:t>		and</a:t>
            </a:r>
          </a:p>
          <a:p>
            <a:r>
              <a:rPr lang="en-US" altLang="en-US" sz="2400"/>
              <a:t>		</a:t>
            </a:r>
            <a:r>
              <a:rPr lang="en-US" altLang="en-US" sz="2400" u="sng"/>
              <a:t>cross sections</a:t>
            </a:r>
            <a:endParaRPr lang="en-US" altLang="en-US" sz="2400"/>
          </a:p>
        </p:txBody>
      </p:sp>
      <p:pic>
        <p:nvPicPr>
          <p:cNvPr id="44037" name="Picture 5" descr="100_2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t="3546" r="34029"/>
          <a:stretch>
            <a:fillRect/>
          </a:stretch>
        </p:blipFill>
        <p:spPr bwMode="auto">
          <a:xfrm>
            <a:off x="2057400" y="2667000"/>
            <a:ext cx="4800600" cy="414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26606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/>
              <a:t>Contour maps</a:t>
            </a:r>
          </a:p>
          <a:p>
            <a:endParaRPr lang="en-US" altLang="en-US" b="1" u="sng"/>
          </a:p>
          <a:p>
            <a:r>
              <a:rPr lang="en-US" altLang="en-US"/>
              <a:t>Vocabulary….</a:t>
            </a:r>
          </a:p>
          <a:p>
            <a:r>
              <a:rPr lang="en-US" altLang="en-US"/>
              <a:t>	elevation</a:t>
            </a:r>
          </a:p>
          <a:p>
            <a:r>
              <a:rPr lang="en-US" altLang="en-US"/>
              <a:t>	contour</a:t>
            </a:r>
          </a:p>
          <a:p>
            <a:r>
              <a:rPr lang="en-US" altLang="en-US"/>
              <a:t>	contour map</a:t>
            </a:r>
          </a:p>
          <a:p>
            <a:r>
              <a:rPr lang="en-US" altLang="en-US"/>
              <a:t>	contour interval</a:t>
            </a:r>
          </a:p>
          <a:p>
            <a:r>
              <a:rPr lang="en-US" altLang="en-US"/>
              <a:t>	cross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65125" y="304800"/>
            <a:ext cx="640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elevation _________________________________________</a:t>
            </a:r>
          </a:p>
          <a:p>
            <a:r>
              <a:rPr lang="en-US" altLang="en-US"/>
              <a:t>_________________________________________________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355725" y="1550988"/>
            <a:ext cx="7712075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The elevation of a geographic location is its height above or below a fixed reference point, most commonly a reference geoid, a mathematical model of the Earth's sea level as an equipotential gravitational surface (see Geodetic system, vertical datum). </a:t>
            </a:r>
          </a:p>
          <a:p>
            <a:r>
              <a:rPr lang="en-US" altLang="en-US" b="1" u="sng"/>
              <a:t>Elevation</a:t>
            </a:r>
            <a:r>
              <a:rPr lang="en-US" altLang="en-US"/>
              <a:t>, or geometric height, is mainly used when referring to points on the Earth's surface, </a:t>
            </a:r>
          </a:p>
          <a:p>
            <a:r>
              <a:rPr lang="en-US" altLang="en-US"/>
              <a:t>while </a:t>
            </a:r>
            <a:r>
              <a:rPr lang="en-US" altLang="en-US" b="1" u="sng"/>
              <a:t>altitude</a:t>
            </a:r>
            <a:r>
              <a:rPr lang="en-US" altLang="en-US"/>
              <a:t> or geopotential height is used for points above the surface, such as an aircraft in flight or a spacecraft in orbit, </a:t>
            </a:r>
          </a:p>
          <a:p>
            <a:r>
              <a:rPr lang="en-US" altLang="en-US"/>
              <a:t>and </a:t>
            </a:r>
            <a:r>
              <a:rPr lang="en-US" altLang="en-US" b="1" u="sng"/>
              <a:t>depth</a:t>
            </a:r>
            <a:r>
              <a:rPr lang="en-US" altLang="en-US"/>
              <a:t> is used for points below the surface.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431925" y="312738"/>
            <a:ext cx="6797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the elevation of a geographic location is its height above or below a fixed reference point, most commonly sea level</a:t>
            </a:r>
          </a:p>
        </p:txBody>
      </p:sp>
      <p:pic>
        <p:nvPicPr>
          <p:cNvPr id="46086" name="Picture 6" descr="Earth_elevation_histogram_2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543800" cy="57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4" grpId="1"/>
      <p:bldP spid="460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65125" y="304800"/>
            <a:ext cx="640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contour _________________________________________</a:t>
            </a:r>
          </a:p>
          <a:p>
            <a:r>
              <a:rPr lang="en-US" altLang="en-US"/>
              <a:t>_________________________________________________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431925" y="312738"/>
            <a:ext cx="7712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in cartography, a contour line (often just called a "contour") joins points of equal </a:t>
            </a:r>
            <a:r>
              <a:rPr lang="en-US" alt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elevation</a:t>
            </a:r>
            <a:endParaRPr lang="en-US" altLang="en-US" dirty="0">
              <a:solidFill>
                <a:srgbClr val="00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65125" y="1179513"/>
            <a:ext cx="6724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contour map _________________________________________</a:t>
            </a:r>
          </a:p>
          <a:p>
            <a:r>
              <a:rPr lang="en-US" altLang="en-US"/>
              <a:t>_________________________________________________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812925" y="1187450"/>
            <a:ext cx="6797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a map illustrated with contour lines, </a:t>
            </a:r>
            <a:r>
              <a:rPr lang="en-US" altLang="en-US" dirty="0">
                <a:solidFill>
                  <a:srgbClr val="CC0066"/>
                </a:solidFill>
                <a:latin typeface="Comic Sans MS" panose="030F0702030302020204" pitchFamily="66" charset="0"/>
              </a:rPr>
              <a:t>(aka topographic map)</a:t>
            </a:r>
          </a:p>
          <a:p>
            <a:r>
              <a:rPr lang="en-US" altLang="en-US" dirty="0" smtClean="0">
                <a:solidFill>
                  <a:srgbClr val="0033CC"/>
                </a:solidFill>
                <a:latin typeface="Comic Sans MS" panose="030F0702030302020204" pitchFamily="66" charset="0"/>
              </a:rPr>
              <a:t>that </a:t>
            </a:r>
            <a:r>
              <a:rPr lang="en-US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shows terrain (valleys, cliffs, mountains, </a:t>
            </a:r>
            <a:r>
              <a:rPr lang="en-US" altLang="en-US" dirty="0" err="1">
                <a:solidFill>
                  <a:srgbClr val="0033CC"/>
                </a:solidFill>
                <a:latin typeface="Comic Sans MS" panose="030F0702030302020204" pitchFamily="66" charset="0"/>
              </a:rPr>
              <a:t>gulleys</a:t>
            </a:r>
            <a:r>
              <a:rPr lang="en-US" altLang="en-US" dirty="0">
                <a:solidFill>
                  <a:srgbClr val="0033CC"/>
                </a:solidFill>
                <a:latin typeface="Comic Sans MS" panose="030F0702030302020204" pitchFamily="66" charset="0"/>
              </a:rPr>
              <a:t>…)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65125" y="2093913"/>
            <a:ext cx="701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contour interval _________________________________________</a:t>
            </a:r>
          </a:p>
          <a:p>
            <a:r>
              <a:rPr lang="en-US" altLang="en-US"/>
              <a:t>_________________________________________________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117725" y="2101850"/>
            <a:ext cx="5273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the difference in elevation represented by each contour line on a topographic map</a:t>
            </a:r>
          </a:p>
        </p:txBody>
      </p:sp>
      <p:pic>
        <p:nvPicPr>
          <p:cNvPr id="47116" name="Picture 12" descr="Topographic_map_example_Sto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082" y="315558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304800" y="6324600"/>
            <a:ext cx="194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Play-$ mountains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5867400" y="6262688"/>
            <a:ext cx="302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GoogleEarth Camel’s Hump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2" grpId="0"/>
      <p:bldP spid="47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6200" y="50800"/>
            <a:ext cx="81200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To make a contour map…</a:t>
            </a:r>
          </a:p>
          <a:p>
            <a:r>
              <a:rPr lang="en-US" altLang="en-US" sz="2000"/>
              <a:t>	- find elevation at “each” point (surveyors)</a:t>
            </a:r>
          </a:p>
          <a:p>
            <a:r>
              <a:rPr lang="en-US" altLang="en-US" sz="2000"/>
              <a:t>	- connect the neighboring points that are at the same elevation</a:t>
            </a:r>
          </a:p>
          <a:p>
            <a:r>
              <a:rPr lang="en-US" altLang="en-US" sz="2000"/>
              <a:t>		= </a:t>
            </a:r>
            <a:r>
              <a:rPr lang="en-US" altLang="en-US" sz="2000">
                <a:solidFill>
                  <a:srgbClr val="FF0000"/>
                </a:solidFill>
              </a:rPr>
              <a:t>contour line</a:t>
            </a:r>
          </a:p>
        </p:txBody>
      </p:sp>
      <p:pic>
        <p:nvPicPr>
          <p:cNvPr id="32773" name="Picture 5" descr="Fig_3_contour_map_with_moun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5"/>
          <a:stretch>
            <a:fillRect/>
          </a:stretch>
        </p:blipFill>
        <p:spPr bwMode="auto">
          <a:xfrm>
            <a:off x="4191000" y="1692275"/>
            <a:ext cx="4876800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Fig_2_contour_map_with_mount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524000"/>
            <a:ext cx="45180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743200" y="228600"/>
            <a:ext cx="36337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700">
                <a:solidFill>
                  <a:srgbClr val="000000"/>
                </a:solidFill>
                <a:latin typeface="Arial - 36"/>
              </a:rPr>
              <a:t>Contour Mapping</a:t>
            </a:r>
          </a:p>
        </p:txBody>
      </p:sp>
      <p:pic>
        <p:nvPicPr>
          <p:cNvPr id="23557" name="Picture 5" descr="NBK-1437-151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5562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753100" y="838200"/>
            <a:ext cx="3086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Arial - 36"/>
              </a:rPr>
              <a:t>What do the lines represent?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753100" y="2362200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Arial - 36"/>
              </a:rPr>
              <a:t>Color?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791200" y="3733800"/>
            <a:ext cx="236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0000"/>
                </a:solidFill>
                <a:latin typeface="Arial - 36"/>
              </a:rPr>
              <a:t>Blue lines?</a:t>
            </a:r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>
            <a:off x="393700" y="11760200"/>
            <a:ext cx="4910138" cy="4910138"/>
          </a:xfrm>
          <a:custGeom>
            <a:avLst/>
            <a:gdLst>
              <a:gd name="T0" fmla="*/ 0 w 3093"/>
              <a:gd name="T1" fmla="*/ 0 h 3093"/>
              <a:gd name="T2" fmla="*/ 3092 w 3093"/>
              <a:gd name="T3" fmla="*/ 0 h 3093"/>
              <a:gd name="T4" fmla="*/ 3092 w 3093"/>
              <a:gd name="T5" fmla="*/ 3092 h 3093"/>
              <a:gd name="T6" fmla="*/ 0 w 3093"/>
              <a:gd name="T7" fmla="*/ 3092 h 3093"/>
              <a:gd name="T8" fmla="*/ 0 w 3093"/>
              <a:gd name="T9" fmla="*/ 0 h 3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3" h="3093">
                <a:moveTo>
                  <a:pt x="0" y="0"/>
                </a:moveTo>
                <a:lnTo>
                  <a:pt x="3092" y="0"/>
                </a:lnTo>
                <a:lnTo>
                  <a:pt x="3092" y="3092"/>
                </a:lnTo>
                <a:lnTo>
                  <a:pt x="0" y="30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 cap="flat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368300" y="12547600"/>
            <a:ext cx="4851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393700" y="13182600"/>
            <a:ext cx="4826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368300" y="13817600"/>
            <a:ext cx="4826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368300" y="14452600"/>
            <a:ext cx="4927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393700" y="15036800"/>
            <a:ext cx="4927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3539</TotalTime>
  <Words>559</Words>
  <Application>Microsoft Office PowerPoint</Application>
  <PresentationFormat>On-screen Show (4:3)</PresentationFormat>
  <Paragraphs>211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Arial - 36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tonic</dc:creator>
  <cp:lastModifiedBy>toni</cp:lastModifiedBy>
  <cp:revision>63</cp:revision>
  <cp:lastPrinted>2019-12-16T17:37:59Z</cp:lastPrinted>
  <dcterms:created xsi:type="dcterms:W3CDTF">2014-08-29T18:17:51Z</dcterms:created>
  <dcterms:modified xsi:type="dcterms:W3CDTF">2019-12-19T20:00:07Z</dcterms:modified>
</cp:coreProperties>
</file>