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62" r:id="rId2"/>
    <p:sldId id="301" r:id="rId3"/>
    <p:sldId id="321" r:id="rId4"/>
    <p:sldId id="338" r:id="rId5"/>
    <p:sldId id="322" r:id="rId6"/>
    <p:sldId id="323" r:id="rId7"/>
    <p:sldId id="302" r:id="rId8"/>
    <p:sldId id="324" r:id="rId9"/>
    <p:sldId id="325" r:id="rId10"/>
    <p:sldId id="326" r:id="rId11"/>
    <p:sldId id="328" r:id="rId12"/>
    <p:sldId id="370" r:id="rId13"/>
    <p:sldId id="303" r:id="rId14"/>
    <p:sldId id="304" r:id="rId15"/>
    <p:sldId id="305" r:id="rId16"/>
    <p:sldId id="332" r:id="rId17"/>
    <p:sldId id="333" r:id="rId18"/>
    <p:sldId id="334" r:id="rId19"/>
    <p:sldId id="335" r:id="rId20"/>
    <p:sldId id="336" r:id="rId21"/>
    <p:sldId id="337" r:id="rId2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37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9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669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8117B6-4915-404D-BD72-7C24E649F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51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852F-6029-4034-8152-5307B0EE7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67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9EEDE-670F-438A-8E7D-7DD63AA9D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6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7839B-4167-4AD1-BC8D-A97D6CB05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53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C9491-B8C7-40EF-9D6C-557FC80A6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41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D1B59-56FD-4B57-B31C-71791680F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78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DBA36-8D20-4309-840A-D43C383988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8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3177B-D41F-4AE9-BF4D-D9FB81BAE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79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589AF-B036-4720-87D2-DC6C1D711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84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0AB03-5FCC-4326-829F-900A846E2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85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8AC50-2409-45FF-BDC8-C9ED4C1D2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99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CE644-247E-4814-8E4C-E6650DE87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4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C18FCA-2209-4FBA-B4DC-84FF22DA1C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wmf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dictionary.reference.com/browse/include" TargetMode="External"/><Relationship Id="rId3" Type="http://schemas.openxmlformats.org/officeDocument/2006/relationships/control" Target="../activeX/activeX2.xml"/><Relationship Id="rId7" Type="http://schemas.openxmlformats.org/officeDocument/2006/relationships/image" Target="../media/image5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dictionary.reference.com/browse/intrude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wmf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762250" y="609600"/>
            <a:ext cx="3617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Geosphere 4 &amp; 5</a:t>
            </a:r>
          </a:p>
          <a:p>
            <a:r>
              <a:rPr lang="en-US" altLang="en-US" sz="2400" b="1" u="sng" dirty="0"/>
              <a:t>Principles of Geology…</a:t>
            </a:r>
          </a:p>
        </p:txBody>
      </p:sp>
      <p:pic>
        <p:nvPicPr>
          <p:cNvPr id="8197" name="Picture 5" descr="Mt-Katahdin-copy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51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90500" y="228600"/>
            <a:ext cx="567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</a:rPr>
              <a:t>The Principle of </a:t>
            </a:r>
            <a:r>
              <a:rPr lang="en-US" altLang="en-US" sz="2400" u="sng">
                <a:solidFill>
                  <a:srgbClr val="000000"/>
                </a:solidFill>
              </a:rPr>
              <a:t>Intrusive Relationships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52400" y="676275"/>
            <a:ext cx="88661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33FF"/>
                </a:solidFill>
                <a:latin typeface="Arial "/>
              </a:rPr>
              <a:t>- invading igneous rock is always </a:t>
            </a:r>
            <a:r>
              <a:rPr lang="en-US" altLang="en-US" sz="2400" u="sng">
                <a:solidFill>
                  <a:srgbClr val="3333FF"/>
                </a:solidFill>
                <a:latin typeface="Arial "/>
              </a:rPr>
              <a:t>younger</a:t>
            </a:r>
            <a:r>
              <a:rPr lang="en-US" altLang="en-US" sz="2400">
                <a:solidFill>
                  <a:srgbClr val="3333FF"/>
                </a:solidFill>
                <a:latin typeface="Arial "/>
              </a:rPr>
              <a:t> than the rock it intrudes</a:t>
            </a:r>
          </a:p>
          <a:p>
            <a:endParaRPr lang="en-US" altLang="en-US" sz="2400">
              <a:solidFill>
                <a:srgbClr val="3333FF"/>
              </a:solidFill>
              <a:latin typeface="Arial "/>
            </a:endParaRPr>
          </a:p>
          <a:p>
            <a:r>
              <a:rPr lang="en-US" altLang="en-US" sz="2400">
                <a:solidFill>
                  <a:srgbClr val="3333FF"/>
                </a:solidFill>
                <a:latin typeface="Arial "/>
              </a:rPr>
              <a:t>- several types of intrusions:</a:t>
            </a:r>
          </a:p>
          <a:p>
            <a:r>
              <a:rPr lang="en-US" altLang="en-US" sz="2400">
                <a:solidFill>
                  <a:srgbClr val="3333FF"/>
                </a:solidFill>
                <a:latin typeface="Arial "/>
              </a:rPr>
              <a:t>	</a:t>
            </a:r>
            <a:r>
              <a:rPr lang="en-US" altLang="en-US" sz="2400" u="sng">
                <a:solidFill>
                  <a:srgbClr val="3333FF"/>
                </a:solidFill>
                <a:latin typeface="Arial "/>
              </a:rPr>
              <a:t>batholith</a:t>
            </a:r>
            <a:r>
              <a:rPr lang="en-US" altLang="en-US" sz="2400">
                <a:solidFill>
                  <a:srgbClr val="3333FF"/>
                </a:solidFill>
                <a:latin typeface="Arial "/>
              </a:rPr>
              <a:t> – a large irregular discordant intrusion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77" y="2895600"/>
            <a:ext cx="7998645" cy="3883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90500" y="228600"/>
            <a:ext cx="567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</a:rPr>
              <a:t>The Principle of </a:t>
            </a:r>
            <a:r>
              <a:rPr lang="en-US" altLang="en-US" sz="2400" u="sng">
                <a:solidFill>
                  <a:srgbClr val="000000"/>
                </a:solidFill>
              </a:rPr>
              <a:t>Intrusive Relationships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8661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33FF"/>
                </a:solidFill>
                <a:latin typeface="Arial "/>
              </a:rPr>
              <a:t>- invading igneous rock is always </a:t>
            </a:r>
            <a:r>
              <a:rPr lang="en-US" altLang="en-US" sz="2400" u="sng">
                <a:solidFill>
                  <a:srgbClr val="3333FF"/>
                </a:solidFill>
                <a:latin typeface="Arial "/>
              </a:rPr>
              <a:t>younger</a:t>
            </a:r>
            <a:r>
              <a:rPr lang="en-US" altLang="en-US" sz="2400">
                <a:solidFill>
                  <a:srgbClr val="3333FF"/>
                </a:solidFill>
                <a:latin typeface="Arial "/>
              </a:rPr>
              <a:t> than the rock it intrudes</a:t>
            </a:r>
          </a:p>
          <a:p>
            <a:endParaRPr lang="en-US" altLang="en-US" sz="2400">
              <a:solidFill>
                <a:srgbClr val="3333FF"/>
              </a:solidFill>
              <a:latin typeface="Arial "/>
            </a:endParaRPr>
          </a:p>
          <a:p>
            <a:r>
              <a:rPr lang="en-US" altLang="en-US" sz="2400">
                <a:solidFill>
                  <a:srgbClr val="3333FF"/>
                </a:solidFill>
                <a:latin typeface="Arial "/>
              </a:rPr>
              <a:t>- several types of intrusions:</a:t>
            </a:r>
          </a:p>
          <a:p>
            <a:endParaRPr lang="en-US" altLang="en-US" sz="2400">
              <a:solidFill>
                <a:srgbClr val="3333FF"/>
              </a:solidFill>
              <a:latin typeface="Arial "/>
            </a:endParaRPr>
          </a:p>
          <a:p>
            <a:r>
              <a:rPr lang="en-US" altLang="en-US" sz="2400">
                <a:solidFill>
                  <a:srgbClr val="3333FF"/>
                </a:solidFill>
                <a:latin typeface="Arial "/>
              </a:rPr>
              <a:t>	</a:t>
            </a:r>
            <a:r>
              <a:rPr lang="en-US" altLang="en-US" sz="2400" u="sng">
                <a:solidFill>
                  <a:srgbClr val="3333FF"/>
                </a:solidFill>
                <a:latin typeface="Arial "/>
              </a:rPr>
              <a:t>batholith</a:t>
            </a:r>
            <a:r>
              <a:rPr lang="en-US" altLang="en-US" sz="2400">
                <a:solidFill>
                  <a:srgbClr val="3333FF"/>
                </a:solidFill>
                <a:latin typeface="Arial "/>
              </a:rPr>
              <a:t> – a large irregular discordant intrusion</a:t>
            </a:r>
          </a:p>
        </p:txBody>
      </p:sp>
      <p:pic>
        <p:nvPicPr>
          <p:cNvPr id="78854" name="Picture 6" descr="NBK-19927-114ba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0"/>
            <a:ext cx="8128000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5" name="Picture 7" descr="NBK-19927-114f3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3340100"/>
            <a:ext cx="89154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46" y="609600"/>
            <a:ext cx="8649907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1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36" y="906517"/>
            <a:ext cx="8866527" cy="5044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90500" y="228600"/>
            <a:ext cx="384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</a:rPr>
              <a:t>The Principle of </a:t>
            </a:r>
            <a:r>
              <a:rPr lang="en-US" altLang="en-US" sz="2400" u="sng">
                <a:solidFill>
                  <a:srgbClr val="000000"/>
                </a:solidFill>
              </a:rPr>
              <a:t>Inclusions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2400" y="676275"/>
            <a:ext cx="88661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altLang="en-US" sz="2400" dirty="0">
                <a:solidFill>
                  <a:srgbClr val="3333FF"/>
                </a:solidFill>
                <a:latin typeface="Arial "/>
              </a:rPr>
              <a:t>any </a:t>
            </a:r>
            <a:r>
              <a:rPr lang="en-US" altLang="en-US" sz="2400" b="1" u="sng" dirty="0">
                <a:solidFill>
                  <a:srgbClr val="3333FF"/>
                </a:solidFill>
                <a:latin typeface="Arial "/>
              </a:rPr>
              <a:t>inclusion</a:t>
            </a:r>
            <a:r>
              <a:rPr lang="en-US" altLang="en-US" sz="2400" dirty="0">
                <a:solidFill>
                  <a:srgbClr val="3333FF"/>
                </a:solidFill>
                <a:latin typeface="Arial "/>
              </a:rPr>
              <a:t> is </a:t>
            </a:r>
            <a:r>
              <a:rPr lang="en-US" altLang="en-US" sz="2400" b="1" u="sng" dirty="0">
                <a:solidFill>
                  <a:srgbClr val="3333FF"/>
                </a:solidFill>
                <a:latin typeface="Arial "/>
              </a:rPr>
              <a:t>older</a:t>
            </a:r>
            <a:r>
              <a:rPr lang="en-US" altLang="en-US" sz="2400" dirty="0">
                <a:solidFill>
                  <a:srgbClr val="3333FF"/>
                </a:solidFill>
                <a:latin typeface="Arial "/>
              </a:rPr>
              <a:t> than the rock or sediment into which it has been </a:t>
            </a:r>
            <a:r>
              <a:rPr lang="en-US" altLang="en-US" sz="2400" dirty="0" smtClean="0">
                <a:solidFill>
                  <a:srgbClr val="3333FF"/>
                </a:solidFill>
                <a:latin typeface="Arial "/>
              </a:rPr>
              <a:t>included</a:t>
            </a:r>
            <a:endParaRPr lang="en-US" altLang="en-US" sz="2400" dirty="0">
              <a:solidFill>
                <a:srgbClr val="3333FF"/>
              </a:solidFill>
              <a:latin typeface="Arial "/>
            </a:endParaRPr>
          </a:p>
        </p:txBody>
      </p:sp>
      <p:pic>
        <p:nvPicPr>
          <p:cNvPr id="52229" name="Picture 5" descr="NBK-19927-161df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5732463" cy="51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NBK-19927-16209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18600" cy="581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NBK-19927-162627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696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03" name="Freeform 11"/>
          <p:cNvSpPr>
            <a:spLocks/>
          </p:cNvSpPr>
          <p:nvPr/>
        </p:nvSpPr>
        <p:spPr bwMode="auto">
          <a:xfrm>
            <a:off x="6873875" y="327025"/>
            <a:ext cx="12700" cy="12700"/>
          </a:xfrm>
          <a:custGeom>
            <a:avLst/>
            <a:gdLst>
              <a:gd name="T0" fmla="*/ 0 w 8"/>
              <a:gd name="T1" fmla="*/ 0 h 8"/>
              <a:gd name="T2" fmla="*/ 8 w 8"/>
              <a:gd name="T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8" y="8"/>
                </a:lnTo>
              </a:path>
            </a:pathLst>
          </a:custGeom>
          <a:noFill/>
          <a:ln w="38100" cap="flat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NBK-19927-162a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8128000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1" name="Picture 5" descr="NBK-19927-162f1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47980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76200" y="685800"/>
            <a:ext cx="9105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altLang="en-US" sz="2400" dirty="0">
                <a:solidFill>
                  <a:srgbClr val="3333FF"/>
                </a:solidFill>
              </a:rPr>
              <a:t> any geologic feature that </a:t>
            </a:r>
            <a:r>
              <a:rPr lang="en-US" altLang="en-US" sz="2400" b="1" u="sng" dirty="0">
                <a:solidFill>
                  <a:srgbClr val="3333FF"/>
                </a:solidFill>
              </a:rPr>
              <a:t>cuts across a rock or sediment </a:t>
            </a:r>
          </a:p>
          <a:p>
            <a:pPr>
              <a:buFontTx/>
              <a:buChar char="-"/>
            </a:pPr>
            <a:r>
              <a:rPr lang="en-US" altLang="en-US" sz="2400" dirty="0">
                <a:solidFill>
                  <a:srgbClr val="3333FF"/>
                </a:solidFill>
              </a:rPr>
              <a:t> could be </a:t>
            </a:r>
            <a:r>
              <a:rPr lang="en-US" altLang="en-US" sz="2400" b="1" u="sng" dirty="0">
                <a:solidFill>
                  <a:srgbClr val="3333FF"/>
                </a:solidFill>
              </a:rPr>
              <a:t>faults, intrusions or </a:t>
            </a:r>
            <a:r>
              <a:rPr lang="en-US" altLang="en-US" sz="2400" b="1" u="sng" dirty="0" smtClean="0">
                <a:solidFill>
                  <a:srgbClr val="3333FF"/>
                </a:solidFill>
              </a:rPr>
              <a:t>erosion</a:t>
            </a:r>
            <a:endParaRPr lang="en-US" altLang="en-US" sz="2400" dirty="0">
              <a:solidFill>
                <a:srgbClr val="3333FF"/>
              </a:solidFill>
            </a:endParaRPr>
          </a:p>
        </p:txBody>
      </p:sp>
      <p:pic>
        <p:nvPicPr>
          <p:cNvPr id="87046" name="Picture 6" descr="NBK-19927-197d0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6288" y="1585912"/>
            <a:ext cx="5051425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304800" y="5594350"/>
            <a:ext cx="84963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</a:rPr>
              <a:t>The Principle of </a:t>
            </a:r>
            <a:r>
              <a:rPr lang="en-US" altLang="en-US" sz="2400" u="sng" dirty="0">
                <a:solidFill>
                  <a:srgbClr val="000000"/>
                </a:solidFill>
              </a:rPr>
              <a:t>Cross Cutting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en-US" altLang="en-US" sz="2400" dirty="0">
                <a:solidFill>
                  <a:srgbClr val="3333FF"/>
                </a:solidFill>
              </a:rPr>
              <a:t>any </a:t>
            </a:r>
            <a:r>
              <a:rPr lang="en-US" altLang="en-US" sz="2400" b="1" u="sng" dirty="0">
                <a:solidFill>
                  <a:srgbClr val="3333FF"/>
                </a:solidFill>
              </a:rPr>
              <a:t>cross cut</a:t>
            </a:r>
            <a:r>
              <a:rPr lang="en-US" altLang="en-US" sz="2400" dirty="0">
                <a:solidFill>
                  <a:srgbClr val="3333FF"/>
                </a:solidFill>
              </a:rPr>
              <a:t> must be </a:t>
            </a:r>
            <a:r>
              <a:rPr lang="en-US" altLang="en-US" sz="2400" b="1" u="sng" dirty="0">
                <a:solidFill>
                  <a:srgbClr val="3333FF"/>
                </a:solidFill>
              </a:rPr>
              <a:t>younger</a:t>
            </a:r>
            <a:r>
              <a:rPr lang="en-US" altLang="en-US" sz="2400" dirty="0">
                <a:solidFill>
                  <a:srgbClr val="3333FF"/>
                </a:solidFill>
              </a:rPr>
              <a:t> than the rock or sediment it cuts across.</a:t>
            </a:r>
            <a:endParaRPr lang="en-US" altLang="en-US" sz="2400" u="sng" dirty="0">
              <a:solidFill>
                <a:srgbClr val="000000"/>
              </a:solidFill>
            </a:endParaRPr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76200" y="152400"/>
            <a:ext cx="3124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700" b="1" u="sng">
                <a:solidFill>
                  <a:srgbClr val="000000"/>
                </a:solidFill>
                <a:latin typeface="Arial - 36"/>
              </a:rPr>
              <a:t>Cross Cuts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 descr="NBK-19927-198820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656741"/>
            <a:ext cx="6553200" cy="520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52400" y="106363"/>
            <a:ext cx="21859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700" dirty="0">
                <a:solidFill>
                  <a:srgbClr val="000000"/>
                </a:solidFill>
                <a:latin typeface="Arial - 36"/>
              </a:rPr>
              <a:t>Sequence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838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If there is an unconformity write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‘erosion’ + type of unconformity</a:t>
            </a:r>
            <a:endParaRPr lang="en-US" altLang="en-US" sz="2000" dirty="0">
              <a:solidFill>
                <a:srgbClr val="000000"/>
              </a:solidFill>
              <a:latin typeface="Arial - 36"/>
            </a:endParaRPr>
          </a:p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If there is folding write ‘folding’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+ </a:t>
            </a:r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which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type</a:t>
            </a:r>
            <a:endParaRPr lang="en-US" altLang="en-US" sz="2000" dirty="0">
              <a:solidFill>
                <a:srgbClr val="000000"/>
              </a:solidFill>
              <a:latin typeface="Arial - 36"/>
            </a:endParaRPr>
          </a:p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If there a fault write ‘fault’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+ </a:t>
            </a:r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which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type</a:t>
            </a:r>
            <a:endParaRPr lang="en-US" altLang="en-US" sz="2000" dirty="0">
              <a:solidFill>
                <a:srgbClr val="000000"/>
              </a:solidFill>
              <a:latin typeface="Arial - 36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5350" name="TextBox1" r:id="rId2" imgW="2895480" imgH="4857840"/>
        </mc:Choice>
        <mc:Fallback>
          <p:control name="TextBox1" r:id="rId2" imgW="2895480" imgH="4857840">
            <p:pic>
              <p:nvPicPr>
                <p:cNvPr id="5" name="TextBox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1768475"/>
                  <a:ext cx="2895600" cy="486092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8" descr="8b441-funny_dog_pictures_intruder_al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766763"/>
            <a:ext cx="5029200" cy="33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62261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700" b="1" u="sng">
                <a:solidFill>
                  <a:srgbClr val="000000"/>
                </a:solidFill>
                <a:latin typeface="Arial - 36"/>
              </a:rPr>
              <a:t>Intrusions, Inclusions, Cross Cuts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533400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hlinkClick r:id="rId6"/>
              </a:rPr>
              <a:t>intrude</a:t>
            </a:r>
            <a:endParaRPr lang="en-US" altLang="en-US" sz="2400"/>
          </a:p>
        </p:txBody>
      </p:sp>
      <p:pic>
        <p:nvPicPr>
          <p:cNvPr id="49159" name="Picture 7" descr="Including-everyone-480x270-2010-12-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4114800"/>
            <a:ext cx="49244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358140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hlinkClick r:id="rId8"/>
              </a:rPr>
              <a:t>include</a:t>
            </a:r>
            <a:endParaRPr lang="en-US" altLang="en-US" sz="240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9343" name="TextBox1" r:id="rId2" imgW="4038480" imgH="2743200"/>
        </mc:Choice>
        <mc:Fallback>
          <p:control name="TextBox1" r:id="rId2" imgW="4038480" imgH="2743200">
            <p:pic>
              <p:nvPicPr>
                <p:cNvPr id="49157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76200" y="914400"/>
                  <a:ext cx="4038600" cy="2743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344" name="TextBox2" r:id="rId3" imgW="3962520" imgH="2819520"/>
        </mc:Choice>
        <mc:Fallback>
          <p:control name="TextBox2" r:id="rId3" imgW="3962520" imgH="2819520">
            <p:pic>
              <p:nvPicPr>
                <p:cNvPr id="49158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76200" y="3962400"/>
                  <a:ext cx="3962400" cy="2819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0"/>
            <a:ext cx="7996989" cy="432334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56373" name="TextBox1" r:id="rId2" imgW="4800600" imgH="3733920"/>
        </mc:Choice>
        <mc:Fallback>
          <p:control name="TextBox1" r:id="rId2" imgW="4800600" imgH="3733920">
            <p:pic>
              <p:nvPicPr>
                <p:cNvPr id="4" name="TextBox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3124200"/>
                  <a:ext cx="4800600" cy="37338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2895600" y="2093913"/>
            <a:ext cx="33906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Geo </a:t>
            </a:r>
            <a:r>
              <a:rPr lang="en-US" altLang="en-US" dirty="0" smtClean="0"/>
              <a:t>4&amp;5 </a:t>
            </a:r>
            <a:r>
              <a:rPr lang="en-US" altLang="en-US" dirty="0"/>
              <a:t>Practice 7</a:t>
            </a:r>
          </a:p>
          <a:p>
            <a:r>
              <a:rPr lang="en-US" altLang="en-US" dirty="0"/>
              <a:t>Geo </a:t>
            </a:r>
            <a:r>
              <a:rPr lang="en-US" altLang="en-US" dirty="0" smtClean="0"/>
              <a:t>4&amp;5 </a:t>
            </a:r>
            <a:r>
              <a:rPr lang="en-US" altLang="en-US" dirty="0"/>
              <a:t>Practice </a:t>
            </a:r>
            <a:r>
              <a:rPr lang="en-US" altLang="en-US" dirty="0" smtClean="0"/>
              <a:t>8 (challenge)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62261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700" b="1" u="sng">
                <a:solidFill>
                  <a:srgbClr val="000000"/>
                </a:solidFill>
                <a:latin typeface="Arial - 36"/>
              </a:rPr>
              <a:t>Intrusions, Inclusions, Cross Cuts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65125" y="1030288"/>
            <a:ext cx="157003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u="sng"/>
              <a:t>intrusion</a:t>
            </a:r>
            <a:r>
              <a:rPr lang="en-US" altLang="en-US" sz="2400"/>
              <a:t> </a:t>
            </a:r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r>
              <a:rPr lang="en-US" altLang="en-US" sz="2400" b="1" u="sng"/>
              <a:t>inclusion</a:t>
            </a:r>
          </a:p>
          <a:p>
            <a:endParaRPr lang="en-US" altLang="en-US" sz="2400" b="1" u="sng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381000" y="1495425"/>
            <a:ext cx="87439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3333FF"/>
                </a:solidFill>
              </a:rPr>
              <a:t>- liquid rock (magma) under the Earth’s surface pushes up</a:t>
            </a:r>
          </a:p>
          <a:p>
            <a:r>
              <a:rPr lang="en-US" altLang="en-US" sz="2400">
                <a:solidFill>
                  <a:srgbClr val="3333FF"/>
                </a:solidFill>
              </a:rPr>
              <a:t>into any cracks or spaces</a:t>
            </a:r>
          </a:p>
          <a:p>
            <a:pPr>
              <a:buFontTx/>
              <a:buChar char="-"/>
            </a:pPr>
            <a:r>
              <a:rPr lang="en-US" altLang="en-US" sz="2400">
                <a:solidFill>
                  <a:srgbClr val="3333FF"/>
                </a:solidFill>
              </a:rPr>
              <a:t> may take millions of years</a:t>
            </a:r>
          </a:p>
          <a:p>
            <a:r>
              <a:rPr lang="en-US" altLang="en-US" sz="2400">
                <a:solidFill>
                  <a:srgbClr val="3333FF"/>
                </a:solidFill>
              </a:rPr>
              <a:t>- small or as big as mountains…. Sierra Nevadas, Devils Tower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0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62261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700" b="1" u="sng">
                <a:solidFill>
                  <a:srgbClr val="000000"/>
                </a:solidFill>
                <a:latin typeface="Arial - 36"/>
              </a:rPr>
              <a:t>Intrusions, Inclusions, Cross Cuts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65125" y="1030288"/>
            <a:ext cx="157003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u="sng"/>
              <a:t>intrusion</a:t>
            </a:r>
            <a:r>
              <a:rPr lang="en-US" altLang="en-US" sz="2400"/>
              <a:t> </a:t>
            </a:r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r>
              <a:rPr lang="en-US" altLang="en-US" sz="2400" b="1" u="sng"/>
              <a:t>inclusion</a:t>
            </a:r>
          </a:p>
          <a:p>
            <a:endParaRPr lang="en-US" altLang="en-US" sz="2400" b="1" u="sng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81000" y="1495425"/>
            <a:ext cx="87439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3333FF"/>
                </a:solidFill>
              </a:rPr>
              <a:t>- liquid rock (magma) under the Earth’s surface pushes up</a:t>
            </a:r>
          </a:p>
          <a:p>
            <a:r>
              <a:rPr lang="en-US" altLang="en-US" sz="2400">
                <a:solidFill>
                  <a:srgbClr val="3333FF"/>
                </a:solidFill>
              </a:rPr>
              <a:t>into any cracks or spaces</a:t>
            </a:r>
          </a:p>
          <a:p>
            <a:pPr>
              <a:buFontTx/>
              <a:buChar char="-"/>
            </a:pPr>
            <a:r>
              <a:rPr lang="en-US" altLang="en-US" sz="2400">
                <a:solidFill>
                  <a:srgbClr val="3333FF"/>
                </a:solidFill>
              </a:rPr>
              <a:t> may take millions of years</a:t>
            </a:r>
          </a:p>
          <a:p>
            <a:r>
              <a:rPr lang="en-US" altLang="en-US" sz="2400">
                <a:solidFill>
                  <a:srgbClr val="3333FF"/>
                </a:solidFill>
              </a:rPr>
              <a:t>- small or as big as mountains…. Sierra Nevadas, Devils Tower</a:t>
            </a:r>
          </a:p>
        </p:txBody>
      </p:sp>
      <p:pic>
        <p:nvPicPr>
          <p:cNvPr id="91142" name="Picture 6" descr="Devils_Tower_CRO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4676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3" name="Picture 7" descr="Mount%20Whitney%20and%20Alabama%20Hills,%20Sierra%20Nevada,%20Californi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028700"/>
            <a:ext cx="77724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62261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700" b="1" u="sng">
                <a:solidFill>
                  <a:srgbClr val="000000"/>
                </a:solidFill>
                <a:latin typeface="Arial - 36"/>
              </a:rPr>
              <a:t>Intrusions, Inclusions, Cross Cuts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65125" y="1030288"/>
            <a:ext cx="157003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u="sng"/>
              <a:t>intrusion</a:t>
            </a:r>
            <a:r>
              <a:rPr lang="en-US" altLang="en-US" sz="2400"/>
              <a:t> </a:t>
            </a:r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r>
              <a:rPr lang="en-US" altLang="en-US" sz="2400" b="1" u="sng"/>
              <a:t>inclusion</a:t>
            </a:r>
          </a:p>
          <a:p>
            <a:endParaRPr lang="en-US" altLang="en-US" sz="2400" b="1" u="sng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81000" y="1495425"/>
            <a:ext cx="87439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3333FF"/>
                </a:solidFill>
              </a:rPr>
              <a:t>- liquid rock (magma) under the Earth’s surface pushes up</a:t>
            </a:r>
          </a:p>
          <a:p>
            <a:r>
              <a:rPr lang="en-US" altLang="en-US" sz="2400">
                <a:solidFill>
                  <a:srgbClr val="3333FF"/>
                </a:solidFill>
              </a:rPr>
              <a:t>into any cracks or spaces</a:t>
            </a:r>
          </a:p>
          <a:p>
            <a:pPr>
              <a:buFontTx/>
              <a:buChar char="-"/>
            </a:pPr>
            <a:r>
              <a:rPr lang="en-US" altLang="en-US" sz="2400">
                <a:solidFill>
                  <a:srgbClr val="3333FF"/>
                </a:solidFill>
              </a:rPr>
              <a:t> may take millions of years</a:t>
            </a:r>
          </a:p>
          <a:p>
            <a:r>
              <a:rPr lang="en-US" altLang="en-US" sz="2400">
                <a:solidFill>
                  <a:srgbClr val="3333FF"/>
                </a:solidFill>
              </a:rPr>
              <a:t>- small or as big as mountains…. Devils Tower, Sierra Nevadas</a:t>
            </a:r>
          </a:p>
        </p:txBody>
      </p:sp>
      <p:pic>
        <p:nvPicPr>
          <p:cNvPr id="71688" name="Picture 8" descr="Devils_Tower_CRO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955800"/>
            <a:ext cx="22098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400050" y="4086225"/>
            <a:ext cx="615156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altLang="en-US" sz="2400">
                <a:solidFill>
                  <a:srgbClr val="3333FF"/>
                </a:solidFill>
              </a:rPr>
              <a:t>a piece of geological detritus that becomes </a:t>
            </a:r>
          </a:p>
          <a:p>
            <a:r>
              <a:rPr lang="en-US" altLang="en-US" sz="2400">
                <a:solidFill>
                  <a:srgbClr val="3333FF"/>
                </a:solidFill>
              </a:rPr>
              <a:t>incorporated into another rock or sediment</a:t>
            </a:r>
          </a:p>
          <a:p>
            <a:endParaRPr lang="en-US" altLang="en-US" sz="2400">
              <a:solidFill>
                <a:srgbClr val="3333FF"/>
              </a:solidFill>
            </a:endParaRPr>
          </a:p>
          <a:p>
            <a:r>
              <a:rPr lang="en-US" altLang="en-US" sz="2400">
                <a:solidFill>
                  <a:srgbClr val="3333FF"/>
                </a:solidFill>
              </a:rPr>
              <a:t>	‘clast’ in sedimentary rock</a:t>
            </a:r>
          </a:p>
          <a:p>
            <a:r>
              <a:rPr lang="en-US" altLang="en-US" sz="2400">
                <a:solidFill>
                  <a:srgbClr val="3333FF"/>
                </a:solidFill>
              </a:rPr>
              <a:t>	‘xenolith’ in igneous rock</a:t>
            </a:r>
          </a:p>
        </p:txBody>
      </p:sp>
      <p:pic>
        <p:nvPicPr>
          <p:cNvPr id="71693" name="Picture 13" descr="hs_ugrl4_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84785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1" name="Picture 11" descr="Xenoli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38100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1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90500" y="76200"/>
            <a:ext cx="567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</a:rPr>
              <a:t>The Principle of </a:t>
            </a:r>
            <a:r>
              <a:rPr lang="en-US" altLang="en-US" sz="2400" u="sng">
                <a:solidFill>
                  <a:srgbClr val="000000"/>
                </a:solidFill>
              </a:rPr>
              <a:t>Intrusive Relationships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52400" y="523875"/>
            <a:ext cx="88661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3333FF"/>
                </a:solidFill>
                <a:latin typeface="Arial "/>
              </a:rPr>
              <a:t>- </a:t>
            </a:r>
            <a:r>
              <a:rPr lang="en-US" altLang="en-US" sz="2400" b="1" u="sng" dirty="0">
                <a:solidFill>
                  <a:srgbClr val="3333FF"/>
                </a:solidFill>
                <a:latin typeface="Arial "/>
              </a:rPr>
              <a:t>invading</a:t>
            </a:r>
            <a:r>
              <a:rPr lang="en-US" altLang="en-US" sz="2400" dirty="0">
                <a:solidFill>
                  <a:srgbClr val="3333FF"/>
                </a:solidFill>
                <a:latin typeface="Arial "/>
              </a:rPr>
              <a:t> igneous rock is always </a:t>
            </a:r>
            <a:r>
              <a:rPr lang="en-US" altLang="en-US" sz="2400" b="1" u="sng" dirty="0">
                <a:solidFill>
                  <a:srgbClr val="3333FF"/>
                </a:solidFill>
                <a:latin typeface="Arial "/>
              </a:rPr>
              <a:t>younger</a:t>
            </a:r>
            <a:r>
              <a:rPr lang="en-US" altLang="en-US" sz="2400" dirty="0">
                <a:solidFill>
                  <a:srgbClr val="3333FF"/>
                </a:solidFill>
                <a:latin typeface="Arial "/>
              </a:rPr>
              <a:t> than the rock it </a:t>
            </a:r>
            <a:r>
              <a:rPr lang="en-US" altLang="en-US" sz="2400" b="1" u="sng" dirty="0">
                <a:solidFill>
                  <a:srgbClr val="3333FF"/>
                </a:solidFill>
                <a:latin typeface="Arial "/>
              </a:rPr>
              <a:t>intrudes</a:t>
            </a:r>
          </a:p>
          <a:p>
            <a:endParaRPr lang="en-US" altLang="en-US" sz="2400" dirty="0">
              <a:solidFill>
                <a:srgbClr val="3333FF"/>
              </a:solidFill>
              <a:latin typeface="Arial "/>
            </a:endParaRPr>
          </a:p>
          <a:p>
            <a:r>
              <a:rPr lang="en-US" altLang="en-US" sz="2400" dirty="0">
                <a:solidFill>
                  <a:srgbClr val="3333FF"/>
                </a:solidFill>
                <a:latin typeface="Arial "/>
              </a:rPr>
              <a:t>- several types of </a:t>
            </a:r>
            <a:r>
              <a:rPr lang="en-US" altLang="en-US" sz="2400" b="1" u="sng" dirty="0">
                <a:solidFill>
                  <a:srgbClr val="3333FF"/>
                </a:solidFill>
                <a:latin typeface="Arial "/>
              </a:rPr>
              <a:t>intrusions</a:t>
            </a:r>
            <a:r>
              <a:rPr lang="en-US" altLang="en-US" sz="2400" dirty="0">
                <a:solidFill>
                  <a:srgbClr val="3333FF"/>
                </a:solidFill>
                <a:latin typeface="Arial "/>
              </a:rPr>
              <a:t>:</a:t>
            </a:r>
          </a:p>
          <a:p>
            <a:r>
              <a:rPr lang="en-US" altLang="en-US" sz="2400" dirty="0">
                <a:solidFill>
                  <a:srgbClr val="3333FF"/>
                </a:solidFill>
                <a:latin typeface="Arial "/>
              </a:rPr>
              <a:t>	</a:t>
            </a:r>
            <a:r>
              <a:rPr lang="en-US" altLang="en-US" sz="2400" u="sng" dirty="0">
                <a:solidFill>
                  <a:srgbClr val="3333FF"/>
                </a:solidFill>
                <a:latin typeface="Arial "/>
              </a:rPr>
              <a:t>sill</a:t>
            </a:r>
            <a:r>
              <a:rPr lang="en-US" altLang="en-US" sz="2400" dirty="0">
                <a:solidFill>
                  <a:srgbClr val="3333FF"/>
                </a:solidFill>
                <a:latin typeface="Arial "/>
              </a:rPr>
              <a:t> – an intrusion that happens between </a:t>
            </a:r>
            <a:r>
              <a:rPr lang="en-US" altLang="en-US" sz="2400" dirty="0" smtClean="0">
                <a:solidFill>
                  <a:srgbClr val="3333FF"/>
                </a:solidFill>
                <a:latin typeface="Arial "/>
              </a:rPr>
              <a:t>layers</a:t>
            </a:r>
          </a:p>
          <a:p>
            <a:r>
              <a:rPr lang="en-US" altLang="en-US" sz="2400" dirty="0">
                <a:solidFill>
                  <a:srgbClr val="3333FF"/>
                </a:solidFill>
                <a:latin typeface="Arial "/>
              </a:rPr>
              <a:t>	</a:t>
            </a:r>
            <a:r>
              <a:rPr lang="en-US" altLang="en-US" sz="2400" u="sng" dirty="0" smtClean="0">
                <a:solidFill>
                  <a:srgbClr val="3333FF"/>
                </a:solidFill>
                <a:latin typeface="Arial "/>
              </a:rPr>
              <a:t>laccolith</a:t>
            </a:r>
            <a:r>
              <a:rPr lang="en-US" altLang="en-US" sz="2400" dirty="0" smtClean="0">
                <a:solidFill>
                  <a:srgbClr val="3333FF"/>
                </a:solidFill>
                <a:latin typeface="Arial "/>
              </a:rPr>
              <a:t> – a more prominent sill</a:t>
            </a:r>
            <a:endParaRPr lang="en-US" altLang="en-US" sz="2400" dirty="0">
              <a:solidFill>
                <a:srgbClr val="3333FF"/>
              </a:solidFill>
              <a:latin typeface="Arial 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71" y="2895600"/>
            <a:ext cx="7998645" cy="3883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90500" y="228600"/>
            <a:ext cx="567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</a:rPr>
              <a:t>The Principle of </a:t>
            </a:r>
            <a:r>
              <a:rPr lang="en-US" altLang="en-US" sz="2400" u="sng">
                <a:solidFill>
                  <a:srgbClr val="000000"/>
                </a:solidFill>
              </a:rPr>
              <a:t>Intrusive Relationships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52400" y="676275"/>
            <a:ext cx="88661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33FF"/>
                </a:solidFill>
                <a:latin typeface="Arial "/>
              </a:rPr>
              <a:t>- invading igneous rock is always </a:t>
            </a:r>
            <a:r>
              <a:rPr lang="en-US" altLang="en-US" sz="2400" u="sng">
                <a:solidFill>
                  <a:srgbClr val="3333FF"/>
                </a:solidFill>
                <a:latin typeface="Arial "/>
              </a:rPr>
              <a:t>younger</a:t>
            </a:r>
            <a:r>
              <a:rPr lang="en-US" altLang="en-US" sz="2400">
                <a:solidFill>
                  <a:srgbClr val="3333FF"/>
                </a:solidFill>
                <a:latin typeface="Arial "/>
              </a:rPr>
              <a:t> than the rock it intrudes</a:t>
            </a:r>
          </a:p>
          <a:p>
            <a:endParaRPr lang="en-US" altLang="en-US" sz="2400">
              <a:solidFill>
                <a:srgbClr val="3333FF"/>
              </a:solidFill>
              <a:latin typeface="Arial "/>
            </a:endParaRPr>
          </a:p>
          <a:p>
            <a:r>
              <a:rPr lang="en-US" altLang="en-US" sz="2400">
                <a:solidFill>
                  <a:srgbClr val="3333FF"/>
                </a:solidFill>
                <a:latin typeface="Arial "/>
              </a:rPr>
              <a:t>- several types of intrusions:</a:t>
            </a:r>
          </a:p>
          <a:p>
            <a:r>
              <a:rPr lang="en-US" altLang="en-US" sz="2400">
                <a:solidFill>
                  <a:srgbClr val="3333FF"/>
                </a:solidFill>
                <a:latin typeface="Arial "/>
              </a:rPr>
              <a:t>	</a:t>
            </a:r>
            <a:r>
              <a:rPr lang="en-US" altLang="en-US" sz="2400" u="sng">
                <a:solidFill>
                  <a:srgbClr val="3333FF"/>
                </a:solidFill>
                <a:latin typeface="Arial "/>
              </a:rPr>
              <a:t>sill</a:t>
            </a:r>
            <a:r>
              <a:rPr lang="en-US" altLang="en-US" sz="2400">
                <a:solidFill>
                  <a:srgbClr val="3333FF"/>
                </a:solidFill>
                <a:latin typeface="Arial "/>
              </a:rPr>
              <a:t> – an intrusion that happens between layers</a:t>
            </a:r>
          </a:p>
        </p:txBody>
      </p:sp>
      <p:pic>
        <p:nvPicPr>
          <p:cNvPr id="48137" name="Picture 9" descr="NBK-19927-113cc7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48768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90500" y="228600"/>
            <a:ext cx="567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</a:rPr>
              <a:t>The Principle of </a:t>
            </a:r>
            <a:r>
              <a:rPr lang="en-US" altLang="en-US" sz="2400" u="sng">
                <a:solidFill>
                  <a:srgbClr val="000000"/>
                </a:solidFill>
              </a:rPr>
              <a:t>Intrusive Relationships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52400" y="676275"/>
            <a:ext cx="88661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33FF"/>
                </a:solidFill>
                <a:latin typeface="Arial "/>
              </a:rPr>
              <a:t>- invading igneous rock is always </a:t>
            </a:r>
            <a:r>
              <a:rPr lang="en-US" altLang="en-US" sz="2400" u="sng">
                <a:solidFill>
                  <a:srgbClr val="3333FF"/>
                </a:solidFill>
                <a:latin typeface="Arial "/>
              </a:rPr>
              <a:t>younger</a:t>
            </a:r>
            <a:r>
              <a:rPr lang="en-US" altLang="en-US" sz="2400">
                <a:solidFill>
                  <a:srgbClr val="3333FF"/>
                </a:solidFill>
                <a:latin typeface="Arial "/>
              </a:rPr>
              <a:t> than the rock it intrudes</a:t>
            </a:r>
          </a:p>
          <a:p>
            <a:endParaRPr lang="en-US" altLang="en-US" sz="2400">
              <a:solidFill>
                <a:srgbClr val="3333FF"/>
              </a:solidFill>
              <a:latin typeface="Arial "/>
            </a:endParaRPr>
          </a:p>
          <a:p>
            <a:r>
              <a:rPr lang="en-US" altLang="en-US" sz="2400">
                <a:solidFill>
                  <a:srgbClr val="3333FF"/>
                </a:solidFill>
                <a:latin typeface="Arial "/>
              </a:rPr>
              <a:t>- several types of intrusions:</a:t>
            </a:r>
          </a:p>
          <a:p>
            <a:r>
              <a:rPr lang="en-US" altLang="en-US" sz="2400">
                <a:solidFill>
                  <a:srgbClr val="3333FF"/>
                </a:solidFill>
                <a:latin typeface="Arial "/>
              </a:rPr>
              <a:t>	</a:t>
            </a:r>
            <a:r>
              <a:rPr lang="en-US" altLang="en-US" sz="2400" u="sng">
                <a:solidFill>
                  <a:srgbClr val="3333FF"/>
                </a:solidFill>
                <a:latin typeface="Arial "/>
              </a:rPr>
              <a:t>dike</a:t>
            </a:r>
            <a:r>
              <a:rPr lang="en-US" altLang="en-US" sz="2400">
                <a:solidFill>
                  <a:srgbClr val="3333FF"/>
                </a:solidFill>
                <a:latin typeface="Arial "/>
              </a:rPr>
              <a:t> – an intrusion that cuts across pre-existing rock</a:t>
            </a:r>
          </a:p>
        </p:txBody>
      </p:sp>
      <p:pic>
        <p:nvPicPr>
          <p:cNvPr id="74765" name="Picture 13" descr="NBK-19927-1122d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486400" cy="36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90500" y="228600"/>
            <a:ext cx="567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</a:rPr>
              <a:t>The Principle of </a:t>
            </a:r>
            <a:r>
              <a:rPr lang="en-US" altLang="en-US" sz="2400" u="sng">
                <a:solidFill>
                  <a:srgbClr val="000000"/>
                </a:solidFill>
              </a:rPr>
              <a:t>Intrusive Relationships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52400" y="676275"/>
            <a:ext cx="88661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33FF"/>
                </a:solidFill>
                <a:latin typeface="Arial "/>
              </a:rPr>
              <a:t>- invading igneous rock is always </a:t>
            </a:r>
            <a:r>
              <a:rPr lang="en-US" altLang="en-US" sz="2400" u="sng">
                <a:solidFill>
                  <a:srgbClr val="3333FF"/>
                </a:solidFill>
                <a:latin typeface="Arial "/>
              </a:rPr>
              <a:t>younger</a:t>
            </a:r>
            <a:r>
              <a:rPr lang="en-US" altLang="en-US" sz="2400">
                <a:solidFill>
                  <a:srgbClr val="3333FF"/>
                </a:solidFill>
                <a:latin typeface="Arial "/>
              </a:rPr>
              <a:t> than the rock it intrudes</a:t>
            </a:r>
          </a:p>
          <a:p>
            <a:endParaRPr lang="en-US" altLang="en-US" sz="2400">
              <a:solidFill>
                <a:srgbClr val="3333FF"/>
              </a:solidFill>
              <a:latin typeface="Arial "/>
            </a:endParaRPr>
          </a:p>
          <a:p>
            <a:r>
              <a:rPr lang="en-US" altLang="en-US" sz="2400">
                <a:solidFill>
                  <a:srgbClr val="3333FF"/>
                </a:solidFill>
                <a:latin typeface="Arial "/>
              </a:rPr>
              <a:t>- several types of intrusions:</a:t>
            </a:r>
          </a:p>
          <a:p>
            <a:r>
              <a:rPr lang="en-US" altLang="en-US" sz="2400">
                <a:solidFill>
                  <a:srgbClr val="3333FF"/>
                </a:solidFill>
                <a:latin typeface="Arial "/>
              </a:rPr>
              <a:t>	</a:t>
            </a:r>
            <a:r>
              <a:rPr lang="en-US" altLang="en-US" sz="2400" u="sng">
                <a:solidFill>
                  <a:srgbClr val="3333FF"/>
                </a:solidFill>
                <a:latin typeface="Arial "/>
              </a:rPr>
              <a:t>dike</a:t>
            </a:r>
            <a:r>
              <a:rPr lang="en-US" altLang="en-US" sz="2400">
                <a:solidFill>
                  <a:srgbClr val="3333FF"/>
                </a:solidFill>
                <a:latin typeface="Arial "/>
              </a:rPr>
              <a:t> – an intrusion that cuts across pre-existing rock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77" y="2895600"/>
            <a:ext cx="7998645" cy="3883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8468</TotalTime>
  <Words>406</Words>
  <Application>Microsoft Office PowerPoint</Application>
  <PresentationFormat>On-screen Show (4:3)</PresentationFormat>
  <Paragraphs>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</vt:lpstr>
      <vt:lpstr>Arial - 36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tonic</dc:creator>
  <cp:lastModifiedBy>toni</cp:lastModifiedBy>
  <cp:revision>141</cp:revision>
  <cp:lastPrinted>2018-09-19T14:31:00Z</cp:lastPrinted>
  <dcterms:created xsi:type="dcterms:W3CDTF">2015-04-16T21:21:07Z</dcterms:created>
  <dcterms:modified xsi:type="dcterms:W3CDTF">2019-09-16T22:31:38Z</dcterms:modified>
</cp:coreProperties>
</file>