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62" r:id="rId2"/>
    <p:sldId id="298" r:id="rId3"/>
    <p:sldId id="370" r:id="rId4"/>
    <p:sldId id="371" r:id="rId5"/>
    <p:sldId id="372" r:id="rId6"/>
    <p:sldId id="373" r:id="rId7"/>
    <p:sldId id="375" r:id="rId8"/>
    <p:sldId id="376" r:id="rId9"/>
    <p:sldId id="377" r:id="rId10"/>
    <p:sldId id="378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86" r:id="rId19"/>
    <p:sldId id="291" r:id="rId20"/>
    <p:sldId id="292" r:id="rId21"/>
    <p:sldId id="293" r:id="rId22"/>
    <p:sldId id="349" r:id="rId23"/>
    <p:sldId id="294" r:id="rId24"/>
    <p:sldId id="313" r:id="rId25"/>
    <p:sldId id="315" r:id="rId26"/>
    <p:sldId id="314" r:id="rId27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7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379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7" tIns="46244" rIns="92487" bIns="4624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6768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7" tIns="46244" rIns="92487" bIns="4624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669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7" tIns="46244" rIns="92487" bIns="4624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6768" y="8772669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7" tIns="46244" rIns="92487" bIns="4624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8117B6-4915-404D-BD72-7C24E649F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511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5-05-04T12:33:16.97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1175 0,'0'32,"31"-32,-31 31,0-31,0 0,32 0,0 32,-1-32,1 0,-32 0,63 31,-63 0,32-31,-1 0,1 0,0 32,-32-32,64 0,-64 0,63 31,-63-31,32 31,-1-31,1 32,32 0,-64-32,32 0,-1 0,1 0,0 0,-1 31,-31-31,64 31,-64-31,32 0,-32 0,32 0,-1 0,1 0,0 31,-1-31,1 0,-32 0,32 32,0-32,0 31,-1-31,1 0,-32 0,63 31,-63-31,32 0,0 0,0 0,0 0,-1 32,33-32,-33 32,1-32,0 0,0 31,0-31,-32 31,31-31,1 0,0 0,-32 0,63 32,-63-1,32-31,0 0,0 0,-1 31,1-31,31 0,-63 63,32-63,0 0,0 32,0-32,-32 32,63-32,-63 0,32 30,-1-30,1 0,32 32,-32-32,-1 32,1-32,0 0,-32 30,31-30,1 32,0-32,-1 0,1 0,-1 32,-31-32,64 0,-64 31,31-31,1 0,0 0,0 32,-32-2,32-30,-32 0,31 0,1 32,-32-32,63 32,-63-32,64 0,-64 0,32 30,0-30,-1 0,33 32,-64-32,31 32,1-32,0 0,0 0,-32 31,32-31,-1 0,1 32,-32-32,32 31,-1-31,-31 0,32 31,-32-31,32 0,-32 0,0 0,32 0,0 0,-32 32,0-32,31 31,-31-31,32 0,0 0,-32 31,31-31,-31 0,32 0,-32 32,0-32,0 0,32 0,0 0,-32 32,0-32,0 31,0-31,0 0,0 0,-32 0,0 0,32 0,-63 0,63 0,-32 0,0 0,1 0,-33 0,64 0,-32 0,0 0,1 0,-1 0,32 0,-32 0,1 0,-1 0,0 0,0 0,32 0,-32 0,1 0,-1 0,0 0,32 0,-31 0,-1 0,0 0,0 0,0 0,1 0,-1 0,0 0,32 0,-63 0,63 0,-32 0,0 0,0 0,-31 0,31 0,1 0,-1 0,-63 0,64 0,-1 0,-31 0,-1 0,32 0,0 0,-63 0,64 0,-1 0,-32 0,64 0,-32 0,-31 0,63 0,-32 0,1 0,-1 0,-32 0,32 0,1 0,-33 0,64 0,-31 0,-65 0,96 0,-32 0,-31 0,31 0,1 0,-33 0,32 0,0 0,-31 0,0 0,31 0,-32 0,32 0,-31 0,31 0,1 0,31 0,-32 0,0 0,0 0,0 0,32 0,-63 0,63 0,-32 0,1 0,-1 0,0 0,32 0,-32 0,0 0,1 0,-1 0,0 0,32 0,-63 0,63 0,-32 0,0 0,0 0,1 0,-1 0,0 0,32 0,-31 0,31 0,-32 0,32 0,-31 0,-1 0,0 0,32 0,-63 0,31 0,1 0,31 0,-32 0,-32 0,32 0,1 0,31 0,-32 0,0 0,1 0,-1 0,32 0,-64 0,64 0,-32 0,32 0,-63 0,31 0,1 0,-1 0,32 0,-32 0,0 0,32 0,-32 0,32 0,-31 0,-1 0,32 0,-32 0,32 0,-31 0,31 0,-32 0,0 0,32 0,-32 0,32 0,-32 0,1 0,31 0,-32 0,32 0,-32 0,32 0,-31 0,-1 0,32 0,-32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E852F-6029-4034-8152-5307B0EE7C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678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9EEDE-670F-438A-8E7D-7DD63AA9D5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67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7839B-4167-4AD1-BC8D-A97D6CB055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4533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C9491-B8C7-40EF-9D6C-557FC80A6B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410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D1B59-56FD-4B57-B31C-71791680F5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78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DBA36-8D20-4309-840A-D43C383988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98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3177B-D41F-4AE9-BF4D-D9FB81BAE9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79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589AF-B036-4720-87D2-DC6C1D711A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848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0AB03-5FCC-4326-829F-900A846E2F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7850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8AC50-2409-45FF-BDC8-C9ED4C1D27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990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CE644-247E-4814-8E4C-E6650DE877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4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4C18FCA-2209-4FBA-B4DC-84FF22DA1CF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video.mit.edu/watch/normal-fault-8182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rrLJ4vXHCs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bsnews.com/news/city-of-kathmandu-shifted-ten-feet-by-earthquake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wmf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1.wmf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3.wmf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5.wmf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sorblearning.com/media/item.action;jsessionid=002DE84AF9EABA42D83251E5DBE8EDDE?quick=12p" TargetMode="External"/><Relationship Id="rId2" Type="http://schemas.openxmlformats.org/officeDocument/2006/relationships/hyperlink" Target="http://www.geolsoc.org.uk/Plate-Tectonics/Chap3-Plate-Margins/Conservative/San-Andreas-Fault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livescience.com/29536-infographic-tallest-mountain-to-deepest-ocean-trench.html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762250" y="609600"/>
            <a:ext cx="36179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/>
              <a:t>Geosphere 4 &amp; 5</a:t>
            </a:r>
          </a:p>
          <a:p>
            <a:r>
              <a:rPr lang="en-US" altLang="en-US" sz="2400" b="1" u="sng" dirty="0"/>
              <a:t>Principles of Geology…</a:t>
            </a:r>
          </a:p>
        </p:txBody>
      </p:sp>
      <p:pic>
        <p:nvPicPr>
          <p:cNvPr id="8197" name="Picture 5" descr="Mt-Katahdin-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620000" cy="511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81000" y="4941887"/>
            <a:ext cx="7010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100" dirty="0">
                <a:solidFill>
                  <a:srgbClr val="000000"/>
                </a:solidFill>
                <a:latin typeface="Arial - 28"/>
              </a:rPr>
              <a:t>t</a:t>
            </a:r>
            <a:r>
              <a:rPr lang="en-US" altLang="en-US" sz="2100" dirty="0" smtClean="0">
                <a:solidFill>
                  <a:srgbClr val="000000"/>
                </a:solidFill>
                <a:latin typeface="Arial - 28"/>
              </a:rPr>
              <a:t>he </a:t>
            </a:r>
            <a:r>
              <a:rPr lang="en-US" altLang="en-US" sz="2100" dirty="0">
                <a:solidFill>
                  <a:srgbClr val="000000"/>
                </a:solidFill>
                <a:latin typeface="Arial - 28"/>
              </a:rPr>
              <a:t>lithosphere is </a:t>
            </a:r>
            <a:r>
              <a:rPr lang="en-US" altLang="en-US" sz="2100" b="1" u="sng" dirty="0">
                <a:solidFill>
                  <a:srgbClr val="3333FF"/>
                </a:solidFill>
                <a:latin typeface="Arial - 28"/>
              </a:rPr>
              <a:t>stretched</a:t>
            </a:r>
            <a:r>
              <a:rPr lang="en-US" altLang="en-US" sz="2100" dirty="0">
                <a:solidFill>
                  <a:srgbClr val="000000"/>
                </a:solidFill>
                <a:latin typeface="Arial - 28"/>
              </a:rPr>
              <a:t> </a:t>
            </a:r>
            <a:r>
              <a:rPr lang="en-US" altLang="en-US" sz="2100" dirty="0">
                <a:solidFill>
                  <a:srgbClr val="3333FF"/>
                </a:solidFill>
                <a:latin typeface="Arial - 28"/>
              </a:rPr>
              <a:t>until a break </a:t>
            </a:r>
            <a:r>
              <a:rPr lang="en-US" altLang="en-US" sz="2100" dirty="0" smtClean="0">
                <a:solidFill>
                  <a:srgbClr val="3333FF"/>
                </a:solidFill>
                <a:latin typeface="Arial - 28"/>
              </a:rPr>
              <a:t>occurs</a:t>
            </a:r>
            <a:endParaRPr lang="en-US" altLang="en-US" sz="2100" dirty="0">
              <a:solidFill>
                <a:srgbClr val="000000"/>
              </a:solidFill>
              <a:latin typeface="Arial - 28"/>
            </a:endParaRPr>
          </a:p>
          <a:p>
            <a:r>
              <a:rPr lang="en-US" altLang="en-US" sz="2100" dirty="0">
                <a:solidFill>
                  <a:srgbClr val="000000"/>
                </a:solidFill>
                <a:latin typeface="Arial - 28"/>
              </a:rPr>
              <a:t>	</a:t>
            </a:r>
            <a:r>
              <a:rPr lang="en-US" altLang="en-US" sz="2100" dirty="0" smtClean="0">
                <a:solidFill>
                  <a:srgbClr val="000000"/>
                </a:solidFill>
                <a:latin typeface="Arial - 28"/>
              </a:rPr>
              <a:t>the </a:t>
            </a:r>
            <a:r>
              <a:rPr lang="en-US" altLang="en-US" sz="2100" dirty="0">
                <a:solidFill>
                  <a:srgbClr val="000000"/>
                </a:solidFill>
                <a:latin typeface="Arial - 28"/>
              </a:rPr>
              <a:t>two sides get pulled </a:t>
            </a:r>
            <a:r>
              <a:rPr lang="en-US" altLang="en-US" sz="2100" dirty="0" smtClean="0">
                <a:solidFill>
                  <a:srgbClr val="000000"/>
                </a:solidFill>
                <a:latin typeface="Arial - 28"/>
              </a:rPr>
              <a:t>apart</a:t>
            </a:r>
            <a:endParaRPr lang="en-US" altLang="en-US" sz="2100" dirty="0">
              <a:solidFill>
                <a:srgbClr val="000000"/>
              </a:solidFill>
              <a:latin typeface="Arial - 28"/>
            </a:endParaRPr>
          </a:p>
        </p:txBody>
      </p:sp>
      <p:sp>
        <p:nvSpPr>
          <p:cNvPr id="30723" name="Text Box 3">
            <a:hlinkClick r:id="rId2"/>
          </p:cNvPr>
          <p:cNvSpPr txBox="1">
            <a:spLocks noChangeArrowheads="1"/>
          </p:cNvSpPr>
          <p:nvPr/>
        </p:nvSpPr>
        <p:spPr bwMode="auto">
          <a:xfrm>
            <a:off x="76200" y="168275"/>
            <a:ext cx="3124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900">
                <a:solidFill>
                  <a:srgbClr val="000000"/>
                </a:solidFill>
                <a:latin typeface="Arial - 11"/>
              </a:rPr>
              <a:t>http://video.mit.edu/watch/normal-fault-8182/</a:t>
            </a:r>
          </a:p>
        </p:txBody>
      </p:sp>
      <p:pic>
        <p:nvPicPr>
          <p:cNvPr id="30724" name="Picture 4" descr="NormalFa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128000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1295400" y="5972175"/>
            <a:ext cx="7180263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100" dirty="0"/>
              <a:t>“normal” because </a:t>
            </a:r>
            <a:r>
              <a:rPr lang="en-US" altLang="en-US" sz="2100" dirty="0">
                <a:solidFill>
                  <a:srgbClr val="3333FF"/>
                </a:solidFill>
              </a:rPr>
              <a:t>the hanging wall falls in the direction you </a:t>
            </a:r>
          </a:p>
          <a:p>
            <a:r>
              <a:rPr lang="en-US" altLang="en-US" sz="2100" dirty="0">
                <a:solidFill>
                  <a:srgbClr val="3333FF"/>
                </a:solidFill>
              </a:rPr>
              <a:t>would predict based on gravity</a:t>
            </a:r>
          </a:p>
        </p:txBody>
      </p:sp>
      <p:pic>
        <p:nvPicPr>
          <p:cNvPr id="30732" name="Picture 12" descr="fpi-later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380047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3" name="Line 13"/>
          <p:cNvSpPr>
            <a:spLocks noChangeShapeType="1"/>
          </p:cNvSpPr>
          <p:nvPr/>
        </p:nvSpPr>
        <p:spPr bwMode="auto">
          <a:xfrm flipH="1">
            <a:off x="1295400" y="4114800"/>
            <a:ext cx="22860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>
            <a:off x="4267200" y="4343400"/>
            <a:ext cx="22860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55079" y="4343400"/>
            <a:ext cx="15584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CC0000"/>
                </a:solidFill>
              </a:rPr>
              <a:t>divergent</a:t>
            </a:r>
            <a:endParaRPr lang="en-US" sz="26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01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31" grpId="0"/>
      <p:bldP spid="30733" grpId="0" animBg="1"/>
      <p:bldP spid="30734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295400" y="5396805"/>
            <a:ext cx="7391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100" dirty="0">
                <a:solidFill>
                  <a:srgbClr val="000000"/>
                </a:solidFill>
              </a:rPr>
              <a:t>“reverse” fault</a:t>
            </a:r>
            <a:r>
              <a:rPr lang="en-US" altLang="en-US" sz="2100" dirty="0" smtClean="0">
                <a:solidFill>
                  <a:srgbClr val="000000"/>
                </a:solidFill>
              </a:rPr>
              <a:t>:  </a:t>
            </a:r>
            <a:r>
              <a:rPr lang="en-US" altLang="en-US" sz="2100" dirty="0" smtClean="0">
                <a:solidFill>
                  <a:srgbClr val="3333FF"/>
                </a:solidFill>
              </a:rPr>
              <a:t>the </a:t>
            </a:r>
            <a:r>
              <a:rPr lang="en-US" altLang="en-US" sz="2100" dirty="0">
                <a:solidFill>
                  <a:srgbClr val="3333FF"/>
                </a:solidFill>
              </a:rPr>
              <a:t>rock on one side of the fault has been pushed up over the other side</a:t>
            </a:r>
          </a:p>
          <a:p>
            <a:r>
              <a:rPr lang="en-US" altLang="en-US" sz="2100" dirty="0" smtClean="0">
                <a:solidFill>
                  <a:srgbClr val="000000"/>
                </a:solidFill>
              </a:rPr>
              <a:t>     the </a:t>
            </a:r>
            <a:r>
              <a:rPr lang="en-US" altLang="en-US" sz="2100" u="sng" dirty="0">
                <a:solidFill>
                  <a:srgbClr val="000000"/>
                </a:solidFill>
              </a:rPr>
              <a:t>hanging </a:t>
            </a:r>
            <a:r>
              <a:rPr lang="en-US" altLang="en-US" sz="2100" u="sng" dirty="0" smtClean="0">
                <a:solidFill>
                  <a:srgbClr val="000000"/>
                </a:solidFill>
              </a:rPr>
              <a:t>wall</a:t>
            </a:r>
            <a:r>
              <a:rPr lang="en-US" altLang="en-US" sz="2100" dirty="0" smtClean="0">
                <a:solidFill>
                  <a:srgbClr val="000000"/>
                </a:solidFill>
              </a:rPr>
              <a:t> </a:t>
            </a:r>
            <a:r>
              <a:rPr lang="en-US" altLang="en-US" sz="2100" dirty="0" smtClean="0">
                <a:solidFill>
                  <a:srgbClr val="3333FF"/>
                </a:solidFill>
              </a:rPr>
              <a:t>has  </a:t>
            </a:r>
            <a:r>
              <a:rPr lang="en-US" altLang="en-US" sz="2100" dirty="0">
                <a:solidFill>
                  <a:srgbClr val="3333FF"/>
                </a:solidFill>
              </a:rPr>
              <a:t>“fallen” in the opposite direction </a:t>
            </a:r>
            <a:r>
              <a:rPr lang="en-US" altLang="en-US" sz="2100" dirty="0" smtClean="0">
                <a:solidFill>
                  <a:srgbClr val="3333FF"/>
                </a:solidFill>
              </a:rPr>
              <a:t>you</a:t>
            </a:r>
          </a:p>
          <a:p>
            <a:r>
              <a:rPr lang="en-US" altLang="en-US" sz="2100" dirty="0">
                <a:solidFill>
                  <a:srgbClr val="3333FF"/>
                </a:solidFill>
              </a:rPr>
              <a:t> </a:t>
            </a:r>
            <a:r>
              <a:rPr lang="en-US" altLang="en-US" sz="2100" dirty="0" smtClean="0">
                <a:solidFill>
                  <a:srgbClr val="3333FF"/>
                </a:solidFill>
              </a:rPr>
              <a:t>    would </a:t>
            </a:r>
            <a:r>
              <a:rPr lang="en-US" altLang="en-US" sz="2100" dirty="0">
                <a:solidFill>
                  <a:srgbClr val="3333FF"/>
                </a:solidFill>
              </a:rPr>
              <a:t>predict based on gravity</a:t>
            </a:r>
          </a:p>
        </p:txBody>
      </p:sp>
      <p:pic>
        <p:nvPicPr>
          <p:cNvPr id="31747" name="Picture 3" descr="reverse-fault-diagram-199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6934200" cy="3642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82" name="Text Box 38"/>
          <p:cNvSpPr txBox="1">
            <a:spLocks noChangeArrowheads="1"/>
          </p:cNvSpPr>
          <p:nvPr/>
        </p:nvSpPr>
        <p:spPr bwMode="auto">
          <a:xfrm>
            <a:off x="381000" y="4482405"/>
            <a:ext cx="83566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100" dirty="0">
                <a:solidFill>
                  <a:srgbClr val="000000"/>
                </a:solidFill>
                <a:latin typeface="Arial - 28"/>
              </a:rPr>
              <a:t>t</a:t>
            </a:r>
            <a:r>
              <a:rPr lang="en-US" altLang="en-US" sz="2100" dirty="0" smtClean="0">
                <a:solidFill>
                  <a:srgbClr val="000000"/>
                </a:solidFill>
                <a:latin typeface="Arial - 28"/>
              </a:rPr>
              <a:t>he </a:t>
            </a:r>
            <a:r>
              <a:rPr lang="en-US" altLang="en-US" sz="2100" dirty="0">
                <a:solidFill>
                  <a:srgbClr val="000000"/>
                </a:solidFill>
                <a:latin typeface="Arial - 28"/>
              </a:rPr>
              <a:t>lithosphere is </a:t>
            </a:r>
            <a:r>
              <a:rPr lang="en-US" altLang="en-US" sz="2100" b="1" u="sng" dirty="0">
                <a:solidFill>
                  <a:srgbClr val="3333FF"/>
                </a:solidFill>
                <a:latin typeface="Arial - 28"/>
              </a:rPr>
              <a:t>“smooshed”</a:t>
            </a:r>
            <a:r>
              <a:rPr lang="en-US" altLang="en-US" sz="2100" dirty="0">
                <a:solidFill>
                  <a:srgbClr val="3333FF"/>
                </a:solidFill>
                <a:latin typeface="Arial - 28"/>
              </a:rPr>
              <a:t> until a break </a:t>
            </a:r>
            <a:r>
              <a:rPr lang="en-US" altLang="en-US" sz="2100" dirty="0" smtClean="0">
                <a:solidFill>
                  <a:srgbClr val="3333FF"/>
                </a:solidFill>
                <a:latin typeface="Arial - 28"/>
              </a:rPr>
              <a:t>occurs</a:t>
            </a:r>
            <a:r>
              <a:rPr lang="en-US" altLang="en-US" sz="2100" dirty="0" smtClean="0">
                <a:solidFill>
                  <a:srgbClr val="000000"/>
                </a:solidFill>
                <a:latin typeface="Arial - 28"/>
              </a:rPr>
              <a:t> </a:t>
            </a:r>
            <a:r>
              <a:rPr lang="en-US" altLang="en-US" sz="2100" dirty="0">
                <a:solidFill>
                  <a:srgbClr val="000000"/>
                </a:solidFill>
                <a:latin typeface="Arial - 28"/>
              </a:rPr>
              <a:t> </a:t>
            </a:r>
          </a:p>
          <a:p>
            <a:r>
              <a:rPr lang="en-US" altLang="en-US" sz="2100" dirty="0">
                <a:solidFill>
                  <a:srgbClr val="000000"/>
                </a:solidFill>
                <a:latin typeface="Arial - 28"/>
              </a:rPr>
              <a:t>	</a:t>
            </a:r>
            <a:r>
              <a:rPr lang="en-US" altLang="en-US" sz="2100" dirty="0" smtClean="0">
                <a:solidFill>
                  <a:srgbClr val="000000"/>
                </a:solidFill>
                <a:latin typeface="Arial - 28"/>
              </a:rPr>
              <a:t>the </a:t>
            </a:r>
            <a:r>
              <a:rPr lang="en-US" altLang="en-US" sz="2100" dirty="0">
                <a:solidFill>
                  <a:srgbClr val="000000"/>
                </a:solidFill>
                <a:latin typeface="Arial - 28"/>
              </a:rPr>
              <a:t>two sides get pushed </a:t>
            </a:r>
            <a:r>
              <a:rPr lang="en-US" altLang="en-US" sz="2100" dirty="0" smtClean="0">
                <a:solidFill>
                  <a:srgbClr val="000000"/>
                </a:solidFill>
                <a:latin typeface="Arial - 28"/>
              </a:rPr>
              <a:t>together</a:t>
            </a:r>
            <a:endParaRPr lang="en-US" altLang="en-US" sz="2100" dirty="0">
              <a:solidFill>
                <a:srgbClr val="000000"/>
              </a:solidFill>
              <a:latin typeface="Arial - 28"/>
            </a:endParaRPr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1295400" y="3886200"/>
            <a:ext cx="22860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 flipH="1">
            <a:off x="4267200" y="3886200"/>
            <a:ext cx="22860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15638" y="3962400"/>
            <a:ext cx="18373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CC0000"/>
                </a:solidFill>
              </a:rPr>
              <a:t>convergent</a:t>
            </a:r>
            <a:endParaRPr lang="en-US" sz="26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70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82" grpId="0"/>
      <p:bldP spid="5" grpId="0" animBg="1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Thru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128000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0" y="3838575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u="sng" dirty="0" smtClean="0">
                <a:solidFill>
                  <a:srgbClr val="000000"/>
                </a:solidFill>
              </a:rPr>
              <a:t>thrust fault</a:t>
            </a:r>
          </a:p>
          <a:p>
            <a:r>
              <a:rPr lang="en-US" altLang="en-US" sz="2400" dirty="0" smtClean="0">
                <a:solidFill>
                  <a:srgbClr val="000000"/>
                </a:solidFill>
              </a:rPr>
              <a:t>     </a:t>
            </a:r>
            <a:r>
              <a:rPr lang="en-US" altLang="en-US" sz="2400" dirty="0" smtClean="0">
                <a:solidFill>
                  <a:srgbClr val="3333FF"/>
                </a:solidFill>
              </a:rPr>
              <a:t>is a </a:t>
            </a:r>
            <a:r>
              <a:rPr lang="en-US" altLang="en-US" sz="2400" u="sng" dirty="0">
                <a:solidFill>
                  <a:srgbClr val="3333FF"/>
                </a:solidFill>
              </a:rPr>
              <a:t>reverse fault</a:t>
            </a:r>
            <a:r>
              <a:rPr lang="en-US" altLang="en-US" sz="2400" dirty="0">
                <a:solidFill>
                  <a:srgbClr val="3333FF"/>
                </a:solidFill>
              </a:rPr>
              <a:t> </a:t>
            </a:r>
          </a:p>
          <a:p>
            <a:r>
              <a:rPr lang="en-US" altLang="en-US" sz="2400" dirty="0">
                <a:solidFill>
                  <a:srgbClr val="3333FF"/>
                </a:solidFill>
              </a:rPr>
              <a:t>	that has an angle </a:t>
            </a:r>
            <a:r>
              <a:rPr lang="en-US" altLang="en-US" sz="2400" u="sng" dirty="0">
                <a:solidFill>
                  <a:srgbClr val="3333FF"/>
                </a:solidFill>
              </a:rPr>
              <a:t>less than 45 degrees from horizontal</a:t>
            </a:r>
            <a:r>
              <a:rPr lang="en-US" altLang="en-US" sz="2400" dirty="0">
                <a:solidFill>
                  <a:srgbClr val="3333FF"/>
                </a:solidFill>
              </a:rPr>
              <a:t> </a:t>
            </a:r>
          </a:p>
          <a:p>
            <a:endParaRPr lang="en-US" altLang="en-US" sz="2400" u="sng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2829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08525" y="2868613"/>
              <a:ext cx="1841500" cy="584200"/>
            </p14:xfrm>
          </p:contentPart>
        </mc:Choice>
        <mc:Fallback xmlns="">
          <p:pic>
            <p:nvPicPr>
              <p:cNvPr id="32829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90891" y="2851169"/>
                <a:ext cx="1876768" cy="61908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586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reverse-fault-diagram-199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152400"/>
            <a:ext cx="7543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82" name="Text Box 38"/>
          <p:cNvSpPr txBox="1">
            <a:spLocks noChangeArrowheads="1"/>
          </p:cNvSpPr>
          <p:nvPr/>
        </p:nvSpPr>
        <p:spPr bwMode="auto">
          <a:xfrm>
            <a:off x="514141" y="4736829"/>
            <a:ext cx="8356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rgbClr val="000000"/>
                </a:solidFill>
                <a:latin typeface="Arial - 28"/>
              </a:rPr>
              <a:t>o</a:t>
            </a:r>
            <a:r>
              <a:rPr lang="en-US" altLang="en-US" sz="2400" dirty="0" smtClean="0">
                <a:solidFill>
                  <a:srgbClr val="000000"/>
                </a:solidFill>
                <a:latin typeface="Arial - 28"/>
              </a:rPr>
              <a:t>lder rock can get pushed up above younger rock…</a:t>
            </a:r>
          </a:p>
          <a:p>
            <a:endParaRPr lang="en-US" altLang="en-US" sz="2400" dirty="0">
              <a:solidFill>
                <a:srgbClr val="000000"/>
              </a:solidFill>
              <a:latin typeface="Arial - 28"/>
            </a:endParaRPr>
          </a:p>
          <a:p>
            <a:r>
              <a:rPr lang="en-US" altLang="en-US" sz="2400" dirty="0" smtClean="0">
                <a:solidFill>
                  <a:srgbClr val="000000"/>
                </a:solidFill>
                <a:latin typeface="Arial - 28"/>
              </a:rPr>
              <a:t>		layer 1 from left is above layer 2 from right</a:t>
            </a:r>
          </a:p>
          <a:p>
            <a:r>
              <a:rPr lang="en-US" altLang="en-US" sz="2400" dirty="0">
                <a:solidFill>
                  <a:srgbClr val="000000"/>
                </a:solidFill>
                <a:latin typeface="Arial - 28"/>
              </a:rPr>
              <a:t>	</a:t>
            </a:r>
            <a:r>
              <a:rPr lang="en-US" altLang="en-US" sz="2400" dirty="0" smtClean="0">
                <a:solidFill>
                  <a:srgbClr val="000000"/>
                </a:solidFill>
                <a:latin typeface="Arial - 28"/>
              </a:rPr>
              <a:t>	layer 3 from left is above layer 4 from right</a:t>
            </a:r>
          </a:p>
          <a:p>
            <a:r>
              <a:rPr lang="en-US" altLang="en-US" sz="2400" dirty="0">
                <a:solidFill>
                  <a:srgbClr val="000000"/>
                </a:solidFill>
                <a:latin typeface="Arial - 28"/>
              </a:rPr>
              <a:t>	</a:t>
            </a:r>
            <a:r>
              <a:rPr lang="en-US" altLang="en-US" sz="2400" dirty="0" smtClean="0">
                <a:solidFill>
                  <a:srgbClr val="000000"/>
                </a:solidFill>
                <a:latin typeface="Arial - 28"/>
              </a:rPr>
              <a:t>	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 - 28"/>
              </a:rPr>
              <a:t>etc</a:t>
            </a:r>
            <a:r>
              <a:rPr lang="en-US" altLang="en-US" sz="2400" dirty="0" smtClean="0">
                <a:solidFill>
                  <a:srgbClr val="000000"/>
                </a:solidFill>
                <a:latin typeface="Arial - 28"/>
              </a:rPr>
              <a:t>….</a:t>
            </a:r>
            <a:endParaRPr lang="en-US" altLang="en-US" sz="2400" dirty="0">
              <a:solidFill>
                <a:srgbClr val="000000"/>
              </a:solidFill>
              <a:latin typeface="Arial - 28"/>
            </a:endParaRPr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1295400" y="3962400"/>
            <a:ext cx="22860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 flipH="1">
            <a:off x="4267200" y="4191000"/>
            <a:ext cx="22860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55079" y="4191000"/>
            <a:ext cx="18373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CC0000"/>
                </a:solidFill>
              </a:rPr>
              <a:t>convergent</a:t>
            </a:r>
            <a:endParaRPr lang="en-US" sz="2600" dirty="0">
              <a:solidFill>
                <a:srgbClr val="CC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011694" y="1371600"/>
            <a:ext cx="312906" cy="1588532"/>
            <a:chOff x="601494" y="1981200"/>
            <a:chExt cx="312906" cy="1588532"/>
          </a:xfrm>
          <a:solidFill>
            <a:schemeClr val="accent1">
              <a:alpha val="57000"/>
            </a:schemeClr>
          </a:solidFill>
        </p:grpSpPr>
        <p:sp>
          <p:nvSpPr>
            <p:cNvPr id="16" name="TextBox 15"/>
            <p:cNvSpPr txBox="1"/>
            <p:nvPr/>
          </p:nvSpPr>
          <p:spPr>
            <a:xfrm>
              <a:off x="601494" y="3200400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C0000"/>
                  </a:solidFill>
                </a:rPr>
                <a:t>1</a:t>
              </a: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1494" y="2895600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</a:rPr>
                <a:t>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1494" y="2590800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</a:rPr>
                <a:t>3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1494" y="2259187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</a:rPr>
                <a:t>4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1494" y="1981200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</a:rPr>
                <a:t>5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19628" y="1948543"/>
            <a:ext cx="312906" cy="1588532"/>
            <a:chOff x="601494" y="1981200"/>
            <a:chExt cx="312906" cy="1588532"/>
          </a:xfrm>
          <a:solidFill>
            <a:schemeClr val="accent1">
              <a:alpha val="57000"/>
            </a:schemeClr>
          </a:solidFill>
        </p:grpSpPr>
        <p:sp>
          <p:nvSpPr>
            <p:cNvPr id="22" name="TextBox 21"/>
            <p:cNvSpPr txBox="1"/>
            <p:nvPr/>
          </p:nvSpPr>
          <p:spPr>
            <a:xfrm>
              <a:off x="601494" y="3200400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C0000"/>
                  </a:solidFill>
                </a:rPr>
                <a:t>1</a:t>
              </a: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1494" y="2895600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</a:rPr>
                <a:t>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1494" y="2590800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</a:rPr>
                <a:t>3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1494" y="2259187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</a:rPr>
                <a:t>4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1494" y="1981200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</a:rPr>
                <a:t>5</a:t>
              </a:r>
            </a:p>
          </p:txBody>
        </p:sp>
      </p:grpSp>
      <p:sp>
        <p:nvSpPr>
          <p:cNvPr id="8" name="Oval 7"/>
          <p:cNvSpPr/>
          <p:nvPr/>
        </p:nvSpPr>
        <p:spPr>
          <a:xfrm>
            <a:off x="3352800" y="2362200"/>
            <a:ext cx="1066800" cy="941213"/>
          </a:xfrm>
          <a:prstGeom prst="ellipse">
            <a:avLst/>
          </a:prstGeom>
          <a:noFill/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2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31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1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31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914400"/>
            <a:ext cx="8766175" cy="5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216400" y="838200"/>
            <a:ext cx="429260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700">
                <a:solidFill>
                  <a:srgbClr val="000000"/>
                </a:solidFill>
                <a:latin typeface="Arial - 35"/>
              </a:rPr>
              <a:t>500 million years old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762500" y="3886200"/>
            <a:ext cx="429260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700">
                <a:solidFill>
                  <a:srgbClr val="000000"/>
                </a:solidFill>
                <a:latin typeface="Arial - 35"/>
              </a:rPr>
              <a:t>450 million years old</a:t>
            </a:r>
          </a:p>
        </p:txBody>
      </p:sp>
      <p:sp>
        <p:nvSpPr>
          <p:cNvPr id="33797" name="Freeform 5"/>
          <p:cNvSpPr>
            <a:spLocks/>
          </p:cNvSpPr>
          <p:nvPr/>
        </p:nvSpPr>
        <p:spPr bwMode="auto">
          <a:xfrm>
            <a:off x="4103688" y="1323975"/>
            <a:ext cx="666750" cy="446088"/>
          </a:xfrm>
          <a:custGeom>
            <a:avLst/>
            <a:gdLst>
              <a:gd name="T0" fmla="*/ 0 w 420"/>
              <a:gd name="T1" fmla="*/ 0 h 281"/>
              <a:gd name="T2" fmla="*/ 12 w 420"/>
              <a:gd name="T3" fmla="*/ 40 h 281"/>
              <a:gd name="T4" fmla="*/ 21 w 420"/>
              <a:gd name="T5" fmla="*/ 71 h 281"/>
              <a:gd name="T6" fmla="*/ 32 w 420"/>
              <a:gd name="T7" fmla="*/ 101 h 281"/>
              <a:gd name="T8" fmla="*/ 44 w 420"/>
              <a:gd name="T9" fmla="*/ 131 h 281"/>
              <a:gd name="T10" fmla="*/ 57 w 420"/>
              <a:gd name="T11" fmla="*/ 159 h 281"/>
              <a:gd name="T12" fmla="*/ 69 w 420"/>
              <a:gd name="T13" fmla="*/ 185 h 281"/>
              <a:gd name="T14" fmla="*/ 81 w 420"/>
              <a:gd name="T15" fmla="*/ 208 h 281"/>
              <a:gd name="T16" fmla="*/ 102 w 420"/>
              <a:gd name="T17" fmla="*/ 245 h 281"/>
              <a:gd name="T18" fmla="*/ 119 w 420"/>
              <a:gd name="T19" fmla="*/ 264 h 281"/>
              <a:gd name="T20" fmla="*/ 137 w 420"/>
              <a:gd name="T21" fmla="*/ 275 h 281"/>
              <a:gd name="T22" fmla="*/ 156 w 420"/>
              <a:gd name="T23" fmla="*/ 281 h 281"/>
              <a:gd name="T24" fmla="*/ 174 w 420"/>
              <a:gd name="T25" fmla="*/ 281 h 281"/>
              <a:gd name="T26" fmla="*/ 196 w 420"/>
              <a:gd name="T27" fmla="*/ 274 h 281"/>
              <a:gd name="T28" fmla="*/ 223 w 420"/>
              <a:gd name="T29" fmla="*/ 255 h 281"/>
              <a:gd name="T30" fmla="*/ 244 w 420"/>
              <a:gd name="T31" fmla="*/ 233 h 281"/>
              <a:gd name="T32" fmla="*/ 250 w 420"/>
              <a:gd name="T33" fmla="*/ 222 h 281"/>
              <a:gd name="T34" fmla="*/ 257 w 420"/>
              <a:gd name="T35" fmla="*/ 195 h 281"/>
              <a:gd name="T36" fmla="*/ 266 w 420"/>
              <a:gd name="T37" fmla="*/ 160 h 281"/>
              <a:gd name="T38" fmla="*/ 283 w 420"/>
              <a:gd name="T39" fmla="*/ 127 h 281"/>
              <a:gd name="T40" fmla="*/ 301 w 420"/>
              <a:gd name="T41" fmla="*/ 92 h 281"/>
              <a:gd name="T42" fmla="*/ 325 w 420"/>
              <a:gd name="T43" fmla="*/ 54 h 281"/>
              <a:gd name="T44" fmla="*/ 329 w 420"/>
              <a:gd name="T45" fmla="*/ 49 h 281"/>
              <a:gd name="T46" fmla="*/ 334 w 420"/>
              <a:gd name="T47" fmla="*/ 47 h 281"/>
              <a:gd name="T48" fmla="*/ 340 w 420"/>
              <a:gd name="T49" fmla="*/ 47 h 281"/>
              <a:gd name="T50" fmla="*/ 346 w 420"/>
              <a:gd name="T51" fmla="*/ 48 h 281"/>
              <a:gd name="T52" fmla="*/ 349 w 420"/>
              <a:gd name="T53" fmla="*/ 47 h 281"/>
              <a:gd name="T54" fmla="*/ 350 w 420"/>
              <a:gd name="T55" fmla="*/ 44 h 281"/>
              <a:gd name="T56" fmla="*/ 350 w 420"/>
              <a:gd name="T57" fmla="*/ 40 h 281"/>
              <a:gd name="T58" fmla="*/ 352 w 420"/>
              <a:gd name="T59" fmla="*/ 40 h 281"/>
              <a:gd name="T60" fmla="*/ 376 w 420"/>
              <a:gd name="T61" fmla="*/ 61 h 281"/>
              <a:gd name="T62" fmla="*/ 392 w 420"/>
              <a:gd name="T63" fmla="*/ 82 h 281"/>
              <a:gd name="T64" fmla="*/ 409 w 420"/>
              <a:gd name="T65" fmla="*/ 93 h 281"/>
              <a:gd name="T66" fmla="*/ 415 w 420"/>
              <a:gd name="T67" fmla="*/ 96 h 281"/>
              <a:gd name="T68" fmla="*/ 418 w 420"/>
              <a:gd name="T69" fmla="*/ 96 h 281"/>
              <a:gd name="T70" fmla="*/ 420 w 420"/>
              <a:gd name="T71" fmla="*/ 94 h 281"/>
              <a:gd name="T72" fmla="*/ 420 w 420"/>
              <a:gd name="T73" fmla="*/ 90 h 281"/>
              <a:gd name="T74" fmla="*/ 408 w 420"/>
              <a:gd name="T75" fmla="*/ 58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20" h="281">
                <a:moveTo>
                  <a:pt x="0" y="0"/>
                </a:moveTo>
                <a:lnTo>
                  <a:pt x="12" y="40"/>
                </a:lnTo>
                <a:lnTo>
                  <a:pt x="21" y="71"/>
                </a:lnTo>
                <a:lnTo>
                  <a:pt x="32" y="101"/>
                </a:lnTo>
                <a:lnTo>
                  <a:pt x="44" y="131"/>
                </a:lnTo>
                <a:lnTo>
                  <a:pt x="57" y="159"/>
                </a:lnTo>
                <a:lnTo>
                  <a:pt x="69" y="185"/>
                </a:lnTo>
                <a:lnTo>
                  <a:pt x="81" y="208"/>
                </a:lnTo>
                <a:lnTo>
                  <a:pt x="102" y="245"/>
                </a:lnTo>
                <a:lnTo>
                  <a:pt x="119" y="264"/>
                </a:lnTo>
                <a:lnTo>
                  <a:pt x="137" y="275"/>
                </a:lnTo>
                <a:lnTo>
                  <a:pt x="156" y="281"/>
                </a:lnTo>
                <a:lnTo>
                  <a:pt x="174" y="281"/>
                </a:lnTo>
                <a:lnTo>
                  <a:pt x="196" y="274"/>
                </a:lnTo>
                <a:lnTo>
                  <a:pt x="223" y="255"/>
                </a:lnTo>
                <a:lnTo>
                  <a:pt x="244" y="233"/>
                </a:lnTo>
                <a:lnTo>
                  <a:pt x="250" y="222"/>
                </a:lnTo>
                <a:lnTo>
                  <a:pt x="257" y="195"/>
                </a:lnTo>
                <a:lnTo>
                  <a:pt x="266" y="160"/>
                </a:lnTo>
                <a:lnTo>
                  <a:pt x="283" y="127"/>
                </a:lnTo>
                <a:lnTo>
                  <a:pt x="301" y="92"/>
                </a:lnTo>
                <a:lnTo>
                  <a:pt x="325" y="54"/>
                </a:lnTo>
                <a:lnTo>
                  <a:pt x="329" y="49"/>
                </a:lnTo>
                <a:lnTo>
                  <a:pt x="334" y="47"/>
                </a:lnTo>
                <a:lnTo>
                  <a:pt x="340" y="47"/>
                </a:lnTo>
                <a:lnTo>
                  <a:pt x="346" y="48"/>
                </a:lnTo>
                <a:lnTo>
                  <a:pt x="349" y="47"/>
                </a:lnTo>
                <a:lnTo>
                  <a:pt x="350" y="44"/>
                </a:lnTo>
                <a:lnTo>
                  <a:pt x="350" y="40"/>
                </a:lnTo>
                <a:lnTo>
                  <a:pt x="352" y="40"/>
                </a:lnTo>
                <a:lnTo>
                  <a:pt x="376" y="61"/>
                </a:lnTo>
                <a:lnTo>
                  <a:pt x="392" y="82"/>
                </a:lnTo>
                <a:lnTo>
                  <a:pt x="409" y="93"/>
                </a:lnTo>
                <a:lnTo>
                  <a:pt x="415" y="96"/>
                </a:lnTo>
                <a:lnTo>
                  <a:pt x="418" y="96"/>
                </a:lnTo>
                <a:lnTo>
                  <a:pt x="420" y="94"/>
                </a:lnTo>
                <a:lnTo>
                  <a:pt x="420" y="90"/>
                </a:lnTo>
                <a:lnTo>
                  <a:pt x="408" y="58"/>
                </a:lnTo>
              </a:path>
            </a:pathLst>
          </a:custGeom>
          <a:noFill/>
          <a:ln w="381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trike-slip-fault-2ka1yb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128000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28600" y="4800600"/>
            <a:ext cx="8686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rgbClr val="000000"/>
                </a:solidFill>
              </a:rPr>
              <a:t>a</a:t>
            </a:r>
            <a:r>
              <a:rPr lang="en-US" altLang="en-US" sz="2400" dirty="0" smtClean="0">
                <a:solidFill>
                  <a:srgbClr val="000000"/>
                </a:solidFill>
              </a:rPr>
              <a:t> </a:t>
            </a:r>
            <a:r>
              <a:rPr lang="en-US" altLang="en-US" sz="2400" dirty="0">
                <a:solidFill>
                  <a:srgbClr val="000000"/>
                </a:solidFill>
              </a:rPr>
              <a:t>fault that is the consequence of the land “chunks</a:t>
            </a:r>
            <a:r>
              <a:rPr lang="en-US" altLang="en-US" sz="2400" dirty="0" smtClean="0">
                <a:solidFill>
                  <a:srgbClr val="000000"/>
                </a:solidFill>
              </a:rPr>
              <a:t>”</a:t>
            </a:r>
          </a:p>
          <a:p>
            <a:r>
              <a:rPr lang="en-US" altLang="en-US" sz="2400" dirty="0" smtClean="0">
                <a:solidFill>
                  <a:srgbClr val="3333FF"/>
                </a:solidFill>
              </a:rPr>
              <a:t>     moving </a:t>
            </a:r>
            <a:r>
              <a:rPr lang="en-US" altLang="en-US" sz="2400" dirty="0">
                <a:solidFill>
                  <a:srgbClr val="3333FF"/>
                </a:solidFill>
              </a:rPr>
              <a:t>in opposite </a:t>
            </a:r>
            <a:r>
              <a:rPr lang="en-US" altLang="en-US" sz="2400" dirty="0" smtClean="0">
                <a:solidFill>
                  <a:srgbClr val="3333FF"/>
                </a:solidFill>
              </a:rPr>
              <a:t>directions </a:t>
            </a:r>
          </a:p>
          <a:p>
            <a:r>
              <a:rPr lang="en-US" altLang="en-US" sz="2400" dirty="0">
                <a:solidFill>
                  <a:srgbClr val="3333FF"/>
                </a:solidFill>
              </a:rPr>
              <a:t> </a:t>
            </a:r>
            <a:r>
              <a:rPr lang="en-US" altLang="en-US" sz="2400" dirty="0" smtClean="0">
                <a:solidFill>
                  <a:srgbClr val="3333FF"/>
                </a:solidFill>
              </a:rPr>
              <a:t>    or </a:t>
            </a:r>
            <a:r>
              <a:rPr lang="en-US" altLang="en-US" sz="2400" dirty="0">
                <a:solidFill>
                  <a:srgbClr val="3333FF"/>
                </a:solidFill>
              </a:rPr>
              <a:t>the same direction at </a:t>
            </a:r>
            <a:r>
              <a:rPr lang="en-US" altLang="en-US" sz="2400" dirty="0" smtClean="0">
                <a:solidFill>
                  <a:srgbClr val="3333FF"/>
                </a:solidFill>
              </a:rPr>
              <a:t>different speeds</a:t>
            </a:r>
            <a:endParaRPr lang="en-US" altLang="en-US" sz="2400" dirty="0">
              <a:solidFill>
                <a:srgbClr val="3333FF"/>
              </a:solidFill>
            </a:endParaRPr>
          </a:p>
          <a:p>
            <a:endParaRPr lang="en-US" altLang="en-US" sz="2400" dirty="0">
              <a:solidFill>
                <a:srgbClr val="000000"/>
              </a:solidFill>
              <a:latin typeface="Arial "/>
            </a:endParaRPr>
          </a:p>
          <a:p>
            <a:r>
              <a:rPr lang="en-US" altLang="en-US" sz="2400" dirty="0">
                <a:solidFill>
                  <a:srgbClr val="000000"/>
                </a:solidFill>
                <a:latin typeface="Arial "/>
              </a:rPr>
              <a:t>t</a:t>
            </a:r>
            <a:r>
              <a:rPr lang="en-US" altLang="en-US" sz="2400" dirty="0" smtClean="0">
                <a:solidFill>
                  <a:srgbClr val="000000"/>
                </a:solidFill>
                <a:latin typeface="Arial "/>
              </a:rPr>
              <a:t>he </a:t>
            </a:r>
            <a:r>
              <a:rPr lang="en-US" altLang="en-US" sz="2400" dirty="0">
                <a:solidFill>
                  <a:srgbClr val="000000"/>
                </a:solidFill>
                <a:latin typeface="Arial "/>
              </a:rPr>
              <a:t>fault is very nearly </a:t>
            </a:r>
            <a:r>
              <a:rPr lang="en-US" altLang="en-US" sz="2400" dirty="0" smtClean="0">
                <a:solidFill>
                  <a:srgbClr val="000000"/>
                </a:solidFill>
                <a:latin typeface="Arial "/>
              </a:rPr>
              <a:t>vertical</a:t>
            </a:r>
            <a:endParaRPr lang="en-US" altLang="en-US" sz="2400" dirty="0">
              <a:solidFill>
                <a:srgbClr val="000000"/>
              </a:solidFill>
              <a:latin typeface="Arial "/>
            </a:endParaRPr>
          </a:p>
        </p:txBody>
      </p:sp>
      <p:sp>
        <p:nvSpPr>
          <p:cNvPr id="34820" name="Text Box 4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30200" y="241300"/>
            <a:ext cx="3454400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900">
                <a:solidFill>
                  <a:srgbClr val="000000"/>
                </a:solidFill>
                <a:latin typeface="Arial - 11"/>
              </a:rPr>
              <a:t>https://www.youtube.com/watch?v=MrrLJ4vXHCs</a:t>
            </a:r>
          </a:p>
        </p:txBody>
      </p:sp>
    </p:spTree>
    <p:extLst>
      <p:ext uri="{BB962C8B-B14F-4D97-AF65-F5344CB8AC3E}">
        <p14:creationId xmlns:p14="http://schemas.microsoft.com/office/powerpoint/2010/main" val="48286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ormalFa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8983"/>
            <a:ext cx="3505200" cy="158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Strike-slip-fault-2ka1yb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14036"/>
            <a:ext cx="3810000" cy="172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reverse-fault-diagram-1998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583" y="33334"/>
            <a:ext cx="3273217" cy="171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96316" y="3807024"/>
            <a:ext cx="65293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What </a:t>
            </a:r>
            <a:r>
              <a:rPr lang="en-US" sz="2000" u="sng" dirty="0" smtClean="0"/>
              <a:t>processes</a:t>
            </a:r>
            <a:r>
              <a:rPr lang="en-US" sz="2000" dirty="0" smtClean="0"/>
              <a:t> in the Earth would </a:t>
            </a:r>
            <a:r>
              <a:rPr lang="en-US" sz="2000" u="sng" dirty="0" smtClean="0"/>
              <a:t>cause faults</a:t>
            </a:r>
            <a:r>
              <a:rPr lang="en-US" sz="2000" dirty="0" smtClean="0"/>
              <a:t> to form?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_____________________________________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______________________________________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4123492"/>
            <a:ext cx="7231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convection currents in the mesosphere and asthenosphere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1316" y="4924961"/>
            <a:ext cx="66720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 what </a:t>
            </a:r>
            <a:r>
              <a:rPr lang="en-US" sz="2000" u="sng" dirty="0" smtClean="0"/>
              <a:t>layer</a:t>
            </a:r>
            <a:r>
              <a:rPr lang="en-US" sz="2000" dirty="0" smtClean="0"/>
              <a:t> of the Earth would faults form?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_____________________________________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_____________________________________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______________________________________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733800" y="5540514"/>
            <a:ext cx="3491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so, the layer has to be rigid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5235714"/>
            <a:ext cx="3150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CRrrrrACKS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are forming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4800" y="5845314"/>
            <a:ext cx="5141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so, the lithosphere (crust + outer mantle)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1415" y="4416624"/>
            <a:ext cx="7202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as a consequence of heating of lower mantle from the core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Picture 5" descr="EarthStru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974" y="22531"/>
            <a:ext cx="6096000" cy="37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64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-4.07407E-6 L 8.33333E-7 -0.0722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2222E-6 1.85185E-6 L 2.22222E-6 -0.07222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8" grpId="0"/>
      <p:bldP spid="9" grpId="0"/>
      <p:bldP spid="10" grpId="0"/>
      <p:bldP spid="11" grpId="0"/>
      <p:bldP spid="12" grpId="0"/>
      <p:bldP spid="1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lipboard(4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5"/>
          <a:stretch/>
        </p:blipFill>
        <p:spPr bwMode="auto">
          <a:xfrm>
            <a:off x="990600" y="1828800"/>
            <a:ext cx="71024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38800" y="720804"/>
            <a:ext cx="26661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200" dirty="0">
                <a:solidFill>
                  <a:srgbClr val="0000FF"/>
                </a:solidFill>
              </a:rPr>
              <a:t>plates can move </a:t>
            </a:r>
            <a:endParaRPr lang="en-US" altLang="en-US" sz="2200" dirty="0" smtClean="0">
              <a:solidFill>
                <a:srgbClr val="0000FF"/>
              </a:solidFill>
            </a:endParaRPr>
          </a:p>
          <a:p>
            <a:r>
              <a:rPr lang="en-US" altLang="en-US" sz="2200" dirty="0" smtClean="0">
                <a:solidFill>
                  <a:srgbClr val="0000FF"/>
                </a:solidFill>
              </a:rPr>
              <a:t>toward </a:t>
            </a:r>
            <a:r>
              <a:rPr lang="en-US" altLang="en-US" sz="2200" dirty="0">
                <a:solidFill>
                  <a:srgbClr val="0000FF"/>
                </a:solidFill>
              </a:rPr>
              <a:t>each other  </a:t>
            </a:r>
            <a:endParaRPr lang="en-US" altLang="en-US" sz="2200" dirty="0" smtClean="0">
              <a:solidFill>
                <a:srgbClr val="0000FF"/>
              </a:solidFill>
            </a:endParaRPr>
          </a:p>
          <a:p>
            <a:r>
              <a:rPr lang="en-US" altLang="en-US" sz="2200" dirty="0" smtClean="0">
                <a:solidFill>
                  <a:srgbClr val="0000FF"/>
                </a:solidFill>
              </a:rPr>
              <a:t>(</a:t>
            </a:r>
            <a:r>
              <a:rPr lang="en-US" altLang="en-US" sz="2200" dirty="0">
                <a:solidFill>
                  <a:srgbClr val="0000FF"/>
                </a:solidFill>
              </a:rPr>
              <a:t>convergent</a:t>
            </a:r>
            <a:r>
              <a:rPr lang="en-US" altLang="en-US" sz="2200" dirty="0" smtClean="0">
                <a:solidFill>
                  <a:srgbClr val="0000FF"/>
                </a:solidFill>
              </a:rPr>
              <a:t>)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720804"/>
            <a:ext cx="31213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200" dirty="0">
                <a:solidFill>
                  <a:srgbClr val="0000FF"/>
                </a:solidFill>
              </a:rPr>
              <a:t>plates can move </a:t>
            </a:r>
          </a:p>
          <a:p>
            <a:r>
              <a:rPr lang="en-US" altLang="en-US" sz="2200" dirty="0" smtClean="0">
                <a:solidFill>
                  <a:srgbClr val="0000FF"/>
                </a:solidFill>
              </a:rPr>
              <a:t>away from </a:t>
            </a:r>
            <a:r>
              <a:rPr lang="en-US" altLang="en-US" sz="2200" dirty="0">
                <a:solidFill>
                  <a:srgbClr val="0000FF"/>
                </a:solidFill>
              </a:rPr>
              <a:t>each other  </a:t>
            </a:r>
            <a:endParaRPr lang="en-US" altLang="en-US" sz="2200" dirty="0" smtClean="0">
              <a:solidFill>
                <a:srgbClr val="0000FF"/>
              </a:solidFill>
            </a:endParaRPr>
          </a:p>
          <a:p>
            <a:r>
              <a:rPr lang="en-US" altLang="en-US" sz="2200" dirty="0" smtClean="0">
                <a:solidFill>
                  <a:srgbClr val="0000FF"/>
                </a:solidFill>
              </a:rPr>
              <a:t>(divergent)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6574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rte23fol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58674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0" y="519747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u="sng" dirty="0">
                <a:solidFill>
                  <a:srgbClr val="000000"/>
                </a:solidFill>
                <a:latin typeface="Arial - 36"/>
              </a:rPr>
              <a:t>a</a:t>
            </a:r>
            <a:r>
              <a:rPr lang="en-US" altLang="en-US" sz="2400" b="1" u="sng" dirty="0" smtClean="0">
                <a:solidFill>
                  <a:srgbClr val="000000"/>
                </a:solidFill>
                <a:latin typeface="Arial - 36"/>
              </a:rPr>
              <a:t>nticline </a:t>
            </a:r>
            <a:r>
              <a:rPr lang="en-US" altLang="en-US" sz="2400" b="1" u="sng" dirty="0">
                <a:solidFill>
                  <a:srgbClr val="000000"/>
                </a:solidFill>
                <a:latin typeface="Arial - 36"/>
              </a:rPr>
              <a:t>folds</a:t>
            </a:r>
            <a:r>
              <a:rPr lang="en-US" altLang="en-US" sz="2400" dirty="0">
                <a:solidFill>
                  <a:srgbClr val="000000"/>
                </a:solidFill>
                <a:latin typeface="Arial - 36"/>
              </a:rPr>
              <a:t> </a:t>
            </a:r>
            <a:r>
              <a:rPr lang="en-US" altLang="en-US" sz="2400" dirty="0">
                <a:solidFill>
                  <a:srgbClr val="3333FF"/>
                </a:solidFill>
                <a:latin typeface="Arial - 36"/>
              </a:rPr>
              <a:t>have the oldest layers in the middle of the </a:t>
            </a:r>
            <a:r>
              <a:rPr lang="en-US" altLang="en-US" sz="2400" dirty="0" smtClean="0">
                <a:solidFill>
                  <a:srgbClr val="3333FF"/>
                </a:solidFill>
                <a:latin typeface="Arial - 36"/>
              </a:rPr>
              <a:t>fold</a:t>
            </a:r>
            <a:endParaRPr lang="en-US" altLang="en-US" sz="2400" dirty="0">
              <a:solidFill>
                <a:srgbClr val="3333FF"/>
              </a:solidFill>
              <a:latin typeface="Arial - 36"/>
            </a:endParaRPr>
          </a:p>
          <a:p>
            <a:r>
              <a:rPr lang="en-US" altLang="en-US" sz="2400" b="1" u="sng" dirty="0">
                <a:solidFill>
                  <a:srgbClr val="000000"/>
                </a:solidFill>
                <a:latin typeface="Arial - 36"/>
              </a:rPr>
              <a:t>s</a:t>
            </a:r>
            <a:r>
              <a:rPr lang="en-US" altLang="en-US" sz="2400" b="1" u="sng" dirty="0" smtClean="0">
                <a:solidFill>
                  <a:srgbClr val="000000"/>
                </a:solidFill>
                <a:latin typeface="Arial - 36"/>
              </a:rPr>
              <a:t>yncline </a:t>
            </a:r>
            <a:r>
              <a:rPr lang="en-US" altLang="en-US" sz="2400" b="1" u="sng" dirty="0">
                <a:solidFill>
                  <a:srgbClr val="000000"/>
                </a:solidFill>
                <a:latin typeface="Arial - 36"/>
              </a:rPr>
              <a:t>folds</a:t>
            </a:r>
            <a:r>
              <a:rPr lang="en-US" altLang="en-US" sz="2400" dirty="0">
                <a:solidFill>
                  <a:srgbClr val="000000"/>
                </a:solidFill>
                <a:latin typeface="Arial - 36"/>
              </a:rPr>
              <a:t> </a:t>
            </a:r>
            <a:r>
              <a:rPr lang="en-US" altLang="en-US" sz="2400" dirty="0">
                <a:solidFill>
                  <a:srgbClr val="3333FF"/>
                </a:solidFill>
                <a:latin typeface="Arial - 36"/>
              </a:rPr>
              <a:t>have the youngest layers in the middle of the </a:t>
            </a:r>
            <a:r>
              <a:rPr lang="en-US" altLang="en-US" sz="2400" dirty="0" smtClean="0">
                <a:solidFill>
                  <a:srgbClr val="3333FF"/>
                </a:solidFill>
                <a:latin typeface="Arial - 36"/>
              </a:rPr>
              <a:t>fold</a:t>
            </a:r>
            <a:endParaRPr lang="en-US" altLang="en-US" sz="2400" dirty="0">
              <a:solidFill>
                <a:srgbClr val="3333FF"/>
              </a:solidFill>
              <a:latin typeface="Arial - 36"/>
            </a:endParaRP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838200" y="2514600"/>
            <a:ext cx="1854200" cy="503238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700" dirty="0">
                <a:solidFill>
                  <a:srgbClr val="000000"/>
                </a:solidFill>
                <a:latin typeface="Arial - 35"/>
              </a:rPr>
              <a:t>a</a:t>
            </a:r>
            <a:r>
              <a:rPr lang="en-US" altLang="en-US" sz="2700" dirty="0" smtClean="0">
                <a:solidFill>
                  <a:srgbClr val="000000"/>
                </a:solidFill>
                <a:latin typeface="Arial - 35"/>
              </a:rPr>
              <a:t>nticline</a:t>
            </a:r>
            <a:endParaRPr lang="en-US" altLang="en-US" sz="2700" dirty="0">
              <a:solidFill>
                <a:srgbClr val="000000"/>
              </a:solidFill>
              <a:latin typeface="Arial - 35"/>
            </a:endParaRP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6629400" y="1828800"/>
            <a:ext cx="1854200" cy="50323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700" dirty="0">
                <a:solidFill>
                  <a:srgbClr val="000000"/>
                </a:solidFill>
                <a:latin typeface="Arial - 35"/>
              </a:rPr>
              <a:t>s</a:t>
            </a:r>
            <a:r>
              <a:rPr lang="en-US" altLang="en-US" sz="2700" dirty="0" smtClean="0">
                <a:solidFill>
                  <a:srgbClr val="000000"/>
                </a:solidFill>
                <a:latin typeface="Arial - 35"/>
              </a:rPr>
              <a:t>yncline</a:t>
            </a:r>
            <a:endParaRPr lang="en-US" altLang="en-US" sz="2700" dirty="0">
              <a:solidFill>
                <a:srgbClr val="000000"/>
              </a:solidFill>
              <a:latin typeface="Arial - 35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38150" y="152400"/>
            <a:ext cx="826770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200" b="1" u="sng" dirty="0">
                <a:solidFill>
                  <a:srgbClr val="000000"/>
                </a:solidFill>
                <a:latin typeface="Arial "/>
              </a:rPr>
              <a:t>c</a:t>
            </a:r>
            <a:r>
              <a:rPr lang="en-US" altLang="en-US" sz="2200" b="1" u="sng" dirty="0" smtClean="0">
                <a:solidFill>
                  <a:srgbClr val="000000"/>
                </a:solidFill>
                <a:latin typeface="Arial "/>
              </a:rPr>
              <a:t>ompression</a:t>
            </a:r>
            <a:r>
              <a:rPr lang="en-US" altLang="en-US" sz="2200" dirty="0" smtClean="0">
                <a:solidFill>
                  <a:srgbClr val="000000"/>
                </a:solidFill>
                <a:latin typeface="Arial "/>
              </a:rPr>
              <a:t> </a:t>
            </a:r>
            <a:r>
              <a:rPr lang="en-US" altLang="en-US" sz="2200" dirty="0">
                <a:solidFill>
                  <a:srgbClr val="000000"/>
                </a:solidFill>
                <a:latin typeface="Arial "/>
              </a:rPr>
              <a:t>in the crust </a:t>
            </a:r>
            <a:r>
              <a:rPr lang="en-US" altLang="en-US" sz="2200" dirty="0" smtClean="0">
                <a:solidFill>
                  <a:srgbClr val="3333FF"/>
                </a:solidFill>
                <a:latin typeface="Arial "/>
              </a:rPr>
              <a:t>(</a:t>
            </a:r>
            <a:r>
              <a:rPr lang="en-US" altLang="en-US" sz="2400" b="1" i="1" u="sng" dirty="0" smtClean="0">
                <a:solidFill>
                  <a:srgbClr val="3333FF"/>
                </a:solidFill>
                <a:latin typeface="Arial "/>
              </a:rPr>
              <a:t>must be convergent…</a:t>
            </a:r>
            <a:r>
              <a:rPr lang="en-US" altLang="en-US" sz="2200" dirty="0" smtClean="0">
                <a:solidFill>
                  <a:srgbClr val="3333FF"/>
                </a:solidFill>
                <a:latin typeface="Arial "/>
              </a:rPr>
              <a:t>)</a:t>
            </a:r>
            <a:endParaRPr lang="en-US" altLang="en-US" sz="2200" i="1" dirty="0" smtClean="0">
              <a:solidFill>
                <a:srgbClr val="3333FF"/>
              </a:solidFill>
              <a:latin typeface="Arial "/>
            </a:endParaRPr>
          </a:p>
          <a:p>
            <a:r>
              <a:rPr lang="en-US" altLang="en-US" sz="2200" dirty="0" smtClean="0">
                <a:solidFill>
                  <a:srgbClr val="000000"/>
                </a:solidFill>
                <a:latin typeface="Arial "/>
              </a:rPr>
              <a:t>	that does NOT </a:t>
            </a:r>
            <a:r>
              <a:rPr lang="en-US" altLang="en-US" sz="2200" dirty="0">
                <a:solidFill>
                  <a:srgbClr val="000000"/>
                </a:solidFill>
                <a:latin typeface="Arial "/>
              </a:rPr>
              <a:t>cause breaks causes </a:t>
            </a:r>
            <a:r>
              <a:rPr lang="en-US" altLang="en-US" sz="2200" b="1" u="sng" dirty="0">
                <a:solidFill>
                  <a:srgbClr val="000000"/>
                </a:solidFill>
                <a:latin typeface="Arial "/>
              </a:rPr>
              <a:t>folds</a:t>
            </a:r>
            <a:r>
              <a:rPr lang="en-US" altLang="en-US" sz="2200" dirty="0">
                <a:solidFill>
                  <a:srgbClr val="000000"/>
                </a:solidFill>
                <a:latin typeface="Arial "/>
              </a:rPr>
              <a:t>.</a:t>
            </a:r>
          </a:p>
        </p:txBody>
      </p:sp>
      <p:sp>
        <p:nvSpPr>
          <p:cNvPr id="61448" name="Freeform 8"/>
          <p:cNvSpPr>
            <a:spLocks/>
          </p:cNvSpPr>
          <p:nvPr/>
        </p:nvSpPr>
        <p:spPr bwMode="auto">
          <a:xfrm>
            <a:off x="3986213" y="9744075"/>
            <a:ext cx="3616325" cy="2365375"/>
          </a:xfrm>
          <a:custGeom>
            <a:avLst/>
            <a:gdLst>
              <a:gd name="T0" fmla="*/ 4 w 2278"/>
              <a:gd name="T1" fmla="*/ 974 h 1490"/>
              <a:gd name="T2" fmla="*/ 0 w 2278"/>
              <a:gd name="T3" fmla="*/ 950 h 1490"/>
              <a:gd name="T4" fmla="*/ 22 w 2278"/>
              <a:gd name="T5" fmla="*/ 891 h 1490"/>
              <a:gd name="T6" fmla="*/ 55 w 2278"/>
              <a:gd name="T7" fmla="*/ 818 h 1490"/>
              <a:gd name="T8" fmla="*/ 98 w 2278"/>
              <a:gd name="T9" fmla="*/ 742 h 1490"/>
              <a:gd name="T10" fmla="*/ 140 w 2278"/>
              <a:gd name="T11" fmla="*/ 675 h 1490"/>
              <a:gd name="T12" fmla="*/ 183 w 2278"/>
              <a:gd name="T13" fmla="*/ 607 h 1490"/>
              <a:gd name="T14" fmla="*/ 234 w 2278"/>
              <a:gd name="T15" fmla="*/ 534 h 1490"/>
              <a:gd name="T16" fmla="*/ 291 w 2278"/>
              <a:gd name="T17" fmla="*/ 465 h 1490"/>
              <a:gd name="T18" fmla="*/ 348 w 2278"/>
              <a:gd name="T19" fmla="*/ 391 h 1490"/>
              <a:gd name="T20" fmla="*/ 414 w 2278"/>
              <a:gd name="T21" fmla="*/ 323 h 1490"/>
              <a:gd name="T22" fmla="*/ 482 w 2278"/>
              <a:gd name="T23" fmla="*/ 257 h 1490"/>
              <a:gd name="T24" fmla="*/ 550 w 2278"/>
              <a:gd name="T25" fmla="*/ 200 h 1490"/>
              <a:gd name="T26" fmla="*/ 623 w 2278"/>
              <a:gd name="T27" fmla="*/ 147 h 1490"/>
              <a:gd name="T28" fmla="*/ 697 w 2278"/>
              <a:gd name="T29" fmla="*/ 102 h 1490"/>
              <a:gd name="T30" fmla="*/ 773 w 2278"/>
              <a:gd name="T31" fmla="*/ 62 h 1490"/>
              <a:gd name="T32" fmla="*/ 834 w 2278"/>
              <a:gd name="T33" fmla="*/ 41 h 1490"/>
              <a:gd name="T34" fmla="*/ 903 w 2278"/>
              <a:gd name="T35" fmla="*/ 20 h 1490"/>
              <a:gd name="T36" fmla="*/ 966 w 2278"/>
              <a:gd name="T37" fmla="*/ 8 h 1490"/>
              <a:gd name="T38" fmla="*/ 1030 w 2278"/>
              <a:gd name="T39" fmla="*/ 2 h 1490"/>
              <a:gd name="T40" fmla="*/ 1093 w 2278"/>
              <a:gd name="T41" fmla="*/ 0 h 1490"/>
              <a:gd name="T42" fmla="*/ 1157 w 2278"/>
              <a:gd name="T43" fmla="*/ 5 h 1490"/>
              <a:gd name="T44" fmla="*/ 1221 w 2278"/>
              <a:gd name="T45" fmla="*/ 15 h 1490"/>
              <a:gd name="T46" fmla="*/ 1284 w 2278"/>
              <a:gd name="T47" fmla="*/ 34 h 1490"/>
              <a:gd name="T48" fmla="*/ 1350 w 2278"/>
              <a:gd name="T49" fmla="*/ 53 h 1490"/>
              <a:gd name="T50" fmla="*/ 1418 w 2278"/>
              <a:gd name="T51" fmla="*/ 82 h 1490"/>
              <a:gd name="T52" fmla="*/ 1482 w 2278"/>
              <a:gd name="T53" fmla="*/ 115 h 1490"/>
              <a:gd name="T54" fmla="*/ 1546 w 2278"/>
              <a:gd name="T55" fmla="*/ 153 h 1490"/>
              <a:gd name="T56" fmla="*/ 1609 w 2278"/>
              <a:gd name="T57" fmla="*/ 196 h 1490"/>
              <a:gd name="T58" fmla="*/ 1680 w 2278"/>
              <a:gd name="T59" fmla="*/ 254 h 1490"/>
              <a:gd name="T60" fmla="*/ 1757 w 2278"/>
              <a:gd name="T61" fmla="*/ 327 h 1490"/>
              <a:gd name="T62" fmla="*/ 1814 w 2278"/>
              <a:gd name="T63" fmla="*/ 391 h 1490"/>
              <a:gd name="T64" fmla="*/ 1870 w 2278"/>
              <a:gd name="T65" fmla="*/ 460 h 1490"/>
              <a:gd name="T66" fmla="*/ 1921 w 2278"/>
              <a:gd name="T67" fmla="*/ 530 h 1490"/>
              <a:gd name="T68" fmla="*/ 1970 w 2278"/>
              <a:gd name="T69" fmla="*/ 605 h 1490"/>
              <a:gd name="T70" fmla="*/ 2001 w 2278"/>
              <a:gd name="T71" fmla="*/ 660 h 1490"/>
              <a:gd name="T72" fmla="*/ 2037 w 2278"/>
              <a:gd name="T73" fmla="*/ 726 h 1490"/>
              <a:gd name="T74" fmla="*/ 2067 w 2278"/>
              <a:gd name="T75" fmla="*/ 780 h 1490"/>
              <a:gd name="T76" fmla="*/ 2098 w 2278"/>
              <a:gd name="T77" fmla="*/ 847 h 1490"/>
              <a:gd name="T78" fmla="*/ 2130 w 2278"/>
              <a:gd name="T79" fmla="*/ 924 h 1490"/>
              <a:gd name="T80" fmla="*/ 2162 w 2278"/>
              <a:gd name="T81" fmla="*/ 1000 h 1490"/>
              <a:gd name="T82" fmla="*/ 2184 w 2278"/>
              <a:gd name="T83" fmla="*/ 1069 h 1490"/>
              <a:gd name="T84" fmla="*/ 2206 w 2278"/>
              <a:gd name="T85" fmla="*/ 1134 h 1490"/>
              <a:gd name="T86" fmla="*/ 2223 w 2278"/>
              <a:gd name="T87" fmla="*/ 1205 h 1490"/>
              <a:gd name="T88" fmla="*/ 2240 w 2278"/>
              <a:gd name="T89" fmla="*/ 1274 h 1490"/>
              <a:gd name="T90" fmla="*/ 2252 w 2278"/>
              <a:gd name="T91" fmla="*/ 1342 h 1490"/>
              <a:gd name="T92" fmla="*/ 2263 w 2278"/>
              <a:gd name="T93" fmla="*/ 1407 h 1490"/>
              <a:gd name="T94" fmla="*/ 2273 w 2278"/>
              <a:gd name="T95" fmla="*/ 1479 h 1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278" h="1490">
                <a:moveTo>
                  <a:pt x="11" y="981"/>
                </a:moveTo>
                <a:lnTo>
                  <a:pt x="4" y="974"/>
                </a:lnTo>
                <a:lnTo>
                  <a:pt x="1" y="963"/>
                </a:lnTo>
                <a:lnTo>
                  <a:pt x="0" y="950"/>
                </a:lnTo>
                <a:lnTo>
                  <a:pt x="4" y="930"/>
                </a:lnTo>
                <a:lnTo>
                  <a:pt x="22" y="891"/>
                </a:lnTo>
                <a:lnTo>
                  <a:pt x="38" y="852"/>
                </a:lnTo>
                <a:lnTo>
                  <a:pt x="55" y="818"/>
                </a:lnTo>
                <a:lnTo>
                  <a:pt x="77" y="779"/>
                </a:lnTo>
                <a:lnTo>
                  <a:pt x="98" y="742"/>
                </a:lnTo>
                <a:lnTo>
                  <a:pt x="119" y="709"/>
                </a:lnTo>
                <a:lnTo>
                  <a:pt x="140" y="675"/>
                </a:lnTo>
                <a:lnTo>
                  <a:pt x="161" y="641"/>
                </a:lnTo>
                <a:lnTo>
                  <a:pt x="183" y="607"/>
                </a:lnTo>
                <a:lnTo>
                  <a:pt x="208" y="571"/>
                </a:lnTo>
                <a:lnTo>
                  <a:pt x="234" y="534"/>
                </a:lnTo>
                <a:lnTo>
                  <a:pt x="264" y="499"/>
                </a:lnTo>
                <a:lnTo>
                  <a:pt x="291" y="465"/>
                </a:lnTo>
                <a:lnTo>
                  <a:pt x="320" y="428"/>
                </a:lnTo>
                <a:lnTo>
                  <a:pt x="348" y="391"/>
                </a:lnTo>
                <a:lnTo>
                  <a:pt x="381" y="357"/>
                </a:lnTo>
                <a:lnTo>
                  <a:pt x="414" y="323"/>
                </a:lnTo>
                <a:lnTo>
                  <a:pt x="448" y="289"/>
                </a:lnTo>
                <a:lnTo>
                  <a:pt x="482" y="257"/>
                </a:lnTo>
                <a:lnTo>
                  <a:pt x="516" y="230"/>
                </a:lnTo>
                <a:lnTo>
                  <a:pt x="550" y="200"/>
                </a:lnTo>
                <a:lnTo>
                  <a:pt x="586" y="173"/>
                </a:lnTo>
                <a:lnTo>
                  <a:pt x="623" y="147"/>
                </a:lnTo>
                <a:lnTo>
                  <a:pt x="659" y="126"/>
                </a:lnTo>
                <a:lnTo>
                  <a:pt x="697" y="102"/>
                </a:lnTo>
                <a:lnTo>
                  <a:pt x="736" y="80"/>
                </a:lnTo>
                <a:lnTo>
                  <a:pt x="773" y="62"/>
                </a:lnTo>
                <a:lnTo>
                  <a:pt x="803" y="50"/>
                </a:lnTo>
                <a:lnTo>
                  <a:pt x="834" y="41"/>
                </a:lnTo>
                <a:lnTo>
                  <a:pt x="872" y="27"/>
                </a:lnTo>
                <a:lnTo>
                  <a:pt x="903" y="20"/>
                </a:lnTo>
                <a:lnTo>
                  <a:pt x="934" y="13"/>
                </a:lnTo>
                <a:lnTo>
                  <a:pt x="966" y="8"/>
                </a:lnTo>
                <a:lnTo>
                  <a:pt x="998" y="5"/>
                </a:lnTo>
                <a:lnTo>
                  <a:pt x="1030" y="2"/>
                </a:lnTo>
                <a:lnTo>
                  <a:pt x="1062" y="1"/>
                </a:lnTo>
                <a:lnTo>
                  <a:pt x="1093" y="0"/>
                </a:lnTo>
                <a:lnTo>
                  <a:pt x="1125" y="2"/>
                </a:lnTo>
                <a:lnTo>
                  <a:pt x="1157" y="5"/>
                </a:lnTo>
                <a:lnTo>
                  <a:pt x="1189" y="8"/>
                </a:lnTo>
                <a:lnTo>
                  <a:pt x="1221" y="15"/>
                </a:lnTo>
                <a:lnTo>
                  <a:pt x="1253" y="24"/>
                </a:lnTo>
                <a:lnTo>
                  <a:pt x="1284" y="34"/>
                </a:lnTo>
                <a:lnTo>
                  <a:pt x="1316" y="43"/>
                </a:lnTo>
                <a:lnTo>
                  <a:pt x="1350" y="53"/>
                </a:lnTo>
                <a:lnTo>
                  <a:pt x="1385" y="66"/>
                </a:lnTo>
                <a:lnTo>
                  <a:pt x="1418" y="82"/>
                </a:lnTo>
                <a:lnTo>
                  <a:pt x="1450" y="97"/>
                </a:lnTo>
                <a:lnTo>
                  <a:pt x="1482" y="115"/>
                </a:lnTo>
                <a:lnTo>
                  <a:pt x="1514" y="134"/>
                </a:lnTo>
                <a:lnTo>
                  <a:pt x="1546" y="153"/>
                </a:lnTo>
                <a:lnTo>
                  <a:pt x="1577" y="174"/>
                </a:lnTo>
                <a:lnTo>
                  <a:pt x="1609" y="196"/>
                </a:lnTo>
                <a:lnTo>
                  <a:pt x="1641" y="218"/>
                </a:lnTo>
                <a:lnTo>
                  <a:pt x="1680" y="254"/>
                </a:lnTo>
                <a:lnTo>
                  <a:pt x="1719" y="290"/>
                </a:lnTo>
                <a:lnTo>
                  <a:pt x="1757" y="327"/>
                </a:lnTo>
                <a:lnTo>
                  <a:pt x="1786" y="357"/>
                </a:lnTo>
                <a:lnTo>
                  <a:pt x="1814" y="391"/>
                </a:lnTo>
                <a:lnTo>
                  <a:pt x="1843" y="426"/>
                </a:lnTo>
                <a:lnTo>
                  <a:pt x="1870" y="460"/>
                </a:lnTo>
                <a:lnTo>
                  <a:pt x="1896" y="495"/>
                </a:lnTo>
                <a:lnTo>
                  <a:pt x="1921" y="530"/>
                </a:lnTo>
                <a:lnTo>
                  <a:pt x="1947" y="567"/>
                </a:lnTo>
                <a:lnTo>
                  <a:pt x="1970" y="605"/>
                </a:lnTo>
                <a:lnTo>
                  <a:pt x="1985" y="631"/>
                </a:lnTo>
                <a:lnTo>
                  <a:pt x="2001" y="660"/>
                </a:lnTo>
                <a:lnTo>
                  <a:pt x="2015" y="687"/>
                </a:lnTo>
                <a:lnTo>
                  <a:pt x="2037" y="726"/>
                </a:lnTo>
                <a:lnTo>
                  <a:pt x="2053" y="752"/>
                </a:lnTo>
                <a:lnTo>
                  <a:pt x="2067" y="780"/>
                </a:lnTo>
                <a:lnTo>
                  <a:pt x="2080" y="808"/>
                </a:lnTo>
                <a:lnTo>
                  <a:pt x="2098" y="847"/>
                </a:lnTo>
                <a:lnTo>
                  <a:pt x="2114" y="885"/>
                </a:lnTo>
                <a:lnTo>
                  <a:pt x="2130" y="924"/>
                </a:lnTo>
                <a:lnTo>
                  <a:pt x="2146" y="962"/>
                </a:lnTo>
                <a:lnTo>
                  <a:pt x="2162" y="1000"/>
                </a:lnTo>
                <a:lnTo>
                  <a:pt x="2174" y="1036"/>
                </a:lnTo>
                <a:lnTo>
                  <a:pt x="2184" y="1069"/>
                </a:lnTo>
                <a:lnTo>
                  <a:pt x="2195" y="1102"/>
                </a:lnTo>
                <a:lnTo>
                  <a:pt x="2206" y="1134"/>
                </a:lnTo>
                <a:lnTo>
                  <a:pt x="2214" y="1166"/>
                </a:lnTo>
                <a:lnTo>
                  <a:pt x="2223" y="1205"/>
                </a:lnTo>
                <a:lnTo>
                  <a:pt x="2231" y="1240"/>
                </a:lnTo>
                <a:lnTo>
                  <a:pt x="2240" y="1274"/>
                </a:lnTo>
                <a:lnTo>
                  <a:pt x="2246" y="1305"/>
                </a:lnTo>
                <a:lnTo>
                  <a:pt x="2252" y="1342"/>
                </a:lnTo>
                <a:lnTo>
                  <a:pt x="2259" y="1375"/>
                </a:lnTo>
                <a:lnTo>
                  <a:pt x="2263" y="1407"/>
                </a:lnTo>
                <a:lnTo>
                  <a:pt x="2268" y="1443"/>
                </a:lnTo>
                <a:lnTo>
                  <a:pt x="2273" y="1479"/>
                </a:lnTo>
                <a:lnTo>
                  <a:pt x="2278" y="1490"/>
                </a:ln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9" name="Freeform 9"/>
          <p:cNvSpPr>
            <a:spLocks/>
          </p:cNvSpPr>
          <p:nvPr/>
        </p:nvSpPr>
        <p:spPr bwMode="auto">
          <a:xfrm>
            <a:off x="6324600" y="1968500"/>
            <a:ext cx="2819400" cy="5003800"/>
          </a:xfrm>
          <a:custGeom>
            <a:avLst/>
            <a:gdLst>
              <a:gd name="T0" fmla="*/ 432 w 2144"/>
              <a:gd name="T1" fmla="*/ 2552 h 3152"/>
              <a:gd name="T2" fmla="*/ 1968 w 2144"/>
              <a:gd name="T3" fmla="*/ 2792 h 3152"/>
              <a:gd name="T4" fmla="*/ 1488 w 2144"/>
              <a:gd name="T5" fmla="*/ 392 h 3152"/>
              <a:gd name="T6" fmla="*/ 0 w 2144"/>
              <a:gd name="T7" fmla="*/ 440 h 3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44" h="3152">
                <a:moveTo>
                  <a:pt x="432" y="2552"/>
                </a:moveTo>
                <a:cubicBezTo>
                  <a:pt x="1112" y="2852"/>
                  <a:pt x="1792" y="3152"/>
                  <a:pt x="1968" y="2792"/>
                </a:cubicBezTo>
                <a:cubicBezTo>
                  <a:pt x="2144" y="2432"/>
                  <a:pt x="1816" y="784"/>
                  <a:pt x="1488" y="392"/>
                </a:cubicBezTo>
                <a:cubicBezTo>
                  <a:pt x="1160" y="0"/>
                  <a:pt x="580" y="220"/>
                  <a:pt x="0" y="440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0" name="Freeform 10"/>
          <p:cNvSpPr>
            <a:spLocks/>
          </p:cNvSpPr>
          <p:nvPr/>
        </p:nvSpPr>
        <p:spPr bwMode="auto">
          <a:xfrm>
            <a:off x="-228600" y="3505200"/>
            <a:ext cx="3581400" cy="1828800"/>
          </a:xfrm>
          <a:custGeom>
            <a:avLst/>
            <a:gdLst>
              <a:gd name="T0" fmla="*/ 672 w 2832"/>
              <a:gd name="T1" fmla="*/ 1152 h 1152"/>
              <a:gd name="T2" fmla="*/ 288 w 2832"/>
              <a:gd name="T3" fmla="*/ 384 h 1152"/>
              <a:gd name="T4" fmla="*/ 2400 w 2832"/>
              <a:gd name="T5" fmla="*/ 1008 h 1152"/>
              <a:gd name="T6" fmla="*/ 2832 w 2832"/>
              <a:gd name="T7" fmla="*/ 0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32" h="1152">
                <a:moveTo>
                  <a:pt x="672" y="1152"/>
                </a:moveTo>
                <a:cubicBezTo>
                  <a:pt x="336" y="780"/>
                  <a:pt x="0" y="408"/>
                  <a:pt x="288" y="384"/>
                </a:cubicBezTo>
                <a:cubicBezTo>
                  <a:pt x="576" y="360"/>
                  <a:pt x="1976" y="1072"/>
                  <a:pt x="2400" y="1008"/>
                </a:cubicBezTo>
                <a:cubicBezTo>
                  <a:pt x="2824" y="944"/>
                  <a:pt x="2828" y="472"/>
                  <a:pt x="2832" y="0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452" name="Picture 12" descr="rainbow-clipart-black-and-white-9TRRGbRy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3200400" cy="167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468" name="Group 28"/>
          <p:cNvGrpSpPr>
            <a:grpSpLocks/>
          </p:cNvGrpSpPr>
          <p:nvPr/>
        </p:nvGrpSpPr>
        <p:grpSpPr bwMode="auto">
          <a:xfrm>
            <a:off x="4800600" y="1447800"/>
            <a:ext cx="2895600" cy="2212975"/>
            <a:chOff x="3024" y="912"/>
            <a:chExt cx="1824" cy="1394"/>
          </a:xfrm>
        </p:grpSpPr>
        <p:pic>
          <p:nvPicPr>
            <p:cNvPr id="61451" name="Picture 11" descr="smile-clipart-black-and-white-mouth-smile-clip-art-tikigiki_smile-face-00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912"/>
              <a:ext cx="1824" cy="1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1467" name="Group 27"/>
            <p:cNvGrpSpPr>
              <a:grpSpLocks/>
            </p:cNvGrpSpPr>
            <p:nvPr/>
          </p:nvGrpSpPr>
          <p:grpSpPr bwMode="auto">
            <a:xfrm>
              <a:off x="3312" y="1248"/>
              <a:ext cx="1200" cy="816"/>
              <a:chOff x="3312" y="1248"/>
              <a:chExt cx="1200" cy="816"/>
            </a:xfrm>
          </p:grpSpPr>
          <p:sp>
            <p:nvSpPr>
              <p:cNvPr id="61454" name="Freeform 14"/>
              <p:cNvSpPr>
                <a:spLocks/>
              </p:cNvSpPr>
              <p:nvPr/>
            </p:nvSpPr>
            <p:spPr bwMode="auto">
              <a:xfrm>
                <a:off x="3312" y="1248"/>
                <a:ext cx="1200" cy="584"/>
              </a:xfrm>
              <a:custGeom>
                <a:avLst/>
                <a:gdLst>
                  <a:gd name="T0" fmla="*/ 0 w 1200"/>
                  <a:gd name="T1" fmla="*/ 0 h 584"/>
                  <a:gd name="T2" fmla="*/ 576 w 1200"/>
                  <a:gd name="T3" fmla="*/ 576 h 584"/>
                  <a:gd name="T4" fmla="*/ 1200 w 1200"/>
                  <a:gd name="T5" fmla="*/ 48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0" h="584">
                    <a:moveTo>
                      <a:pt x="0" y="0"/>
                    </a:moveTo>
                    <a:cubicBezTo>
                      <a:pt x="188" y="284"/>
                      <a:pt x="376" y="568"/>
                      <a:pt x="576" y="576"/>
                    </a:cubicBezTo>
                    <a:cubicBezTo>
                      <a:pt x="776" y="584"/>
                      <a:pt x="988" y="316"/>
                      <a:pt x="1200" y="4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56" name="Line 16"/>
              <p:cNvSpPr>
                <a:spLocks noChangeShapeType="1"/>
              </p:cNvSpPr>
              <p:nvPr/>
            </p:nvSpPr>
            <p:spPr bwMode="auto">
              <a:xfrm>
                <a:off x="3936" y="153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57" name="Line 17"/>
              <p:cNvSpPr>
                <a:spLocks noChangeShapeType="1"/>
              </p:cNvSpPr>
              <p:nvPr/>
            </p:nvSpPr>
            <p:spPr bwMode="auto">
              <a:xfrm>
                <a:off x="4080" y="1536"/>
                <a:ext cx="4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58" name="Line 18"/>
              <p:cNvSpPr>
                <a:spLocks noChangeShapeType="1"/>
              </p:cNvSpPr>
              <p:nvPr/>
            </p:nvSpPr>
            <p:spPr bwMode="auto">
              <a:xfrm>
                <a:off x="4272" y="148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59" name="Line 19"/>
              <p:cNvSpPr>
                <a:spLocks noChangeShapeType="1"/>
              </p:cNvSpPr>
              <p:nvPr/>
            </p:nvSpPr>
            <p:spPr bwMode="auto">
              <a:xfrm flipH="1">
                <a:off x="3696" y="1488"/>
                <a:ext cx="4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60" name="Line 20"/>
              <p:cNvSpPr>
                <a:spLocks noChangeShapeType="1"/>
              </p:cNvSpPr>
              <p:nvPr/>
            </p:nvSpPr>
            <p:spPr bwMode="auto">
              <a:xfrm flipH="1">
                <a:off x="3504" y="1392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61" name="Line 21"/>
              <p:cNvSpPr>
                <a:spLocks noChangeShapeType="1"/>
              </p:cNvSpPr>
              <p:nvPr/>
            </p:nvSpPr>
            <p:spPr bwMode="auto">
              <a:xfrm>
                <a:off x="3888" y="187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62" name="Line 22"/>
              <p:cNvSpPr>
                <a:spLocks noChangeShapeType="1"/>
              </p:cNvSpPr>
              <p:nvPr/>
            </p:nvSpPr>
            <p:spPr bwMode="auto">
              <a:xfrm>
                <a:off x="4032" y="1824"/>
                <a:ext cx="4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63" name="Line 23"/>
              <p:cNvSpPr>
                <a:spLocks noChangeShapeType="1"/>
              </p:cNvSpPr>
              <p:nvPr/>
            </p:nvSpPr>
            <p:spPr bwMode="auto">
              <a:xfrm>
                <a:off x="4128" y="1728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64" name="Line 24"/>
              <p:cNvSpPr>
                <a:spLocks noChangeShapeType="1"/>
              </p:cNvSpPr>
              <p:nvPr/>
            </p:nvSpPr>
            <p:spPr bwMode="auto">
              <a:xfrm>
                <a:off x="4272" y="1632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65" name="Line 25"/>
              <p:cNvSpPr>
                <a:spLocks noChangeShapeType="1"/>
              </p:cNvSpPr>
              <p:nvPr/>
            </p:nvSpPr>
            <p:spPr bwMode="auto">
              <a:xfrm flipH="1">
                <a:off x="3696" y="1776"/>
                <a:ext cx="4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66" name="Line 26"/>
              <p:cNvSpPr>
                <a:spLocks noChangeShapeType="1"/>
              </p:cNvSpPr>
              <p:nvPr/>
            </p:nvSpPr>
            <p:spPr bwMode="auto">
              <a:xfrm flipH="1">
                <a:off x="3552" y="1632"/>
                <a:ext cx="4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958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0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6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animBg="1"/>
      <p:bldP spid="61445" grpId="0" animBg="1"/>
      <p:bldP spid="61446" grpId="0"/>
      <p:bldP spid="61449" grpId="0" animBg="1"/>
      <p:bldP spid="614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NBK-290-14e2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458200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403600" y="863600"/>
            <a:ext cx="3024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rgbClr val="000000"/>
                </a:solidFill>
                <a:latin typeface="Arial - 36"/>
              </a:rPr>
              <a:t>e</a:t>
            </a:r>
            <a:r>
              <a:rPr lang="en-US" altLang="en-US" sz="2400" dirty="0" smtClean="0">
                <a:solidFill>
                  <a:srgbClr val="000000"/>
                </a:solidFill>
                <a:latin typeface="Arial - 36"/>
              </a:rPr>
              <a:t>rosion </a:t>
            </a:r>
            <a:r>
              <a:rPr lang="en-US" altLang="en-US" sz="2400" dirty="0">
                <a:solidFill>
                  <a:srgbClr val="000000"/>
                </a:solidFill>
                <a:latin typeface="Arial - 36"/>
              </a:rPr>
              <a:t>in fold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87350" y="2147888"/>
            <a:ext cx="837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hlinkClick r:id="rId2"/>
              </a:rPr>
              <a:t>http://www.cbsnews.com/news/city-of-kathmandu-shifted-ten-feet-by-earthquake/</a:t>
            </a:r>
            <a:endParaRPr lang="en-US" altLang="en-US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777520" y="1371600"/>
            <a:ext cx="15953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/>
              <a:t>Plates </a:t>
            </a:r>
            <a:r>
              <a:rPr lang="en-US" altLang="en-US" sz="2000" dirty="0" smtClean="0"/>
              <a:t>move</a:t>
            </a:r>
            <a:endParaRPr lang="en-US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NBK-290-a90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907200"/>
            <a:ext cx="9118600" cy="59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2514600" y="2057400"/>
            <a:ext cx="4060825" cy="904875"/>
            <a:chOff x="1426" y="904"/>
            <a:chExt cx="3197" cy="866"/>
          </a:xfrm>
        </p:grpSpPr>
        <p:sp>
          <p:nvSpPr>
            <p:cNvPr id="38917" name="Freeform 5"/>
            <p:cNvSpPr>
              <a:spLocks/>
            </p:cNvSpPr>
            <p:nvPr/>
          </p:nvSpPr>
          <p:spPr bwMode="auto">
            <a:xfrm>
              <a:off x="2000" y="1407"/>
              <a:ext cx="2012" cy="363"/>
            </a:xfrm>
            <a:custGeom>
              <a:avLst/>
              <a:gdLst>
                <a:gd name="T0" fmla="*/ 0 w 2012"/>
                <a:gd name="T1" fmla="*/ 325 h 363"/>
                <a:gd name="T2" fmla="*/ 34 w 2012"/>
                <a:gd name="T3" fmla="*/ 291 h 363"/>
                <a:gd name="T4" fmla="*/ 74 w 2012"/>
                <a:gd name="T5" fmla="*/ 261 h 363"/>
                <a:gd name="T6" fmla="*/ 108 w 2012"/>
                <a:gd name="T7" fmla="*/ 231 h 363"/>
                <a:gd name="T8" fmla="*/ 146 w 2012"/>
                <a:gd name="T9" fmla="*/ 204 h 363"/>
                <a:gd name="T10" fmla="*/ 179 w 2012"/>
                <a:gd name="T11" fmla="*/ 179 h 363"/>
                <a:gd name="T12" fmla="*/ 215 w 2012"/>
                <a:gd name="T13" fmla="*/ 156 h 363"/>
                <a:gd name="T14" fmla="*/ 255 w 2012"/>
                <a:gd name="T15" fmla="*/ 134 h 363"/>
                <a:gd name="T16" fmla="*/ 288 w 2012"/>
                <a:gd name="T17" fmla="*/ 117 h 363"/>
                <a:gd name="T18" fmla="*/ 323 w 2012"/>
                <a:gd name="T19" fmla="*/ 100 h 363"/>
                <a:gd name="T20" fmla="*/ 361 w 2012"/>
                <a:gd name="T21" fmla="*/ 83 h 363"/>
                <a:gd name="T22" fmla="*/ 400 w 2012"/>
                <a:gd name="T23" fmla="*/ 70 h 363"/>
                <a:gd name="T24" fmla="*/ 438 w 2012"/>
                <a:gd name="T25" fmla="*/ 58 h 363"/>
                <a:gd name="T26" fmla="*/ 471 w 2012"/>
                <a:gd name="T27" fmla="*/ 46 h 363"/>
                <a:gd name="T28" fmla="*/ 505 w 2012"/>
                <a:gd name="T29" fmla="*/ 37 h 363"/>
                <a:gd name="T30" fmla="*/ 539 w 2012"/>
                <a:gd name="T31" fmla="*/ 28 h 363"/>
                <a:gd name="T32" fmla="*/ 572 w 2012"/>
                <a:gd name="T33" fmla="*/ 21 h 363"/>
                <a:gd name="T34" fmla="*/ 608 w 2012"/>
                <a:gd name="T35" fmla="*/ 16 h 363"/>
                <a:gd name="T36" fmla="*/ 639 w 2012"/>
                <a:gd name="T37" fmla="*/ 11 h 363"/>
                <a:gd name="T38" fmla="*/ 679 w 2012"/>
                <a:gd name="T39" fmla="*/ 7 h 363"/>
                <a:gd name="T40" fmla="*/ 713 w 2012"/>
                <a:gd name="T41" fmla="*/ 3 h 363"/>
                <a:gd name="T42" fmla="*/ 743 w 2012"/>
                <a:gd name="T43" fmla="*/ 1 h 363"/>
                <a:gd name="T44" fmla="*/ 783 w 2012"/>
                <a:gd name="T45" fmla="*/ 1 h 363"/>
                <a:gd name="T46" fmla="*/ 811 w 2012"/>
                <a:gd name="T47" fmla="*/ 0 h 363"/>
                <a:gd name="T48" fmla="*/ 845 w 2012"/>
                <a:gd name="T49" fmla="*/ 0 h 363"/>
                <a:gd name="T50" fmla="*/ 883 w 2012"/>
                <a:gd name="T51" fmla="*/ 0 h 363"/>
                <a:gd name="T52" fmla="*/ 916 w 2012"/>
                <a:gd name="T53" fmla="*/ 0 h 363"/>
                <a:gd name="T54" fmla="*/ 952 w 2012"/>
                <a:gd name="T55" fmla="*/ 5 h 363"/>
                <a:gd name="T56" fmla="*/ 987 w 2012"/>
                <a:gd name="T57" fmla="*/ 6 h 363"/>
                <a:gd name="T58" fmla="*/ 1021 w 2012"/>
                <a:gd name="T59" fmla="*/ 10 h 363"/>
                <a:gd name="T60" fmla="*/ 1055 w 2012"/>
                <a:gd name="T61" fmla="*/ 13 h 363"/>
                <a:gd name="T62" fmla="*/ 1089 w 2012"/>
                <a:gd name="T63" fmla="*/ 18 h 363"/>
                <a:gd name="T64" fmla="*/ 1123 w 2012"/>
                <a:gd name="T65" fmla="*/ 23 h 363"/>
                <a:gd name="T66" fmla="*/ 1161 w 2012"/>
                <a:gd name="T67" fmla="*/ 30 h 363"/>
                <a:gd name="T68" fmla="*/ 1198 w 2012"/>
                <a:gd name="T69" fmla="*/ 37 h 363"/>
                <a:gd name="T70" fmla="*/ 1236 w 2012"/>
                <a:gd name="T71" fmla="*/ 42 h 363"/>
                <a:gd name="T72" fmla="*/ 1275 w 2012"/>
                <a:gd name="T73" fmla="*/ 49 h 363"/>
                <a:gd name="T74" fmla="*/ 1313 w 2012"/>
                <a:gd name="T75" fmla="*/ 58 h 363"/>
                <a:gd name="T76" fmla="*/ 1344 w 2012"/>
                <a:gd name="T77" fmla="*/ 64 h 363"/>
                <a:gd name="T78" fmla="*/ 1375 w 2012"/>
                <a:gd name="T79" fmla="*/ 70 h 363"/>
                <a:gd name="T80" fmla="*/ 1407 w 2012"/>
                <a:gd name="T81" fmla="*/ 79 h 363"/>
                <a:gd name="T82" fmla="*/ 1439 w 2012"/>
                <a:gd name="T83" fmla="*/ 88 h 363"/>
                <a:gd name="T84" fmla="*/ 1471 w 2012"/>
                <a:gd name="T85" fmla="*/ 97 h 363"/>
                <a:gd name="T86" fmla="*/ 1502 w 2012"/>
                <a:gd name="T87" fmla="*/ 107 h 363"/>
                <a:gd name="T88" fmla="*/ 1534 w 2012"/>
                <a:gd name="T89" fmla="*/ 116 h 363"/>
                <a:gd name="T90" fmla="*/ 1566 w 2012"/>
                <a:gd name="T91" fmla="*/ 128 h 363"/>
                <a:gd name="T92" fmla="*/ 1598 w 2012"/>
                <a:gd name="T93" fmla="*/ 141 h 363"/>
                <a:gd name="T94" fmla="*/ 1632 w 2012"/>
                <a:gd name="T95" fmla="*/ 153 h 363"/>
                <a:gd name="T96" fmla="*/ 1667 w 2012"/>
                <a:gd name="T97" fmla="*/ 166 h 363"/>
                <a:gd name="T98" fmla="*/ 1700 w 2012"/>
                <a:gd name="T99" fmla="*/ 181 h 363"/>
                <a:gd name="T100" fmla="*/ 1732 w 2012"/>
                <a:gd name="T101" fmla="*/ 196 h 363"/>
                <a:gd name="T102" fmla="*/ 1771 w 2012"/>
                <a:gd name="T103" fmla="*/ 214 h 363"/>
                <a:gd name="T104" fmla="*/ 1810 w 2012"/>
                <a:gd name="T105" fmla="*/ 236 h 363"/>
                <a:gd name="T106" fmla="*/ 1846 w 2012"/>
                <a:gd name="T107" fmla="*/ 255 h 363"/>
                <a:gd name="T108" fmla="*/ 1880 w 2012"/>
                <a:gd name="T109" fmla="*/ 272 h 363"/>
                <a:gd name="T110" fmla="*/ 1916 w 2012"/>
                <a:gd name="T111" fmla="*/ 293 h 363"/>
                <a:gd name="T112" fmla="*/ 1949 w 2012"/>
                <a:gd name="T113" fmla="*/ 315 h 363"/>
                <a:gd name="T114" fmla="*/ 1986 w 2012"/>
                <a:gd name="T115" fmla="*/ 341 h 363"/>
                <a:gd name="T116" fmla="*/ 2012 w 2012"/>
                <a:gd name="T117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12" h="363">
                  <a:moveTo>
                    <a:pt x="0" y="325"/>
                  </a:moveTo>
                  <a:lnTo>
                    <a:pt x="34" y="291"/>
                  </a:lnTo>
                  <a:lnTo>
                    <a:pt x="74" y="261"/>
                  </a:lnTo>
                  <a:lnTo>
                    <a:pt x="108" y="231"/>
                  </a:lnTo>
                  <a:lnTo>
                    <a:pt x="146" y="204"/>
                  </a:lnTo>
                  <a:lnTo>
                    <a:pt x="179" y="179"/>
                  </a:lnTo>
                  <a:lnTo>
                    <a:pt x="215" y="156"/>
                  </a:lnTo>
                  <a:lnTo>
                    <a:pt x="255" y="134"/>
                  </a:lnTo>
                  <a:lnTo>
                    <a:pt x="288" y="117"/>
                  </a:lnTo>
                  <a:lnTo>
                    <a:pt x="323" y="100"/>
                  </a:lnTo>
                  <a:lnTo>
                    <a:pt x="361" y="83"/>
                  </a:lnTo>
                  <a:lnTo>
                    <a:pt x="400" y="70"/>
                  </a:lnTo>
                  <a:lnTo>
                    <a:pt x="438" y="58"/>
                  </a:lnTo>
                  <a:lnTo>
                    <a:pt x="471" y="46"/>
                  </a:lnTo>
                  <a:lnTo>
                    <a:pt x="505" y="37"/>
                  </a:lnTo>
                  <a:lnTo>
                    <a:pt x="539" y="28"/>
                  </a:lnTo>
                  <a:lnTo>
                    <a:pt x="572" y="21"/>
                  </a:lnTo>
                  <a:lnTo>
                    <a:pt x="608" y="16"/>
                  </a:lnTo>
                  <a:lnTo>
                    <a:pt x="639" y="11"/>
                  </a:lnTo>
                  <a:lnTo>
                    <a:pt x="679" y="7"/>
                  </a:lnTo>
                  <a:lnTo>
                    <a:pt x="713" y="3"/>
                  </a:lnTo>
                  <a:lnTo>
                    <a:pt x="743" y="1"/>
                  </a:lnTo>
                  <a:lnTo>
                    <a:pt x="783" y="1"/>
                  </a:lnTo>
                  <a:lnTo>
                    <a:pt x="811" y="0"/>
                  </a:lnTo>
                  <a:lnTo>
                    <a:pt x="845" y="0"/>
                  </a:lnTo>
                  <a:lnTo>
                    <a:pt x="883" y="0"/>
                  </a:lnTo>
                  <a:lnTo>
                    <a:pt x="916" y="0"/>
                  </a:lnTo>
                  <a:lnTo>
                    <a:pt x="952" y="5"/>
                  </a:lnTo>
                  <a:lnTo>
                    <a:pt x="987" y="6"/>
                  </a:lnTo>
                  <a:lnTo>
                    <a:pt x="1021" y="10"/>
                  </a:lnTo>
                  <a:lnTo>
                    <a:pt x="1055" y="13"/>
                  </a:lnTo>
                  <a:lnTo>
                    <a:pt x="1089" y="18"/>
                  </a:lnTo>
                  <a:lnTo>
                    <a:pt x="1123" y="23"/>
                  </a:lnTo>
                  <a:lnTo>
                    <a:pt x="1161" y="30"/>
                  </a:lnTo>
                  <a:lnTo>
                    <a:pt x="1198" y="37"/>
                  </a:lnTo>
                  <a:lnTo>
                    <a:pt x="1236" y="42"/>
                  </a:lnTo>
                  <a:lnTo>
                    <a:pt x="1275" y="49"/>
                  </a:lnTo>
                  <a:lnTo>
                    <a:pt x="1313" y="58"/>
                  </a:lnTo>
                  <a:lnTo>
                    <a:pt x="1344" y="64"/>
                  </a:lnTo>
                  <a:lnTo>
                    <a:pt x="1375" y="70"/>
                  </a:lnTo>
                  <a:lnTo>
                    <a:pt x="1407" y="79"/>
                  </a:lnTo>
                  <a:lnTo>
                    <a:pt x="1439" y="88"/>
                  </a:lnTo>
                  <a:lnTo>
                    <a:pt x="1471" y="97"/>
                  </a:lnTo>
                  <a:lnTo>
                    <a:pt x="1502" y="107"/>
                  </a:lnTo>
                  <a:lnTo>
                    <a:pt x="1534" y="116"/>
                  </a:lnTo>
                  <a:lnTo>
                    <a:pt x="1566" y="128"/>
                  </a:lnTo>
                  <a:lnTo>
                    <a:pt x="1598" y="141"/>
                  </a:lnTo>
                  <a:lnTo>
                    <a:pt x="1632" y="153"/>
                  </a:lnTo>
                  <a:lnTo>
                    <a:pt x="1667" y="166"/>
                  </a:lnTo>
                  <a:lnTo>
                    <a:pt x="1700" y="181"/>
                  </a:lnTo>
                  <a:lnTo>
                    <a:pt x="1732" y="196"/>
                  </a:lnTo>
                  <a:lnTo>
                    <a:pt x="1771" y="214"/>
                  </a:lnTo>
                  <a:lnTo>
                    <a:pt x="1810" y="236"/>
                  </a:lnTo>
                  <a:lnTo>
                    <a:pt x="1846" y="255"/>
                  </a:lnTo>
                  <a:lnTo>
                    <a:pt x="1880" y="272"/>
                  </a:lnTo>
                  <a:lnTo>
                    <a:pt x="1916" y="293"/>
                  </a:lnTo>
                  <a:lnTo>
                    <a:pt x="1949" y="315"/>
                  </a:lnTo>
                  <a:lnTo>
                    <a:pt x="1986" y="341"/>
                  </a:lnTo>
                  <a:lnTo>
                    <a:pt x="2012" y="363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18" name="Freeform 6"/>
            <p:cNvSpPr>
              <a:spLocks/>
            </p:cNvSpPr>
            <p:nvPr/>
          </p:nvSpPr>
          <p:spPr bwMode="auto">
            <a:xfrm>
              <a:off x="1707" y="1147"/>
              <a:ext cx="2630" cy="566"/>
            </a:xfrm>
            <a:custGeom>
              <a:avLst/>
              <a:gdLst>
                <a:gd name="T0" fmla="*/ 5 w 2630"/>
                <a:gd name="T1" fmla="*/ 509 h 566"/>
                <a:gd name="T2" fmla="*/ 69 w 2630"/>
                <a:gd name="T3" fmla="*/ 433 h 566"/>
                <a:gd name="T4" fmla="*/ 141 w 2630"/>
                <a:gd name="T5" fmla="*/ 369 h 566"/>
                <a:gd name="T6" fmla="*/ 167 w 2630"/>
                <a:gd name="T7" fmla="*/ 344 h 566"/>
                <a:gd name="T8" fmla="*/ 241 w 2630"/>
                <a:gd name="T9" fmla="*/ 292 h 566"/>
                <a:gd name="T10" fmla="*/ 318 w 2630"/>
                <a:gd name="T11" fmla="*/ 241 h 566"/>
                <a:gd name="T12" fmla="*/ 388 w 2630"/>
                <a:gd name="T13" fmla="*/ 199 h 566"/>
                <a:gd name="T14" fmla="*/ 458 w 2630"/>
                <a:gd name="T15" fmla="*/ 167 h 566"/>
                <a:gd name="T16" fmla="*/ 532 w 2630"/>
                <a:gd name="T17" fmla="*/ 132 h 566"/>
                <a:gd name="T18" fmla="*/ 605 w 2630"/>
                <a:gd name="T19" fmla="*/ 103 h 566"/>
                <a:gd name="T20" fmla="*/ 680 w 2630"/>
                <a:gd name="T21" fmla="*/ 76 h 566"/>
                <a:gd name="T22" fmla="*/ 756 w 2630"/>
                <a:gd name="T23" fmla="*/ 54 h 566"/>
                <a:gd name="T24" fmla="*/ 834 w 2630"/>
                <a:gd name="T25" fmla="*/ 34 h 566"/>
                <a:gd name="T26" fmla="*/ 900 w 2630"/>
                <a:gd name="T27" fmla="*/ 22 h 566"/>
                <a:gd name="T28" fmla="*/ 968 w 2630"/>
                <a:gd name="T29" fmla="*/ 13 h 566"/>
                <a:gd name="T30" fmla="*/ 1036 w 2630"/>
                <a:gd name="T31" fmla="*/ 8 h 566"/>
                <a:gd name="T32" fmla="*/ 1103 w 2630"/>
                <a:gd name="T33" fmla="*/ 6 h 566"/>
                <a:gd name="T34" fmla="*/ 1171 w 2630"/>
                <a:gd name="T35" fmla="*/ 0 h 566"/>
                <a:gd name="T36" fmla="*/ 1239 w 2630"/>
                <a:gd name="T37" fmla="*/ 5 h 566"/>
                <a:gd name="T38" fmla="*/ 1307 w 2630"/>
                <a:gd name="T39" fmla="*/ 9 h 566"/>
                <a:gd name="T40" fmla="*/ 1375 w 2630"/>
                <a:gd name="T41" fmla="*/ 14 h 566"/>
                <a:gd name="T42" fmla="*/ 1443 w 2630"/>
                <a:gd name="T43" fmla="*/ 23 h 566"/>
                <a:gd name="T44" fmla="*/ 1511 w 2630"/>
                <a:gd name="T45" fmla="*/ 36 h 566"/>
                <a:gd name="T46" fmla="*/ 1579 w 2630"/>
                <a:gd name="T47" fmla="*/ 50 h 566"/>
                <a:gd name="T48" fmla="*/ 1647 w 2630"/>
                <a:gd name="T49" fmla="*/ 68 h 566"/>
                <a:gd name="T50" fmla="*/ 1715 w 2630"/>
                <a:gd name="T51" fmla="*/ 90 h 566"/>
                <a:gd name="T52" fmla="*/ 1783 w 2630"/>
                <a:gd name="T53" fmla="*/ 113 h 566"/>
                <a:gd name="T54" fmla="*/ 1851 w 2630"/>
                <a:gd name="T55" fmla="*/ 136 h 566"/>
                <a:gd name="T56" fmla="*/ 1919 w 2630"/>
                <a:gd name="T57" fmla="*/ 164 h 566"/>
                <a:gd name="T58" fmla="*/ 1990 w 2630"/>
                <a:gd name="T59" fmla="*/ 195 h 566"/>
                <a:gd name="T60" fmla="*/ 2057 w 2630"/>
                <a:gd name="T61" fmla="*/ 223 h 566"/>
                <a:gd name="T62" fmla="*/ 2125 w 2630"/>
                <a:gd name="T63" fmla="*/ 256 h 566"/>
                <a:gd name="T64" fmla="*/ 2197 w 2630"/>
                <a:gd name="T65" fmla="*/ 294 h 566"/>
                <a:gd name="T66" fmla="*/ 2271 w 2630"/>
                <a:gd name="T67" fmla="*/ 333 h 566"/>
                <a:gd name="T68" fmla="*/ 2339 w 2630"/>
                <a:gd name="T69" fmla="*/ 376 h 566"/>
                <a:gd name="T70" fmla="*/ 2407 w 2630"/>
                <a:gd name="T71" fmla="*/ 418 h 566"/>
                <a:gd name="T72" fmla="*/ 2478 w 2630"/>
                <a:gd name="T73" fmla="*/ 464 h 566"/>
                <a:gd name="T74" fmla="*/ 2552 w 2630"/>
                <a:gd name="T75" fmla="*/ 513 h 566"/>
                <a:gd name="T76" fmla="*/ 2616 w 2630"/>
                <a:gd name="T77" fmla="*/ 558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30" h="566">
                  <a:moveTo>
                    <a:pt x="0" y="528"/>
                  </a:moveTo>
                  <a:lnTo>
                    <a:pt x="5" y="509"/>
                  </a:lnTo>
                  <a:lnTo>
                    <a:pt x="33" y="472"/>
                  </a:lnTo>
                  <a:lnTo>
                    <a:pt x="69" y="433"/>
                  </a:lnTo>
                  <a:lnTo>
                    <a:pt x="104" y="398"/>
                  </a:lnTo>
                  <a:lnTo>
                    <a:pt x="141" y="369"/>
                  </a:lnTo>
                  <a:lnTo>
                    <a:pt x="157" y="354"/>
                  </a:lnTo>
                  <a:lnTo>
                    <a:pt x="167" y="344"/>
                  </a:lnTo>
                  <a:lnTo>
                    <a:pt x="207" y="316"/>
                  </a:lnTo>
                  <a:lnTo>
                    <a:pt x="241" y="292"/>
                  </a:lnTo>
                  <a:lnTo>
                    <a:pt x="279" y="267"/>
                  </a:lnTo>
                  <a:lnTo>
                    <a:pt x="318" y="241"/>
                  </a:lnTo>
                  <a:lnTo>
                    <a:pt x="354" y="220"/>
                  </a:lnTo>
                  <a:lnTo>
                    <a:pt x="388" y="199"/>
                  </a:lnTo>
                  <a:lnTo>
                    <a:pt x="422" y="183"/>
                  </a:lnTo>
                  <a:lnTo>
                    <a:pt x="458" y="167"/>
                  </a:lnTo>
                  <a:lnTo>
                    <a:pt x="496" y="148"/>
                  </a:lnTo>
                  <a:lnTo>
                    <a:pt x="532" y="132"/>
                  </a:lnTo>
                  <a:lnTo>
                    <a:pt x="568" y="115"/>
                  </a:lnTo>
                  <a:lnTo>
                    <a:pt x="605" y="103"/>
                  </a:lnTo>
                  <a:lnTo>
                    <a:pt x="642" y="87"/>
                  </a:lnTo>
                  <a:lnTo>
                    <a:pt x="680" y="76"/>
                  </a:lnTo>
                  <a:lnTo>
                    <a:pt x="718" y="65"/>
                  </a:lnTo>
                  <a:lnTo>
                    <a:pt x="756" y="54"/>
                  </a:lnTo>
                  <a:lnTo>
                    <a:pt x="796" y="44"/>
                  </a:lnTo>
                  <a:lnTo>
                    <a:pt x="834" y="34"/>
                  </a:lnTo>
                  <a:lnTo>
                    <a:pt x="866" y="30"/>
                  </a:lnTo>
                  <a:lnTo>
                    <a:pt x="900" y="22"/>
                  </a:lnTo>
                  <a:lnTo>
                    <a:pt x="934" y="18"/>
                  </a:lnTo>
                  <a:lnTo>
                    <a:pt x="968" y="13"/>
                  </a:lnTo>
                  <a:lnTo>
                    <a:pt x="1002" y="12"/>
                  </a:lnTo>
                  <a:lnTo>
                    <a:pt x="1036" y="8"/>
                  </a:lnTo>
                  <a:lnTo>
                    <a:pt x="1070" y="6"/>
                  </a:lnTo>
                  <a:lnTo>
                    <a:pt x="1103" y="6"/>
                  </a:lnTo>
                  <a:lnTo>
                    <a:pt x="1137" y="1"/>
                  </a:lnTo>
                  <a:lnTo>
                    <a:pt x="1171" y="0"/>
                  </a:lnTo>
                  <a:lnTo>
                    <a:pt x="1205" y="3"/>
                  </a:lnTo>
                  <a:lnTo>
                    <a:pt x="1239" y="5"/>
                  </a:lnTo>
                  <a:lnTo>
                    <a:pt x="1273" y="6"/>
                  </a:lnTo>
                  <a:lnTo>
                    <a:pt x="1307" y="9"/>
                  </a:lnTo>
                  <a:lnTo>
                    <a:pt x="1341" y="11"/>
                  </a:lnTo>
                  <a:lnTo>
                    <a:pt x="1375" y="14"/>
                  </a:lnTo>
                  <a:lnTo>
                    <a:pt x="1409" y="17"/>
                  </a:lnTo>
                  <a:lnTo>
                    <a:pt x="1443" y="23"/>
                  </a:lnTo>
                  <a:lnTo>
                    <a:pt x="1477" y="31"/>
                  </a:lnTo>
                  <a:lnTo>
                    <a:pt x="1511" y="36"/>
                  </a:lnTo>
                  <a:lnTo>
                    <a:pt x="1545" y="42"/>
                  </a:lnTo>
                  <a:lnTo>
                    <a:pt x="1579" y="50"/>
                  </a:lnTo>
                  <a:lnTo>
                    <a:pt x="1613" y="59"/>
                  </a:lnTo>
                  <a:lnTo>
                    <a:pt x="1647" y="68"/>
                  </a:lnTo>
                  <a:lnTo>
                    <a:pt x="1681" y="81"/>
                  </a:lnTo>
                  <a:lnTo>
                    <a:pt x="1715" y="90"/>
                  </a:lnTo>
                  <a:lnTo>
                    <a:pt x="1749" y="100"/>
                  </a:lnTo>
                  <a:lnTo>
                    <a:pt x="1783" y="113"/>
                  </a:lnTo>
                  <a:lnTo>
                    <a:pt x="1817" y="122"/>
                  </a:lnTo>
                  <a:lnTo>
                    <a:pt x="1851" y="136"/>
                  </a:lnTo>
                  <a:lnTo>
                    <a:pt x="1885" y="150"/>
                  </a:lnTo>
                  <a:lnTo>
                    <a:pt x="1919" y="164"/>
                  </a:lnTo>
                  <a:lnTo>
                    <a:pt x="1952" y="176"/>
                  </a:lnTo>
                  <a:lnTo>
                    <a:pt x="1990" y="195"/>
                  </a:lnTo>
                  <a:lnTo>
                    <a:pt x="2023" y="207"/>
                  </a:lnTo>
                  <a:lnTo>
                    <a:pt x="2057" y="223"/>
                  </a:lnTo>
                  <a:lnTo>
                    <a:pt x="2091" y="239"/>
                  </a:lnTo>
                  <a:lnTo>
                    <a:pt x="2125" y="256"/>
                  </a:lnTo>
                  <a:lnTo>
                    <a:pt x="2158" y="273"/>
                  </a:lnTo>
                  <a:lnTo>
                    <a:pt x="2197" y="294"/>
                  </a:lnTo>
                  <a:lnTo>
                    <a:pt x="2232" y="311"/>
                  </a:lnTo>
                  <a:lnTo>
                    <a:pt x="2271" y="333"/>
                  </a:lnTo>
                  <a:lnTo>
                    <a:pt x="2305" y="355"/>
                  </a:lnTo>
                  <a:lnTo>
                    <a:pt x="2339" y="376"/>
                  </a:lnTo>
                  <a:lnTo>
                    <a:pt x="2373" y="396"/>
                  </a:lnTo>
                  <a:lnTo>
                    <a:pt x="2407" y="418"/>
                  </a:lnTo>
                  <a:lnTo>
                    <a:pt x="2441" y="440"/>
                  </a:lnTo>
                  <a:lnTo>
                    <a:pt x="2478" y="464"/>
                  </a:lnTo>
                  <a:lnTo>
                    <a:pt x="2515" y="490"/>
                  </a:lnTo>
                  <a:lnTo>
                    <a:pt x="2552" y="513"/>
                  </a:lnTo>
                  <a:lnTo>
                    <a:pt x="2589" y="538"/>
                  </a:lnTo>
                  <a:lnTo>
                    <a:pt x="2616" y="558"/>
                  </a:lnTo>
                  <a:lnTo>
                    <a:pt x="2630" y="566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19" name="Freeform 7"/>
            <p:cNvSpPr>
              <a:spLocks/>
            </p:cNvSpPr>
            <p:nvPr/>
          </p:nvSpPr>
          <p:spPr bwMode="auto">
            <a:xfrm>
              <a:off x="1426" y="904"/>
              <a:ext cx="3197" cy="809"/>
            </a:xfrm>
            <a:custGeom>
              <a:avLst/>
              <a:gdLst>
                <a:gd name="T0" fmla="*/ 6 w 3197"/>
                <a:gd name="T1" fmla="*/ 794 h 809"/>
                <a:gd name="T2" fmla="*/ 58 w 3197"/>
                <a:gd name="T3" fmla="*/ 719 h 809"/>
                <a:gd name="T4" fmla="*/ 117 w 3197"/>
                <a:gd name="T5" fmla="*/ 646 h 809"/>
                <a:gd name="T6" fmla="*/ 169 w 3197"/>
                <a:gd name="T7" fmla="*/ 585 h 809"/>
                <a:gd name="T8" fmla="*/ 243 w 3197"/>
                <a:gd name="T9" fmla="*/ 510 h 809"/>
                <a:gd name="T10" fmla="*/ 298 w 3197"/>
                <a:gd name="T11" fmla="*/ 457 h 809"/>
                <a:gd name="T12" fmla="*/ 370 w 3197"/>
                <a:gd name="T13" fmla="*/ 390 h 809"/>
                <a:gd name="T14" fmla="*/ 439 w 3197"/>
                <a:gd name="T15" fmla="*/ 341 h 809"/>
                <a:gd name="T16" fmla="*/ 509 w 3197"/>
                <a:gd name="T17" fmla="*/ 287 h 809"/>
                <a:gd name="T18" fmla="*/ 585 w 3197"/>
                <a:gd name="T19" fmla="*/ 240 h 809"/>
                <a:gd name="T20" fmla="*/ 662 w 3197"/>
                <a:gd name="T21" fmla="*/ 194 h 809"/>
                <a:gd name="T22" fmla="*/ 735 w 3197"/>
                <a:gd name="T23" fmla="*/ 155 h 809"/>
                <a:gd name="T24" fmla="*/ 803 w 3197"/>
                <a:gd name="T25" fmla="*/ 123 h 809"/>
                <a:gd name="T26" fmla="*/ 871 w 3197"/>
                <a:gd name="T27" fmla="*/ 98 h 809"/>
                <a:gd name="T28" fmla="*/ 939 w 3197"/>
                <a:gd name="T29" fmla="*/ 75 h 809"/>
                <a:gd name="T30" fmla="*/ 1013 w 3197"/>
                <a:gd name="T31" fmla="*/ 52 h 809"/>
                <a:gd name="T32" fmla="*/ 1085 w 3197"/>
                <a:gd name="T33" fmla="*/ 34 h 809"/>
                <a:gd name="T34" fmla="*/ 1159 w 3197"/>
                <a:gd name="T35" fmla="*/ 23 h 809"/>
                <a:gd name="T36" fmla="*/ 1234 w 3197"/>
                <a:gd name="T37" fmla="*/ 8 h 809"/>
                <a:gd name="T38" fmla="*/ 1309 w 3197"/>
                <a:gd name="T39" fmla="*/ 6 h 809"/>
                <a:gd name="T40" fmla="*/ 1388 w 3197"/>
                <a:gd name="T41" fmla="*/ 1 h 809"/>
                <a:gd name="T42" fmla="*/ 1461 w 3197"/>
                <a:gd name="T43" fmla="*/ 2 h 809"/>
                <a:gd name="T44" fmla="*/ 1530 w 3197"/>
                <a:gd name="T45" fmla="*/ 6 h 809"/>
                <a:gd name="T46" fmla="*/ 1607 w 3197"/>
                <a:gd name="T47" fmla="*/ 12 h 809"/>
                <a:gd name="T48" fmla="*/ 1676 w 3197"/>
                <a:gd name="T49" fmla="*/ 22 h 809"/>
                <a:gd name="T50" fmla="*/ 1747 w 3197"/>
                <a:gd name="T51" fmla="*/ 31 h 809"/>
                <a:gd name="T52" fmla="*/ 1816 w 3197"/>
                <a:gd name="T53" fmla="*/ 45 h 809"/>
                <a:gd name="T54" fmla="*/ 1895 w 3197"/>
                <a:gd name="T55" fmla="*/ 68 h 809"/>
                <a:gd name="T56" fmla="*/ 1958 w 3197"/>
                <a:gd name="T57" fmla="*/ 85 h 809"/>
                <a:gd name="T58" fmla="*/ 2021 w 3197"/>
                <a:gd name="T59" fmla="*/ 105 h 809"/>
                <a:gd name="T60" fmla="*/ 2091 w 3197"/>
                <a:gd name="T61" fmla="*/ 132 h 809"/>
                <a:gd name="T62" fmla="*/ 2153 w 3197"/>
                <a:gd name="T63" fmla="*/ 159 h 809"/>
                <a:gd name="T64" fmla="*/ 2217 w 3197"/>
                <a:gd name="T65" fmla="*/ 185 h 809"/>
                <a:gd name="T66" fmla="*/ 2280 w 3197"/>
                <a:gd name="T67" fmla="*/ 212 h 809"/>
                <a:gd name="T68" fmla="*/ 2344 w 3197"/>
                <a:gd name="T69" fmla="*/ 244 h 809"/>
                <a:gd name="T70" fmla="*/ 2408 w 3197"/>
                <a:gd name="T71" fmla="*/ 276 h 809"/>
                <a:gd name="T72" fmla="*/ 2471 w 3197"/>
                <a:gd name="T73" fmla="*/ 311 h 809"/>
                <a:gd name="T74" fmla="*/ 2535 w 3197"/>
                <a:gd name="T75" fmla="*/ 345 h 809"/>
                <a:gd name="T76" fmla="*/ 2599 w 3197"/>
                <a:gd name="T77" fmla="*/ 381 h 809"/>
                <a:gd name="T78" fmla="*/ 2666 w 3197"/>
                <a:gd name="T79" fmla="*/ 415 h 809"/>
                <a:gd name="T80" fmla="*/ 2740 w 3197"/>
                <a:gd name="T81" fmla="*/ 459 h 809"/>
                <a:gd name="T82" fmla="*/ 2806 w 3197"/>
                <a:gd name="T83" fmla="*/ 497 h 809"/>
                <a:gd name="T84" fmla="*/ 2870 w 3197"/>
                <a:gd name="T85" fmla="*/ 535 h 809"/>
                <a:gd name="T86" fmla="*/ 2934 w 3197"/>
                <a:gd name="T87" fmla="*/ 577 h 809"/>
                <a:gd name="T88" fmla="*/ 3004 w 3197"/>
                <a:gd name="T89" fmla="*/ 624 h 809"/>
                <a:gd name="T90" fmla="*/ 3078 w 3197"/>
                <a:gd name="T91" fmla="*/ 681 h 809"/>
                <a:gd name="T92" fmla="*/ 3151 w 3197"/>
                <a:gd name="T93" fmla="*/ 733 h 809"/>
                <a:gd name="T94" fmla="*/ 3197 w 3197"/>
                <a:gd name="T95" fmla="*/ 771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97" h="809">
                  <a:moveTo>
                    <a:pt x="0" y="809"/>
                  </a:moveTo>
                  <a:lnTo>
                    <a:pt x="6" y="794"/>
                  </a:lnTo>
                  <a:lnTo>
                    <a:pt x="28" y="759"/>
                  </a:lnTo>
                  <a:lnTo>
                    <a:pt x="58" y="719"/>
                  </a:lnTo>
                  <a:lnTo>
                    <a:pt x="85" y="681"/>
                  </a:lnTo>
                  <a:lnTo>
                    <a:pt x="117" y="646"/>
                  </a:lnTo>
                  <a:lnTo>
                    <a:pt x="147" y="611"/>
                  </a:lnTo>
                  <a:lnTo>
                    <a:pt x="169" y="585"/>
                  </a:lnTo>
                  <a:lnTo>
                    <a:pt x="204" y="549"/>
                  </a:lnTo>
                  <a:lnTo>
                    <a:pt x="243" y="510"/>
                  </a:lnTo>
                  <a:lnTo>
                    <a:pt x="281" y="473"/>
                  </a:lnTo>
                  <a:lnTo>
                    <a:pt x="298" y="457"/>
                  </a:lnTo>
                  <a:lnTo>
                    <a:pt x="332" y="425"/>
                  </a:lnTo>
                  <a:lnTo>
                    <a:pt x="370" y="390"/>
                  </a:lnTo>
                  <a:lnTo>
                    <a:pt x="402" y="367"/>
                  </a:lnTo>
                  <a:lnTo>
                    <a:pt x="439" y="341"/>
                  </a:lnTo>
                  <a:lnTo>
                    <a:pt x="473" y="314"/>
                  </a:lnTo>
                  <a:lnTo>
                    <a:pt x="509" y="287"/>
                  </a:lnTo>
                  <a:lnTo>
                    <a:pt x="545" y="264"/>
                  </a:lnTo>
                  <a:lnTo>
                    <a:pt x="585" y="240"/>
                  </a:lnTo>
                  <a:lnTo>
                    <a:pt x="623" y="215"/>
                  </a:lnTo>
                  <a:lnTo>
                    <a:pt x="662" y="194"/>
                  </a:lnTo>
                  <a:lnTo>
                    <a:pt x="701" y="172"/>
                  </a:lnTo>
                  <a:lnTo>
                    <a:pt x="735" y="155"/>
                  </a:lnTo>
                  <a:lnTo>
                    <a:pt x="769" y="138"/>
                  </a:lnTo>
                  <a:lnTo>
                    <a:pt x="803" y="123"/>
                  </a:lnTo>
                  <a:lnTo>
                    <a:pt x="837" y="110"/>
                  </a:lnTo>
                  <a:lnTo>
                    <a:pt x="871" y="98"/>
                  </a:lnTo>
                  <a:lnTo>
                    <a:pt x="905" y="85"/>
                  </a:lnTo>
                  <a:lnTo>
                    <a:pt x="939" y="75"/>
                  </a:lnTo>
                  <a:lnTo>
                    <a:pt x="977" y="62"/>
                  </a:lnTo>
                  <a:lnTo>
                    <a:pt x="1013" y="52"/>
                  </a:lnTo>
                  <a:lnTo>
                    <a:pt x="1047" y="43"/>
                  </a:lnTo>
                  <a:lnTo>
                    <a:pt x="1085" y="34"/>
                  </a:lnTo>
                  <a:lnTo>
                    <a:pt x="1121" y="28"/>
                  </a:lnTo>
                  <a:lnTo>
                    <a:pt x="1159" y="23"/>
                  </a:lnTo>
                  <a:lnTo>
                    <a:pt x="1196" y="15"/>
                  </a:lnTo>
                  <a:lnTo>
                    <a:pt x="1234" y="8"/>
                  </a:lnTo>
                  <a:lnTo>
                    <a:pt x="1270" y="7"/>
                  </a:lnTo>
                  <a:lnTo>
                    <a:pt x="1309" y="6"/>
                  </a:lnTo>
                  <a:lnTo>
                    <a:pt x="1349" y="2"/>
                  </a:lnTo>
                  <a:lnTo>
                    <a:pt x="1388" y="1"/>
                  </a:lnTo>
                  <a:lnTo>
                    <a:pt x="1424" y="0"/>
                  </a:lnTo>
                  <a:lnTo>
                    <a:pt x="1461" y="2"/>
                  </a:lnTo>
                  <a:lnTo>
                    <a:pt x="1491" y="5"/>
                  </a:lnTo>
                  <a:lnTo>
                    <a:pt x="1530" y="6"/>
                  </a:lnTo>
                  <a:lnTo>
                    <a:pt x="1569" y="7"/>
                  </a:lnTo>
                  <a:lnTo>
                    <a:pt x="1607" y="12"/>
                  </a:lnTo>
                  <a:lnTo>
                    <a:pt x="1638" y="15"/>
                  </a:lnTo>
                  <a:lnTo>
                    <a:pt x="1676" y="22"/>
                  </a:lnTo>
                  <a:lnTo>
                    <a:pt x="1716" y="26"/>
                  </a:lnTo>
                  <a:lnTo>
                    <a:pt x="1747" y="31"/>
                  </a:lnTo>
                  <a:lnTo>
                    <a:pt x="1785" y="39"/>
                  </a:lnTo>
                  <a:lnTo>
                    <a:pt x="1816" y="45"/>
                  </a:lnTo>
                  <a:lnTo>
                    <a:pt x="1855" y="57"/>
                  </a:lnTo>
                  <a:lnTo>
                    <a:pt x="1895" y="68"/>
                  </a:lnTo>
                  <a:lnTo>
                    <a:pt x="1926" y="75"/>
                  </a:lnTo>
                  <a:lnTo>
                    <a:pt x="1958" y="85"/>
                  </a:lnTo>
                  <a:lnTo>
                    <a:pt x="1989" y="94"/>
                  </a:lnTo>
                  <a:lnTo>
                    <a:pt x="2021" y="105"/>
                  </a:lnTo>
                  <a:lnTo>
                    <a:pt x="2052" y="117"/>
                  </a:lnTo>
                  <a:lnTo>
                    <a:pt x="2091" y="132"/>
                  </a:lnTo>
                  <a:lnTo>
                    <a:pt x="2121" y="144"/>
                  </a:lnTo>
                  <a:lnTo>
                    <a:pt x="2153" y="159"/>
                  </a:lnTo>
                  <a:lnTo>
                    <a:pt x="2185" y="172"/>
                  </a:lnTo>
                  <a:lnTo>
                    <a:pt x="2217" y="185"/>
                  </a:lnTo>
                  <a:lnTo>
                    <a:pt x="2248" y="198"/>
                  </a:lnTo>
                  <a:lnTo>
                    <a:pt x="2280" y="212"/>
                  </a:lnTo>
                  <a:lnTo>
                    <a:pt x="2312" y="228"/>
                  </a:lnTo>
                  <a:lnTo>
                    <a:pt x="2344" y="244"/>
                  </a:lnTo>
                  <a:lnTo>
                    <a:pt x="2376" y="260"/>
                  </a:lnTo>
                  <a:lnTo>
                    <a:pt x="2408" y="276"/>
                  </a:lnTo>
                  <a:lnTo>
                    <a:pt x="2439" y="294"/>
                  </a:lnTo>
                  <a:lnTo>
                    <a:pt x="2471" y="311"/>
                  </a:lnTo>
                  <a:lnTo>
                    <a:pt x="2503" y="326"/>
                  </a:lnTo>
                  <a:lnTo>
                    <a:pt x="2535" y="345"/>
                  </a:lnTo>
                  <a:lnTo>
                    <a:pt x="2567" y="363"/>
                  </a:lnTo>
                  <a:lnTo>
                    <a:pt x="2599" y="381"/>
                  </a:lnTo>
                  <a:lnTo>
                    <a:pt x="2632" y="396"/>
                  </a:lnTo>
                  <a:lnTo>
                    <a:pt x="2666" y="415"/>
                  </a:lnTo>
                  <a:lnTo>
                    <a:pt x="2705" y="440"/>
                  </a:lnTo>
                  <a:lnTo>
                    <a:pt x="2740" y="459"/>
                  </a:lnTo>
                  <a:lnTo>
                    <a:pt x="2774" y="478"/>
                  </a:lnTo>
                  <a:lnTo>
                    <a:pt x="2806" y="497"/>
                  </a:lnTo>
                  <a:lnTo>
                    <a:pt x="2838" y="516"/>
                  </a:lnTo>
                  <a:lnTo>
                    <a:pt x="2870" y="535"/>
                  </a:lnTo>
                  <a:lnTo>
                    <a:pt x="2902" y="554"/>
                  </a:lnTo>
                  <a:lnTo>
                    <a:pt x="2934" y="577"/>
                  </a:lnTo>
                  <a:lnTo>
                    <a:pt x="2966" y="598"/>
                  </a:lnTo>
                  <a:lnTo>
                    <a:pt x="3004" y="624"/>
                  </a:lnTo>
                  <a:lnTo>
                    <a:pt x="3043" y="652"/>
                  </a:lnTo>
                  <a:lnTo>
                    <a:pt x="3078" y="681"/>
                  </a:lnTo>
                  <a:lnTo>
                    <a:pt x="3112" y="703"/>
                  </a:lnTo>
                  <a:lnTo>
                    <a:pt x="3151" y="733"/>
                  </a:lnTo>
                  <a:lnTo>
                    <a:pt x="3189" y="764"/>
                  </a:lnTo>
                  <a:lnTo>
                    <a:pt x="3197" y="771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20" name="Freeform 8"/>
          <p:cNvSpPr>
            <a:spLocks/>
          </p:cNvSpPr>
          <p:nvPr/>
        </p:nvSpPr>
        <p:spPr bwMode="auto">
          <a:xfrm>
            <a:off x="3162300" y="10620375"/>
            <a:ext cx="536575" cy="452438"/>
          </a:xfrm>
          <a:custGeom>
            <a:avLst/>
            <a:gdLst>
              <a:gd name="T0" fmla="*/ 288 w 338"/>
              <a:gd name="T1" fmla="*/ 32 h 285"/>
              <a:gd name="T2" fmla="*/ 249 w 338"/>
              <a:gd name="T3" fmla="*/ 16 h 285"/>
              <a:gd name="T4" fmla="*/ 229 w 338"/>
              <a:gd name="T5" fmla="*/ 10 h 285"/>
              <a:gd name="T6" fmla="*/ 189 w 338"/>
              <a:gd name="T7" fmla="*/ 7 h 285"/>
              <a:gd name="T8" fmla="*/ 151 w 338"/>
              <a:gd name="T9" fmla="*/ 10 h 285"/>
              <a:gd name="T10" fmla="*/ 116 w 338"/>
              <a:gd name="T11" fmla="*/ 20 h 285"/>
              <a:gd name="T12" fmla="*/ 78 w 338"/>
              <a:gd name="T13" fmla="*/ 37 h 285"/>
              <a:gd name="T14" fmla="*/ 65 w 338"/>
              <a:gd name="T15" fmla="*/ 44 h 285"/>
              <a:gd name="T16" fmla="*/ 27 w 338"/>
              <a:gd name="T17" fmla="*/ 74 h 285"/>
              <a:gd name="T18" fmla="*/ 9 w 338"/>
              <a:gd name="T19" fmla="*/ 100 h 285"/>
              <a:gd name="T20" fmla="*/ 2 w 338"/>
              <a:gd name="T21" fmla="*/ 120 h 285"/>
              <a:gd name="T22" fmla="*/ 0 w 338"/>
              <a:gd name="T23" fmla="*/ 151 h 285"/>
              <a:gd name="T24" fmla="*/ 8 w 338"/>
              <a:gd name="T25" fmla="*/ 183 h 285"/>
              <a:gd name="T26" fmla="*/ 19 w 338"/>
              <a:gd name="T27" fmla="*/ 205 h 285"/>
              <a:gd name="T28" fmla="*/ 46 w 338"/>
              <a:gd name="T29" fmla="*/ 229 h 285"/>
              <a:gd name="T30" fmla="*/ 67 w 338"/>
              <a:gd name="T31" fmla="*/ 240 h 285"/>
              <a:gd name="T32" fmla="*/ 104 w 338"/>
              <a:gd name="T33" fmla="*/ 257 h 285"/>
              <a:gd name="T34" fmla="*/ 140 w 338"/>
              <a:gd name="T35" fmla="*/ 267 h 285"/>
              <a:gd name="T36" fmla="*/ 175 w 338"/>
              <a:gd name="T37" fmla="*/ 276 h 285"/>
              <a:gd name="T38" fmla="*/ 209 w 338"/>
              <a:gd name="T39" fmla="*/ 284 h 285"/>
              <a:gd name="T40" fmla="*/ 243 w 338"/>
              <a:gd name="T41" fmla="*/ 285 h 285"/>
              <a:gd name="T42" fmla="*/ 274 w 338"/>
              <a:gd name="T43" fmla="*/ 278 h 285"/>
              <a:gd name="T44" fmla="*/ 308 w 338"/>
              <a:gd name="T45" fmla="*/ 257 h 285"/>
              <a:gd name="T46" fmla="*/ 323 w 338"/>
              <a:gd name="T47" fmla="*/ 238 h 285"/>
              <a:gd name="T48" fmla="*/ 333 w 338"/>
              <a:gd name="T49" fmla="*/ 217 h 285"/>
              <a:gd name="T50" fmla="*/ 338 w 338"/>
              <a:gd name="T51" fmla="*/ 178 h 285"/>
              <a:gd name="T52" fmla="*/ 337 w 338"/>
              <a:gd name="T53" fmla="*/ 143 h 285"/>
              <a:gd name="T54" fmla="*/ 327 w 338"/>
              <a:gd name="T55" fmla="*/ 109 h 285"/>
              <a:gd name="T56" fmla="*/ 305 w 338"/>
              <a:gd name="T57" fmla="*/ 71 h 285"/>
              <a:gd name="T58" fmla="*/ 273 w 338"/>
              <a:gd name="T59" fmla="*/ 32 h 285"/>
              <a:gd name="T60" fmla="*/ 237 w 338"/>
              <a:gd name="T61" fmla="*/ 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38" h="285">
                <a:moveTo>
                  <a:pt x="288" y="32"/>
                </a:moveTo>
                <a:lnTo>
                  <a:pt x="249" y="16"/>
                </a:lnTo>
                <a:lnTo>
                  <a:pt x="229" y="10"/>
                </a:lnTo>
                <a:lnTo>
                  <a:pt x="189" y="7"/>
                </a:lnTo>
                <a:lnTo>
                  <a:pt x="151" y="10"/>
                </a:lnTo>
                <a:lnTo>
                  <a:pt x="116" y="20"/>
                </a:lnTo>
                <a:lnTo>
                  <a:pt x="78" y="37"/>
                </a:lnTo>
                <a:lnTo>
                  <a:pt x="65" y="44"/>
                </a:lnTo>
                <a:lnTo>
                  <a:pt x="27" y="74"/>
                </a:lnTo>
                <a:lnTo>
                  <a:pt x="9" y="100"/>
                </a:lnTo>
                <a:lnTo>
                  <a:pt x="2" y="120"/>
                </a:lnTo>
                <a:lnTo>
                  <a:pt x="0" y="151"/>
                </a:lnTo>
                <a:lnTo>
                  <a:pt x="8" y="183"/>
                </a:lnTo>
                <a:lnTo>
                  <a:pt x="19" y="205"/>
                </a:lnTo>
                <a:lnTo>
                  <a:pt x="46" y="229"/>
                </a:lnTo>
                <a:lnTo>
                  <a:pt x="67" y="240"/>
                </a:lnTo>
                <a:lnTo>
                  <a:pt x="104" y="257"/>
                </a:lnTo>
                <a:lnTo>
                  <a:pt x="140" y="267"/>
                </a:lnTo>
                <a:lnTo>
                  <a:pt x="175" y="276"/>
                </a:lnTo>
                <a:lnTo>
                  <a:pt x="209" y="284"/>
                </a:lnTo>
                <a:lnTo>
                  <a:pt x="243" y="285"/>
                </a:lnTo>
                <a:lnTo>
                  <a:pt x="274" y="278"/>
                </a:lnTo>
                <a:lnTo>
                  <a:pt x="308" y="257"/>
                </a:lnTo>
                <a:lnTo>
                  <a:pt x="323" y="238"/>
                </a:lnTo>
                <a:lnTo>
                  <a:pt x="333" y="217"/>
                </a:lnTo>
                <a:lnTo>
                  <a:pt x="338" y="178"/>
                </a:lnTo>
                <a:lnTo>
                  <a:pt x="337" y="143"/>
                </a:lnTo>
                <a:lnTo>
                  <a:pt x="327" y="109"/>
                </a:lnTo>
                <a:lnTo>
                  <a:pt x="305" y="71"/>
                </a:lnTo>
                <a:lnTo>
                  <a:pt x="273" y="32"/>
                </a:lnTo>
                <a:lnTo>
                  <a:pt x="237" y="0"/>
                </a:ln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4124325" y="10850563"/>
            <a:ext cx="1195388" cy="515937"/>
            <a:chOff x="2598" y="6835"/>
            <a:chExt cx="753" cy="325"/>
          </a:xfrm>
        </p:grpSpPr>
        <p:sp>
          <p:nvSpPr>
            <p:cNvPr id="38922" name="Freeform 10"/>
            <p:cNvSpPr>
              <a:spLocks/>
            </p:cNvSpPr>
            <p:nvPr/>
          </p:nvSpPr>
          <p:spPr bwMode="auto">
            <a:xfrm>
              <a:off x="3017" y="6835"/>
              <a:ext cx="334" cy="269"/>
            </a:xfrm>
            <a:custGeom>
              <a:avLst/>
              <a:gdLst>
                <a:gd name="T0" fmla="*/ 224 w 334"/>
                <a:gd name="T1" fmla="*/ 53 h 269"/>
                <a:gd name="T2" fmla="*/ 198 w 334"/>
                <a:gd name="T3" fmla="*/ 21 h 269"/>
                <a:gd name="T4" fmla="*/ 182 w 334"/>
                <a:gd name="T5" fmla="*/ 12 h 269"/>
                <a:gd name="T6" fmla="*/ 143 w 334"/>
                <a:gd name="T7" fmla="*/ 0 h 269"/>
                <a:gd name="T8" fmla="*/ 118 w 334"/>
                <a:gd name="T9" fmla="*/ 0 h 269"/>
                <a:gd name="T10" fmla="*/ 82 w 334"/>
                <a:gd name="T11" fmla="*/ 12 h 269"/>
                <a:gd name="T12" fmla="*/ 55 w 334"/>
                <a:gd name="T13" fmla="*/ 28 h 269"/>
                <a:gd name="T14" fmla="*/ 22 w 334"/>
                <a:gd name="T15" fmla="*/ 60 h 269"/>
                <a:gd name="T16" fmla="*/ 10 w 334"/>
                <a:gd name="T17" fmla="*/ 78 h 269"/>
                <a:gd name="T18" fmla="*/ 0 w 334"/>
                <a:gd name="T19" fmla="*/ 111 h 269"/>
                <a:gd name="T20" fmla="*/ 0 w 334"/>
                <a:gd name="T21" fmla="*/ 144 h 269"/>
                <a:gd name="T22" fmla="*/ 8 w 334"/>
                <a:gd name="T23" fmla="*/ 177 h 269"/>
                <a:gd name="T24" fmla="*/ 19 w 334"/>
                <a:gd name="T25" fmla="*/ 200 h 269"/>
                <a:gd name="T26" fmla="*/ 55 w 334"/>
                <a:gd name="T27" fmla="*/ 233 h 269"/>
                <a:gd name="T28" fmla="*/ 73 w 334"/>
                <a:gd name="T29" fmla="*/ 245 h 269"/>
                <a:gd name="T30" fmla="*/ 112 w 334"/>
                <a:gd name="T31" fmla="*/ 258 h 269"/>
                <a:gd name="T32" fmla="*/ 146 w 334"/>
                <a:gd name="T33" fmla="*/ 266 h 269"/>
                <a:gd name="T34" fmla="*/ 180 w 334"/>
                <a:gd name="T35" fmla="*/ 269 h 269"/>
                <a:gd name="T36" fmla="*/ 217 w 334"/>
                <a:gd name="T37" fmla="*/ 269 h 269"/>
                <a:gd name="T38" fmla="*/ 253 w 334"/>
                <a:gd name="T39" fmla="*/ 269 h 269"/>
                <a:gd name="T40" fmla="*/ 288 w 334"/>
                <a:gd name="T41" fmla="*/ 260 h 269"/>
                <a:gd name="T42" fmla="*/ 310 w 334"/>
                <a:gd name="T43" fmla="*/ 248 h 269"/>
                <a:gd name="T44" fmla="*/ 321 w 334"/>
                <a:gd name="T45" fmla="*/ 234 h 269"/>
                <a:gd name="T46" fmla="*/ 334 w 334"/>
                <a:gd name="T47" fmla="*/ 200 h 269"/>
                <a:gd name="T48" fmla="*/ 333 w 334"/>
                <a:gd name="T49" fmla="*/ 179 h 269"/>
                <a:gd name="T50" fmla="*/ 324 w 334"/>
                <a:gd name="T51" fmla="*/ 152 h 269"/>
                <a:gd name="T52" fmla="*/ 301 w 334"/>
                <a:gd name="T53" fmla="*/ 115 h 269"/>
                <a:gd name="T54" fmla="*/ 286 w 334"/>
                <a:gd name="T55" fmla="*/ 99 h 269"/>
                <a:gd name="T56" fmla="*/ 250 w 334"/>
                <a:gd name="T57" fmla="*/ 7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4" h="269">
                  <a:moveTo>
                    <a:pt x="224" y="53"/>
                  </a:moveTo>
                  <a:lnTo>
                    <a:pt x="198" y="21"/>
                  </a:lnTo>
                  <a:lnTo>
                    <a:pt x="182" y="12"/>
                  </a:lnTo>
                  <a:lnTo>
                    <a:pt x="143" y="0"/>
                  </a:lnTo>
                  <a:lnTo>
                    <a:pt x="118" y="0"/>
                  </a:lnTo>
                  <a:lnTo>
                    <a:pt x="82" y="12"/>
                  </a:lnTo>
                  <a:lnTo>
                    <a:pt x="55" y="28"/>
                  </a:lnTo>
                  <a:lnTo>
                    <a:pt x="22" y="60"/>
                  </a:lnTo>
                  <a:lnTo>
                    <a:pt x="10" y="78"/>
                  </a:lnTo>
                  <a:lnTo>
                    <a:pt x="0" y="111"/>
                  </a:lnTo>
                  <a:lnTo>
                    <a:pt x="0" y="144"/>
                  </a:lnTo>
                  <a:lnTo>
                    <a:pt x="8" y="177"/>
                  </a:lnTo>
                  <a:lnTo>
                    <a:pt x="19" y="200"/>
                  </a:lnTo>
                  <a:lnTo>
                    <a:pt x="55" y="233"/>
                  </a:lnTo>
                  <a:lnTo>
                    <a:pt x="73" y="245"/>
                  </a:lnTo>
                  <a:lnTo>
                    <a:pt x="112" y="258"/>
                  </a:lnTo>
                  <a:lnTo>
                    <a:pt x="146" y="266"/>
                  </a:lnTo>
                  <a:lnTo>
                    <a:pt x="180" y="269"/>
                  </a:lnTo>
                  <a:lnTo>
                    <a:pt x="217" y="269"/>
                  </a:lnTo>
                  <a:lnTo>
                    <a:pt x="253" y="269"/>
                  </a:lnTo>
                  <a:lnTo>
                    <a:pt x="288" y="260"/>
                  </a:lnTo>
                  <a:lnTo>
                    <a:pt x="310" y="248"/>
                  </a:lnTo>
                  <a:lnTo>
                    <a:pt x="321" y="234"/>
                  </a:lnTo>
                  <a:lnTo>
                    <a:pt x="334" y="200"/>
                  </a:lnTo>
                  <a:lnTo>
                    <a:pt x="333" y="179"/>
                  </a:lnTo>
                  <a:lnTo>
                    <a:pt x="324" y="152"/>
                  </a:lnTo>
                  <a:lnTo>
                    <a:pt x="301" y="115"/>
                  </a:lnTo>
                  <a:lnTo>
                    <a:pt x="286" y="99"/>
                  </a:lnTo>
                  <a:lnTo>
                    <a:pt x="250" y="72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3" name="Freeform 11"/>
            <p:cNvSpPr>
              <a:spLocks/>
            </p:cNvSpPr>
            <p:nvPr/>
          </p:nvSpPr>
          <p:spPr bwMode="auto">
            <a:xfrm>
              <a:off x="2598" y="6902"/>
              <a:ext cx="198" cy="258"/>
            </a:xfrm>
            <a:custGeom>
              <a:avLst/>
              <a:gdLst>
                <a:gd name="T0" fmla="*/ 172 w 198"/>
                <a:gd name="T1" fmla="*/ 49 h 258"/>
                <a:gd name="T2" fmla="*/ 169 w 198"/>
                <a:gd name="T3" fmla="*/ 39 h 258"/>
                <a:gd name="T4" fmla="*/ 161 w 198"/>
                <a:gd name="T5" fmla="*/ 31 h 258"/>
                <a:gd name="T6" fmla="*/ 139 w 198"/>
                <a:gd name="T7" fmla="*/ 13 h 258"/>
                <a:gd name="T8" fmla="*/ 118 w 198"/>
                <a:gd name="T9" fmla="*/ 4 h 258"/>
                <a:gd name="T10" fmla="*/ 90 w 198"/>
                <a:gd name="T11" fmla="*/ 0 h 258"/>
                <a:gd name="T12" fmla="*/ 66 w 198"/>
                <a:gd name="T13" fmla="*/ 2 h 258"/>
                <a:gd name="T14" fmla="*/ 54 w 198"/>
                <a:gd name="T15" fmla="*/ 8 h 258"/>
                <a:gd name="T16" fmla="*/ 49 w 198"/>
                <a:gd name="T17" fmla="*/ 11 h 258"/>
                <a:gd name="T18" fmla="*/ 46 w 198"/>
                <a:gd name="T19" fmla="*/ 15 h 258"/>
                <a:gd name="T20" fmla="*/ 45 w 198"/>
                <a:gd name="T21" fmla="*/ 26 h 258"/>
                <a:gd name="T22" fmla="*/ 55 w 198"/>
                <a:gd name="T23" fmla="*/ 47 h 258"/>
                <a:gd name="T24" fmla="*/ 87 w 198"/>
                <a:gd name="T25" fmla="*/ 86 h 258"/>
                <a:gd name="T26" fmla="*/ 116 w 198"/>
                <a:gd name="T27" fmla="*/ 121 h 258"/>
                <a:gd name="T28" fmla="*/ 146 w 198"/>
                <a:gd name="T29" fmla="*/ 156 h 258"/>
                <a:gd name="T30" fmla="*/ 176 w 198"/>
                <a:gd name="T31" fmla="*/ 193 h 258"/>
                <a:gd name="T32" fmla="*/ 196 w 198"/>
                <a:gd name="T33" fmla="*/ 227 h 258"/>
                <a:gd name="T34" fmla="*/ 198 w 198"/>
                <a:gd name="T35" fmla="*/ 234 h 258"/>
                <a:gd name="T36" fmla="*/ 198 w 198"/>
                <a:gd name="T37" fmla="*/ 240 h 258"/>
                <a:gd name="T38" fmla="*/ 192 w 198"/>
                <a:gd name="T39" fmla="*/ 253 h 258"/>
                <a:gd name="T40" fmla="*/ 188 w 198"/>
                <a:gd name="T41" fmla="*/ 257 h 258"/>
                <a:gd name="T42" fmla="*/ 182 w 198"/>
                <a:gd name="T43" fmla="*/ 258 h 258"/>
                <a:gd name="T44" fmla="*/ 163 w 198"/>
                <a:gd name="T45" fmla="*/ 257 h 258"/>
                <a:gd name="T46" fmla="*/ 149 w 198"/>
                <a:gd name="T47" fmla="*/ 254 h 258"/>
                <a:gd name="T48" fmla="*/ 113 w 198"/>
                <a:gd name="T49" fmla="*/ 236 h 258"/>
                <a:gd name="T50" fmla="*/ 77 w 198"/>
                <a:gd name="T51" fmla="*/ 219 h 258"/>
                <a:gd name="T52" fmla="*/ 43 w 198"/>
                <a:gd name="T53" fmla="*/ 202 h 258"/>
                <a:gd name="T54" fmla="*/ 14 w 198"/>
                <a:gd name="T55" fmla="*/ 187 h 258"/>
                <a:gd name="T56" fmla="*/ 0 w 198"/>
                <a:gd name="T57" fmla="*/ 18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8" h="258">
                  <a:moveTo>
                    <a:pt x="172" y="49"/>
                  </a:moveTo>
                  <a:lnTo>
                    <a:pt x="169" y="39"/>
                  </a:lnTo>
                  <a:lnTo>
                    <a:pt x="161" y="31"/>
                  </a:lnTo>
                  <a:lnTo>
                    <a:pt x="139" y="13"/>
                  </a:lnTo>
                  <a:lnTo>
                    <a:pt x="118" y="4"/>
                  </a:lnTo>
                  <a:lnTo>
                    <a:pt x="90" y="0"/>
                  </a:lnTo>
                  <a:lnTo>
                    <a:pt x="66" y="2"/>
                  </a:lnTo>
                  <a:lnTo>
                    <a:pt x="54" y="8"/>
                  </a:lnTo>
                  <a:lnTo>
                    <a:pt x="49" y="11"/>
                  </a:lnTo>
                  <a:lnTo>
                    <a:pt x="46" y="15"/>
                  </a:lnTo>
                  <a:lnTo>
                    <a:pt x="45" y="26"/>
                  </a:lnTo>
                  <a:lnTo>
                    <a:pt x="55" y="47"/>
                  </a:lnTo>
                  <a:lnTo>
                    <a:pt x="87" y="86"/>
                  </a:lnTo>
                  <a:lnTo>
                    <a:pt x="116" y="121"/>
                  </a:lnTo>
                  <a:lnTo>
                    <a:pt x="146" y="156"/>
                  </a:lnTo>
                  <a:lnTo>
                    <a:pt x="176" y="193"/>
                  </a:lnTo>
                  <a:lnTo>
                    <a:pt x="196" y="227"/>
                  </a:lnTo>
                  <a:lnTo>
                    <a:pt x="198" y="234"/>
                  </a:lnTo>
                  <a:lnTo>
                    <a:pt x="198" y="240"/>
                  </a:lnTo>
                  <a:lnTo>
                    <a:pt x="192" y="253"/>
                  </a:lnTo>
                  <a:lnTo>
                    <a:pt x="188" y="257"/>
                  </a:lnTo>
                  <a:lnTo>
                    <a:pt x="182" y="258"/>
                  </a:lnTo>
                  <a:lnTo>
                    <a:pt x="163" y="257"/>
                  </a:lnTo>
                  <a:lnTo>
                    <a:pt x="149" y="254"/>
                  </a:lnTo>
                  <a:lnTo>
                    <a:pt x="113" y="236"/>
                  </a:lnTo>
                  <a:lnTo>
                    <a:pt x="77" y="219"/>
                  </a:lnTo>
                  <a:lnTo>
                    <a:pt x="43" y="202"/>
                  </a:lnTo>
                  <a:lnTo>
                    <a:pt x="14" y="187"/>
                  </a:lnTo>
                  <a:lnTo>
                    <a:pt x="0" y="183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048000" y="76200"/>
            <a:ext cx="42280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000000"/>
                </a:solidFill>
                <a:latin typeface="Arial - 36"/>
              </a:rPr>
              <a:t>e</a:t>
            </a:r>
            <a:r>
              <a:rPr lang="en-US" altLang="en-US" sz="2400" dirty="0" smtClean="0">
                <a:solidFill>
                  <a:srgbClr val="000000"/>
                </a:solidFill>
                <a:latin typeface="Arial - 36"/>
              </a:rPr>
              <a:t>rosion of peak from a fold</a:t>
            </a:r>
            <a:endParaRPr lang="en-US" altLang="en-US" sz="2400" dirty="0">
              <a:solidFill>
                <a:srgbClr val="000000"/>
              </a:solidFill>
              <a:latin typeface="Arial - 36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NBK-290-dc3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3625" cy="651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91872" y="5613737"/>
            <a:ext cx="6529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Why would a </a:t>
            </a:r>
            <a:r>
              <a:rPr lang="en-US" sz="2000" u="sng" dirty="0" smtClean="0"/>
              <a:t>fold</a:t>
            </a:r>
            <a:r>
              <a:rPr lang="en-US" sz="2000" dirty="0" smtClean="0"/>
              <a:t> form instead of a </a:t>
            </a:r>
            <a:r>
              <a:rPr lang="en-US" sz="2000" u="sng" dirty="0" smtClean="0"/>
              <a:t>fault</a:t>
            </a:r>
            <a:r>
              <a:rPr lang="en-US" sz="2000" dirty="0" smtClean="0"/>
              <a:t>?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	</a:t>
            </a:r>
            <a:r>
              <a:rPr lang="en-US" sz="2000" dirty="0" smtClean="0"/>
              <a:t>________________________________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______________________________________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______________________________________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4546937"/>
            <a:ext cx="65293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What </a:t>
            </a:r>
            <a:r>
              <a:rPr lang="en-US" sz="2000" u="sng" dirty="0" smtClean="0"/>
              <a:t>process</a:t>
            </a:r>
            <a:r>
              <a:rPr lang="en-US" sz="2000" dirty="0" smtClean="0"/>
              <a:t> in the Earth would </a:t>
            </a:r>
            <a:r>
              <a:rPr lang="en-US" sz="2000" u="sng" dirty="0" smtClean="0"/>
              <a:t>cause folds</a:t>
            </a:r>
            <a:r>
              <a:rPr lang="en-US" sz="2000" dirty="0" smtClean="0"/>
              <a:t> to form?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_____________________________________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______________________________________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4863405"/>
            <a:ext cx="6599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convection currents in the lower mantle (mesosphere)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8684" y="3781961"/>
            <a:ext cx="63866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 what </a:t>
            </a:r>
            <a:r>
              <a:rPr lang="en-US" sz="2000" u="sng" dirty="0" smtClean="0"/>
              <a:t>layer</a:t>
            </a:r>
            <a:r>
              <a:rPr lang="en-US" sz="2000" dirty="0" smtClean="0"/>
              <a:t> of the Earth do folds form?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_____________________________________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901150" y="5942271"/>
            <a:ext cx="5189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the layer has to be deformable (higher T)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30051" y="6229290"/>
            <a:ext cx="7061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bends are forming – not cracks </a:t>
            </a:r>
          </a:p>
          <a:p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   so, lower pressure AND less force (slower movement)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16146" y="4095690"/>
            <a:ext cx="4859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the lithosphere (crust + outer mantle)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58615" y="5156537"/>
            <a:ext cx="5266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as a consequence of heating from the core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Picture 5" descr="EarthStru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8"/>
          <a:stretch/>
        </p:blipFill>
        <p:spPr bwMode="auto">
          <a:xfrm>
            <a:off x="0" y="22531"/>
            <a:ext cx="5490826" cy="37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te23fol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717" y="914400"/>
            <a:ext cx="4569283" cy="290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47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7778E-6 4.07407E-6 L 2.77778E-6 -0.07223 " pathEditMode="relative" rAng="0" ptsTypes="AA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1.48148E-6 L 4.16667E-6 -0.07222 " pathEditMode="relative" rAng="0" ptsTypes="AA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  <p:bldP spid="7" grpId="0"/>
      <p:bldP spid="7" grpId="1"/>
      <p:bldP spid="8" grpId="0"/>
      <p:bldP spid="9" grpId="0"/>
      <p:bldP spid="10" grpId="0"/>
      <p:bldP spid="11" grpId="0"/>
      <p:bldP spid="12" grpId="0"/>
      <p:bldP spid="1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1130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  <a:latin typeface="Arial - 36"/>
              </a:rPr>
              <a:t>Practice</a:t>
            </a:r>
          </a:p>
        </p:txBody>
      </p:sp>
      <p:pic>
        <p:nvPicPr>
          <p:cNvPr id="40963" name="Picture 3" descr="NBK-290-e7fa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127" y="2590800"/>
            <a:ext cx="6524273" cy="381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04800" y="609600"/>
            <a:ext cx="8382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rgbClr val="000000"/>
                </a:solidFill>
                <a:latin typeface="Arial - 36"/>
              </a:rPr>
              <a:t>If there is an unconformity write </a:t>
            </a:r>
            <a:r>
              <a:rPr lang="en-US" altLang="en-US" sz="2000" dirty="0" smtClean="0">
                <a:solidFill>
                  <a:srgbClr val="000000"/>
                </a:solidFill>
                <a:latin typeface="Arial - 36"/>
              </a:rPr>
              <a:t>‘erosion’ + type of unconformity</a:t>
            </a:r>
            <a:endParaRPr lang="en-US" altLang="en-US" sz="2000" dirty="0">
              <a:solidFill>
                <a:srgbClr val="000000"/>
              </a:solidFill>
              <a:latin typeface="Arial - 36"/>
            </a:endParaRPr>
          </a:p>
          <a:p>
            <a:r>
              <a:rPr lang="en-US" altLang="en-US" sz="2000" dirty="0">
                <a:solidFill>
                  <a:srgbClr val="000000"/>
                </a:solidFill>
                <a:latin typeface="Arial - 36"/>
              </a:rPr>
              <a:t>If there is folding write ‘folding’ </a:t>
            </a:r>
            <a:r>
              <a:rPr lang="en-US" altLang="en-US" sz="2000" dirty="0" smtClean="0">
                <a:solidFill>
                  <a:srgbClr val="000000"/>
                </a:solidFill>
                <a:latin typeface="Arial - 36"/>
              </a:rPr>
              <a:t>+ </a:t>
            </a:r>
            <a:r>
              <a:rPr lang="en-US" altLang="en-US" sz="2000" dirty="0">
                <a:solidFill>
                  <a:srgbClr val="000000"/>
                </a:solidFill>
                <a:latin typeface="Arial - 36"/>
              </a:rPr>
              <a:t>which </a:t>
            </a:r>
            <a:r>
              <a:rPr lang="en-US" altLang="en-US" sz="2000" dirty="0" smtClean="0">
                <a:solidFill>
                  <a:srgbClr val="000000"/>
                </a:solidFill>
                <a:latin typeface="Arial - 36"/>
              </a:rPr>
              <a:t>type</a:t>
            </a:r>
            <a:endParaRPr lang="en-US" altLang="en-US" sz="2000" dirty="0">
              <a:solidFill>
                <a:srgbClr val="000000"/>
              </a:solidFill>
              <a:latin typeface="Arial - 36"/>
            </a:endParaRPr>
          </a:p>
          <a:p>
            <a:r>
              <a:rPr lang="en-US" altLang="en-US" sz="2000" dirty="0">
                <a:solidFill>
                  <a:srgbClr val="000000"/>
                </a:solidFill>
                <a:latin typeface="Arial - 36"/>
              </a:rPr>
              <a:t>If there a fault write ‘fault’ </a:t>
            </a:r>
            <a:r>
              <a:rPr lang="en-US" altLang="en-US" sz="2000" dirty="0" smtClean="0">
                <a:solidFill>
                  <a:srgbClr val="000000"/>
                </a:solidFill>
                <a:latin typeface="Arial - 36"/>
              </a:rPr>
              <a:t>+ </a:t>
            </a:r>
            <a:r>
              <a:rPr lang="en-US" altLang="en-US" sz="2000" dirty="0">
                <a:solidFill>
                  <a:srgbClr val="000000"/>
                </a:solidFill>
                <a:latin typeface="Arial - 36"/>
              </a:rPr>
              <a:t>which </a:t>
            </a:r>
            <a:r>
              <a:rPr lang="en-US" altLang="en-US" sz="2000" dirty="0" smtClean="0">
                <a:solidFill>
                  <a:srgbClr val="000000"/>
                </a:solidFill>
                <a:latin typeface="Arial - 36"/>
              </a:rPr>
              <a:t>type</a:t>
            </a:r>
            <a:endParaRPr lang="en-US" altLang="en-US" sz="2000" dirty="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6121400" y="23850600"/>
            <a:ext cx="506413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00"/>
                </a:solidFill>
                <a:latin typeface="Arial - 48"/>
              </a:rPr>
              <a:t>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0400" y="5181600"/>
            <a:ext cx="1031051" cy="369332"/>
          </a:xfrm>
          <a:prstGeom prst="rect">
            <a:avLst/>
          </a:prstGeom>
          <a:solidFill>
            <a:schemeClr val="accent1">
              <a:alpha val="8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anticline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2503" y="5026925"/>
            <a:ext cx="1005403" cy="369332"/>
          </a:xfrm>
          <a:prstGeom prst="rect">
            <a:avLst/>
          </a:prstGeom>
          <a:solidFill>
            <a:schemeClr val="accent1">
              <a:alpha val="8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syscline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4499769"/>
            <a:ext cx="1031051" cy="369332"/>
          </a:xfrm>
          <a:prstGeom prst="rect">
            <a:avLst/>
          </a:prstGeom>
          <a:solidFill>
            <a:schemeClr val="accent1">
              <a:alpha val="8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anticline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218" name="TextBox1" r:id="rId2" imgW="2286000" imgH="4857840"/>
        </mc:Choice>
        <mc:Fallback>
          <p:control name="TextBox1" r:id="rId2" imgW="2286000" imgH="4857840">
            <p:pic>
              <p:nvPicPr>
                <p:cNvPr id="2" name="TextBox1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8600" y="1768475"/>
                  <a:ext cx="2286000" cy="4860925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1130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  <a:latin typeface="Arial - 36"/>
              </a:rPr>
              <a:t>Practice</a:t>
            </a:r>
          </a:p>
        </p:txBody>
      </p:sp>
      <p:pic>
        <p:nvPicPr>
          <p:cNvPr id="62469" name="Picture 5" descr="NBK-290-10dfa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280" y="1981200"/>
            <a:ext cx="7052920" cy="489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6121400" y="23850600"/>
            <a:ext cx="506413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00"/>
                </a:solidFill>
                <a:latin typeface="Arial - 48"/>
              </a:rPr>
              <a:t>F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04800" y="609600"/>
            <a:ext cx="8382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rgbClr val="000000"/>
                </a:solidFill>
                <a:latin typeface="Arial - 36"/>
              </a:rPr>
              <a:t>If there is an unconformity write </a:t>
            </a:r>
            <a:r>
              <a:rPr lang="en-US" altLang="en-US" sz="2000" dirty="0" smtClean="0">
                <a:solidFill>
                  <a:srgbClr val="000000"/>
                </a:solidFill>
                <a:latin typeface="Arial - 36"/>
              </a:rPr>
              <a:t>‘erosion’ + type of unconformity</a:t>
            </a:r>
            <a:endParaRPr lang="en-US" altLang="en-US" sz="2000" dirty="0">
              <a:solidFill>
                <a:srgbClr val="000000"/>
              </a:solidFill>
              <a:latin typeface="Arial - 36"/>
            </a:endParaRPr>
          </a:p>
          <a:p>
            <a:r>
              <a:rPr lang="en-US" altLang="en-US" sz="2000" dirty="0">
                <a:solidFill>
                  <a:srgbClr val="000000"/>
                </a:solidFill>
                <a:latin typeface="Arial - 36"/>
              </a:rPr>
              <a:t>If there is folding write ‘folding’ </a:t>
            </a:r>
            <a:r>
              <a:rPr lang="en-US" altLang="en-US" sz="2000" dirty="0" smtClean="0">
                <a:solidFill>
                  <a:srgbClr val="000000"/>
                </a:solidFill>
                <a:latin typeface="Arial - 36"/>
              </a:rPr>
              <a:t>+ </a:t>
            </a:r>
            <a:r>
              <a:rPr lang="en-US" altLang="en-US" sz="2000" dirty="0">
                <a:solidFill>
                  <a:srgbClr val="000000"/>
                </a:solidFill>
                <a:latin typeface="Arial - 36"/>
              </a:rPr>
              <a:t>which </a:t>
            </a:r>
            <a:r>
              <a:rPr lang="en-US" altLang="en-US" sz="2000" dirty="0" smtClean="0">
                <a:solidFill>
                  <a:srgbClr val="000000"/>
                </a:solidFill>
                <a:latin typeface="Arial - 36"/>
              </a:rPr>
              <a:t>type</a:t>
            </a:r>
            <a:endParaRPr lang="en-US" altLang="en-US" sz="2000" dirty="0">
              <a:solidFill>
                <a:srgbClr val="000000"/>
              </a:solidFill>
              <a:latin typeface="Arial - 36"/>
            </a:endParaRPr>
          </a:p>
          <a:p>
            <a:r>
              <a:rPr lang="en-US" altLang="en-US" sz="2000" dirty="0">
                <a:solidFill>
                  <a:srgbClr val="000000"/>
                </a:solidFill>
                <a:latin typeface="Arial - 36"/>
              </a:rPr>
              <a:t>If there a fault write ‘fault’ </a:t>
            </a:r>
            <a:r>
              <a:rPr lang="en-US" altLang="en-US" sz="2000" dirty="0" smtClean="0">
                <a:solidFill>
                  <a:srgbClr val="000000"/>
                </a:solidFill>
                <a:latin typeface="Arial - 36"/>
              </a:rPr>
              <a:t>+ </a:t>
            </a:r>
            <a:r>
              <a:rPr lang="en-US" altLang="en-US" sz="2000" dirty="0">
                <a:solidFill>
                  <a:srgbClr val="000000"/>
                </a:solidFill>
                <a:latin typeface="Arial - 36"/>
              </a:rPr>
              <a:t>which </a:t>
            </a:r>
            <a:r>
              <a:rPr lang="en-US" altLang="en-US" sz="2000" dirty="0" smtClean="0">
                <a:solidFill>
                  <a:srgbClr val="000000"/>
                </a:solidFill>
                <a:latin typeface="Arial - 36"/>
              </a:rPr>
              <a:t>type</a:t>
            </a:r>
            <a:endParaRPr lang="en-US" altLang="en-US" sz="2000" dirty="0">
              <a:solidFill>
                <a:srgbClr val="000000"/>
              </a:solidFill>
              <a:latin typeface="Arial - 36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2242" name="TextBox1" r:id="rId2" imgW="2286000" imgH="4857840"/>
        </mc:Choice>
        <mc:Fallback>
          <p:control name="TextBox1" r:id="rId2" imgW="2286000" imgH="4857840">
            <p:pic>
              <p:nvPicPr>
                <p:cNvPr id="8" name="TextBox1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6200" y="1981200"/>
                  <a:ext cx="2286000" cy="4860925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Screen Shot 2014-04-11 at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78718"/>
            <a:ext cx="6248400" cy="5231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1130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  <a:latin typeface="Arial - 36"/>
              </a:rPr>
              <a:t>Practice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4800" y="609600"/>
            <a:ext cx="8382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rgbClr val="000000"/>
                </a:solidFill>
                <a:latin typeface="Arial - 36"/>
              </a:rPr>
              <a:t>If there is an unconformity write </a:t>
            </a:r>
            <a:r>
              <a:rPr lang="en-US" altLang="en-US" sz="2000" dirty="0" smtClean="0">
                <a:solidFill>
                  <a:srgbClr val="000000"/>
                </a:solidFill>
                <a:latin typeface="Arial - 36"/>
              </a:rPr>
              <a:t>‘erosion’ + type of unconformity</a:t>
            </a:r>
            <a:endParaRPr lang="en-US" altLang="en-US" sz="2000" dirty="0">
              <a:solidFill>
                <a:srgbClr val="000000"/>
              </a:solidFill>
              <a:latin typeface="Arial - 36"/>
            </a:endParaRPr>
          </a:p>
          <a:p>
            <a:r>
              <a:rPr lang="en-US" altLang="en-US" sz="2000" dirty="0">
                <a:solidFill>
                  <a:srgbClr val="000000"/>
                </a:solidFill>
                <a:latin typeface="Arial - 36"/>
              </a:rPr>
              <a:t>If there is folding write ‘folding’ </a:t>
            </a:r>
            <a:r>
              <a:rPr lang="en-US" altLang="en-US" sz="2000" dirty="0" smtClean="0">
                <a:solidFill>
                  <a:srgbClr val="000000"/>
                </a:solidFill>
                <a:latin typeface="Arial - 36"/>
              </a:rPr>
              <a:t>+ </a:t>
            </a:r>
            <a:r>
              <a:rPr lang="en-US" altLang="en-US" sz="2000" dirty="0">
                <a:solidFill>
                  <a:srgbClr val="000000"/>
                </a:solidFill>
                <a:latin typeface="Arial - 36"/>
              </a:rPr>
              <a:t>which </a:t>
            </a:r>
            <a:r>
              <a:rPr lang="en-US" altLang="en-US" sz="2000" dirty="0" smtClean="0">
                <a:solidFill>
                  <a:srgbClr val="000000"/>
                </a:solidFill>
                <a:latin typeface="Arial - 36"/>
              </a:rPr>
              <a:t>type</a:t>
            </a:r>
            <a:endParaRPr lang="en-US" altLang="en-US" sz="2000" dirty="0">
              <a:solidFill>
                <a:srgbClr val="000000"/>
              </a:solidFill>
              <a:latin typeface="Arial - 36"/>
            </a:endParaRPr>
          </a:p>
          <a:p>
            <a:r>
              <a:rPr lang="en-US" altLang="en-US" sz="2000" dirty="0">
                <a:solidFill>
                  <a:srgbClr val="000000"/>
                </a:solidFill>
                <a:latin typeface="Arial - 36"/>
              </a:rPr>
              <a:t>If there a fault write ‘fault’ </a:t>
            </a:r>
            <a:r>
              <a:rPr lang="en-US" altLang="en-US" sz="2000" dirty="0" smtClean="0">
                <a:solidFill>
                  <a:srgbClr val="000000"/>
                </a:solidFill>
                <a:latin typeface="Arial - 36"/>
              </a:rPr>
              <a:t>+ </a:t>
            </a:r>
            <a:r>
              <a:rPr lang="en-US" altLang="en-US" sz="2000" dirty="0">
                <a:solidFill>
                  <a:srgbClr val="000000"/>
                </a:solidFill>
                <a:latin typeface="Arial - 36"/>
              </a:rPr>
              <a:t>which </a:t>
            </a:r>
            <a:r>
              <a:rPr lang="en-US" altLang="en-US" sz="2000" dirty="0" smtClean="0">
                <a:solidFill>
                  <a:srgbClr val="000000"/>
                </a:solidFill>
                <a:latin typeface="Arial - 36"/>
              </a:rPr>
              <a:t>type</a:t>
            </a:r>
            <a:endParaRPr lang="en-US" altLang="en-US" sz="2000" dirty="0">
              <a:solidFill>
                <a:srgbClr val="000000"/>
              </a:solidFill>
              <a:latin typeface="Arial - 36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3266" name="TextBox1" r:id="rId2" imgW="2895480" imgH="4857840"/>
        </mc:Choice>
        <mc:Fallback>
          <p:control name="TextBox1" r:id="rId2" imgW="2895480" imgH="4857840">
            <p:pic>
              <p:nvPicPr>
                <p:cNvPr id="7" name="TextBox1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6200" y="1768475"/>
                  <a:ext cx="2895600" cy="4860925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800600" y="0"/>
            <a:ext cx="4495800" cy="6858000"/>
            <a:chOff x="3886200" y="0"/>
            <a:chExt cx="4495800" cy="6858000"/>
          </a:xfrm>
        </p:grpSpPr>
        <p:pic>
          <p:nvPicPr>
            <p:cNvPr id="63495" name="Picture 7" descr="Screen Shot 2014-04-11 at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09" b="3424"/>
            <a:stretch>
              <a:fillRect/>
            </a:stretch>
          </p:blipFill>
          <p:spPr bwMode="auto">
            <a:xfrm>
              <a:off x="4495800" y="0"/>
              <a:ext cx="3132138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7933990" y="3292475"/>
              <a:ext cx="3786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2">
                      <a:lumMod val="75000"/>
                    </a:schemeClr>
                  </a:solidFill>
                  <a:latin typeface="Comic Sans MS" panose="030F0702030302020204" pitchFamily="66" charset="0"/>
                </a:rPr>
                <a:t>B</a:t>
              </a:r>
              <a:endParaRPr lang="en-US" sz="24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992150" y="1748135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2">
                      <a:lumMod val="75000"/>
                    </a:schemeClr>
                  </a:solidFill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86200" y="144780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2">
                      <a:lumMod val="75000"/>
                    </a:schemeClr>
                  </a:solidFill>
                  <a:latin typeface="Comic Sans MS" panose="030F0702030302020204" pitchFamily="66" charset="0"/>
                </a:rPr>
                <a:t>K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 flipV="1">
              <a:off x="7649661" y="3639840"/>
              <a:ext cx="451921" cy="114300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7696200" y="2019300"/>
              <a:ext cx="451921" cy="114300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4038600" y="1790700"/>
              <a:ext cx="451921" cy="114300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0042" y="1369"/>
            <a:ext cx="8382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200" dirty="0">
                <a:solidFill>
                  <a:srgbClr val="000000"/>
                </a:solidFill>
                <a:latin typeface="Arial - 36"/>
              </a:rPr>
              <a:t>If there is an unconformity write </a:t>
            </a:r>
            <a:r>
              <a:rPr lang="en-US" altLang="en-US" sz="1200" dirty="0" smtClean="0">
                <a:solidFill>
                  <a:srgbClr val="000000"/>
                </a:solidFill>
                <a:latin typeface="Arial - 36"/>
              </a:rPr>
              <a:t>‘erosion’ + type of unconformity</a:t>
            </a:r>
            <a:endParaRPr lang="en-US" altLang="en-US" sz="1200" dirty="0">
              <a:solidFill>
                <a:srgbClr val="000000"/>
              </a:solidFill>
              <a:latin typeface="Arial - 36"/>
            </a:endParaRPr>
          </a:p>
          <a:p>
            <a:r>
              <a:rPr lang="en-US" altLang="en-US" sz="1200" dirty="0">
                <a:solidFill>
                  <a:srgbClr val="000000"/>
                </a:solidFill>
                <a:latin typeface="Arial - 36"/>
              </a:rPr>
              <a:t>If there is folding write ‘folding’ </a:t>
            </a:r>
            <a:r>
              <a:rPr lang="en-US" altLang="en-US" sz="1200" dirty="0" smtClean="0">
                <a:solidFill>
                  <a:srgbClr val="000000"/>
                </a:solidFill>
                <a:latin typeface="Arial - 36"/>
              </a:rPr>
              <a:t>+ </a:t>
            </a:r>
            <a:r>
              <a:rPr lang="en-US" altLang="en-US" sz="1200" dirty="0">
                <a:solidFill>
                  <a:srgbClr val="000000"/>
                </a:solidFill>
                <a:latin typeface="Arial - 36"/>
              </a:rPr>
              <a:t>which </a:t>
            </a:r>
            <a:r>
              <a:rPr lang="en-US" altLang="en-US" sz="1200" dirty="0" smtClean="0">
                <a:solidFill>
                  <a:srgbClr val="000000"/>
                </a:solidFill>
                <a:latin typeface="Arial - 36"/>
              </a:rPr>
              <a:t>type</a:t>
            </a:r>
            <a:endParaRPr lang="en-US" altLang="en-US" sz="1200" dirty="0">
              <a:solidFill>
                <a:srgbClr val="000000"/>
              </a:solidFill>
              <a:latin typeface="Arial - 36"/>
            </a:endParaRPr>
          </a:p>
          <a:p>
            <a:r>
              <a:rPr lang="en-US" altLang="en-US" sz="1200" dirty="0">
                <a:solidFill>
                  <a:srgbClr val="000000"/>
                </a:solidFill>
                <a:latin typeface="Arial - 36"/>
              </a:rPr>
              <a:t>If there a fault write ‘fault’ </a:t>
            </a:r>
            <a:r>
              <a:rPr lang="en-US" altLang="en-US" sz="1200" dirty="0" smtClean="0">
                <a:solidFill>
                  <a:srgbClr val="000000"/>
                </a:solidFill>
                <a:latin typeface="Arial - 36"/>
              </a:rPr>
              <a:t>+ </a:t>
            </a:r>
            <a:r>
              <a:rPr lang="en-US" altLang="en-US" sz="1200" dirty="0">
                <a:solidFill>
                  <a:srgbClr val="000000"/>
                </a:solidFill>
                <a:latin typeface="Arial - 36"/>
              </a:rPr>
              <a:t>which </a:t>
            </a:r>
            <a:r>
              <a:rPr lang="en-US" altLang="en-US" sz="1200" dirty="0" smtClean="0">
                <a:solidFill>
                  <a:srgbClr val="000000"/>
                </a:solidFill>
                <a:latin typeface="Arial - 36"/>
              </a:rPr>
              <a:t>type</a:t>
            </a:r>
            <a:endParaRPr lang="en-US" altLang="en-US" sz="1200" dirty="0">
              <a:solidFill>
                <a:srgbClr val="000000"/>
              </a:solidFill>
              <a:latin typeface="Arial - 36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4290" name="TextBox1" r:id="rId2" imgW="4809960" imgH="5905440"/>
        </mc:Choice>
        <mc:Fallback>
          <p:control name="TextBox1" r:id="rId2" imgW="4809960" imgH="5905440">
            <p:pic>
              <p:nvPicPr>
                <p:cNvPr id="14" name="TextBox1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6200" y="914400"/>
                  <a:ext cx="4808538" cy="5903892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76200" y="152400"/>
            <a:ext cx="8763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200" dirty="0" smtClean="0"/>
              <a:t>plates </a:t>
            </a:r>
            <a:r>
              <a:rPr lang="en-US" altLang="en-US" sz="2200" dirty="0"/>
              <a:t>can move </a:t>
            </a:r>
            <a:r>
              <a:rPr lang="en-US" altLang="en-US" sz="2200" dirty="0">
                <a:solidFill>
                  <a:srgbClr val="3333FF"/>
                </a:solidFill>
              </a:rPr>
              <a:t>toward each other</a:t>
            </a:r>
            <a:r>
              <a:rPr lang="en-US" altLang="en-US" sz="2200" dirty="0">
                <a:solidFill>
                  <a:srgbClr val="0000FF"/>
                </a:solidFill>
              </a:rPr>
              <a:t>  </a:t>
            </a:r>
            <a:r>
              <a:rPr lang="en-US" altLang="en-US" sz="2200" dirty="0"/>
              <a:t>(convergent)</a:t>
            </a:r>
          </a:p>
          <a:p>
            <a:r>
              <a:rPr lang="en-US" altLang="en-US" sz="2200" dirty="0">
                <a:solidFill>
                  <a:srgbClr val="0000FF"/>
                </a:solidFill>
              </a:rPr>
              <a:t>     </a:t>
            </a:r>
            <a:r>
              <a:rPr lang="en-US" altLang="en-US" sz="2200" dirty="0">
                <a:solidFill>
                  <a:srgbClr val="000000"/>
                </a:solidFill>
              </a:rPr>
              <a:t>i</a:t>
            </a:r>
            <a:r>
              <a:rPr lang="en-US" altLang="en-US" sz="2200" dirty="0" smtClean="0">
                <a:solidFill>
                  <a:srgbClr val="000000"/>
                </a:solidFill>
              </a:rPr>
              <a:t>f </a:t>
            </a:r>
            <a:r>
              <a:rPr lang="en-US" altLang="en-US" sz="2200" dirty="0">
                <a:solidFill>
                  <a:srgbClr val="000000"/>
                </a:solidFill>
              </a:rPr>
              <a:t>both plates are continental, </a:t>
            </a:r>
          </a:p>
          <a:p>
            <a:r>
              <a:rPr lang="en-US" altLang="en-US" sz="2200" dirty="0">
                <a:solidFill>
                  <a:srgbClr val="000000"/>
                </a:solidFill>
              </a:rPr>
              <a:t>	</a:t>
            </a:r>
            <a:r>
              <a:rPr lang="en-US" altLang="en-US" sz="2200" dirty="0">
                <a:solidFill>
                  <a:srgbClr val="3333FF"/>
                </a:solidFill>
              </a:rPr>
              <a:t>this can create </a:t>
            </a:r>
            <a:r>
              <a:rPr lang="en-US" altLang="en-US" sz="2200" dirty="0" smtClean="0">
                <a:solidFill>
                  <a:srgbClr val="3333FF"/>
                </a:solidFill>
              </a:rPr>
              <a:t>mountains</a:t>
            </a:r>
            <a:endParaRPr lang="en-US" altLang="en-US" sz="2200" dirty="0">
              <a:solidFill>
                <a:srgbClr val="000000"/>
              </a:solidFill>
            </a:endParaRPr>
          </a:p>
        </p:txBody>
      </p:sp>
      <p:sp>
        <p:nvSpPr>
          <p:cNvPr id="26627" name="Text Box 3">
            <a:hlinkClick r:id="rId2"/>
          </p:cNvPr>
          <p:cNvSpPr txBox="1">
            <a:spLocks noChangeArrowheads="1"/>
          </p:cNvSpPr>
          <p:nvPr/>
        </p:nvSpPr>
        <p:spPr bwMode="auto">
          <a:xfrm>
            <a:off x="965200" y="7467600"/>
            <a:ext cx="5740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900">
                <a:solidFill>
                  <a:srgbClr val="000000"/>
                </a:solidFill>
                <a:latin typeface="Arial - 12"/>
              </a:rPr>
              <a:t>http://www.geolsoc.org.uk/Plate-Tectonics/Chap3-Plate-Margins/Conservative/San-Andreas-Fault</a:t>
            </a:r>
          </a:p>
        </p:txBody>
      </p:sp>
      <p:sp>
        <p:nvSpPr>
          <p:cNvPr id="26628" name="Text Box 4">
            <a:hlinkClick r:id="rId3"/>
          </p:cNvPr>
          <p:cNvSpPr txBox="1">
            <a:spLocks noChangeArrowheads="1"/>
          </p:cNvSpPr>
          <p:nvPr/>
        </p:nvSpPr>
        <p:spPr bwMode="auto">
          <a:xfrm>
            <a:off x="914400" y="7162800"/>
            <a:ext cx="7391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900" dirty="0">
                <a:solidFill>
                  <a:srgbClr val="000000"/>
                </a:solidFill>
                <a:latin typeface="Arial - 10"/>
              </a:rPr>
              <a:t>http://www.absorblearning.com/media/item.action;jsessionid=002DE84AF9EABA42D83251E5DBE8EDDE?quick=12p</a:t>
            </a:r>
          </a:p>
        </p:txBody>
      </p:sp>
      <p:sp>
        <p:nvSpPr>
          <p:cNvPr id="26671" name="Freeform 47"/>
          <p:cNvSpPr>
            <a:spLocks/>
          </p:cNvSpPr>
          <p:nvPr/>
        </p:nvSpPr>
        <p:spPr bwMode="auto">
          <a:xfrm>
            <a:off x="414338" y="7510463"/>
            <a:ext cx="12700" cy="12700"/>
          </a:xfrm>
          <a:custGeom>
            <a:avLst/>
            <a:gdLst>
              <a:gd name="T0" fmla="*/ 0 w 8"/>
              <a:gd name="T1" fmla="*/ 0 h 8"/>
              <a:gd name="T2" fmla="*/ 8 w 8"/>
              <a:gd name="T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" h="8">
                <a:moveTo>
                  <a:pt x="0" y="0"/>
                </a:moveTo>
                <a:lnTo>
                  <a:pt x="8" y="8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72" name="Text Box 48"/>
          <p:cNvSpPr txBox="1">
            <a:spLocks noChangeArrowheads="1"/>
          </p:cNvSpPr>
          <p:nvPr/>
        </p:nvSpPr>
        <p:spPr bwMode="auto">
          <a:xfrm>
            <a:off x="4800600" y="698500"/>
            <a:ext cx="3119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CC0000"/>
                </a:solidFill>
              </a:rPr>
              <a:t>Himalayan Mountains</a:t>
            </a:r>
          </a:p>
        </p:txBody>
      </p:sp>
      <p:pic>
        <p:nvPicPr>
          <p:cNvPr id="26676" name="Picture 52" descr="Himalaya-form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986" y="457200"/>
            <a:ext cx="3552825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74" name="Picture 50" descr="Himalayas_landsat_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46200"/>
            <a:ext cx="8610600" cy="529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73" name="Picture 49" descr="Indian_subcontinent_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306512"/>
            <a:ext cx="6057900" cy="56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62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66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76200" y="146050"/>
            <a:ext cx="92456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200" dirty="0"/>
              <a:t>p</a:t>
            </a:r>
            <a:r>
              <a:rPr lang="en-US" altLang="en-US" sz="2200" dirty="0" smtClean="0"/>
              <a:t>lates </a:t>
            </a:r>
            <a:r>
              <a:rPr lang="en-US" altLang="en-US" sz="2200" dirty="0"/>
              <a:t>can move toward each other  (convergent)</a:t>
            </a:r>
          </a:p>
          <a:p>
            <a:r>
              <a:rPr lang="en-US" altLang="en-US" sz="2200" dirty="0">
                <a:solidFill>
                  <a:srgbClr val="0000FF"/>
                </a:solidFill>
              </a:rPr>
              <a:t>     </a:t>
            </a:r>
            <a:r>
              <a:rPr lang="en-US" altLang="en-US" sz="2200" dirty="0">
                <a:solidFill>
                  <a:srgbClr val="000000"/>
                </a:solidFill>
              </a:rPr>
              <a:t>i</a:t>
            </a:r>
            <a:r>
              <a:rPr lang="en-US" altLang="en-US" sz="2200" dirty="0" smtClean="0">
                <a:solidFill>
                  <a:srgbClr val="000000"/>
                </a:solidFill>
              </a:rPr>
              <a:t>f </a:t>
            </a:r>
            <a:r>
              <a:rPr lang="en-US" altLang="en-US" sz="2200" dirty="0">
                <a:solidFill>
                  <a:srgbClr val="000000"/>
                </a:solidFill>
              </a:rPr>
              <a:t>both plates are continental, </a:t>
            </a:r>
          </a:p>
          <a:p>
            <a:r>
              <a:rPr lang="en-US" altLang="en-US" sz="2200" dirty="0">
                <a:solidFill>
                  <a:srgbClr val="000000"/>
                </a:solidFill>
              </a:rPr>
              <a:t>	this can create </a:t>
            </a:r>
            <a:r>
              <a:rPr lang="en-US" altLang="en-US" sz="2200" dirty="0" smtClean="0">
                <a:solidFill>
                  <a:srgbClr val="000000"/>
                </a:solidFill>
              </a:rPr>
              <a:t>mountains</a:t>
            </a:r>
            <a:endParaRPr lang="en-US" altLang="en-US" sz="2200" dirty="0">
              <a:solidFill>
                <a:srgbClr val="000000"/>
              </a:solidFill>
            </a:endParaRPr>
          </a:p>
          <a:p>
            <a:endParaRPr lang="en-US" altLang="en-US" sz="2200" dirty="0">
              <a:solidFill>
                <a:srgbClr val="000000"/>
              </a:solidFill>
            </a:endParaRPr>
          </a:p>
          <a:p>
            <a:r>
              <a:rPr lang="en-US" altLang="en-US" sz="2200" dirty="0">
                <a:solidFill>
                  <a:srgbClr val="000000"/>
                </a:solidFill>
              </a:rPr>
              <a:t>     </a:t>
            </a:r>
            <a:r>
              <a:rPr lang="en-US" altLang="en-US" sz="2200" dirty="0" smtClean="0">
                <a:solidFill>
                  <a:srgbClr val="000000"/>
                </a:solidFill>
              </a:rPr>
              <a:t>if </a:t>
            </a:r>
            <a:r>
              <a:rPr lang="en-US" altLang="en-US" sz="2200" dirty="0">
                <a:solidFill>
                  <a:srgbClr val="000000"/>
                </a:solidFill>
              </a:rPr>
              <a:t>one plate is oceanic, and the other is continental </a:t>
            </a:r>
          </a:p>
          <a:p>
            <a:r>
              <a:rPr lang="en-US" altLang="en-US" sz="2200" dirty="0">
                <a:solidFill>
                  <a:srgbClr val="000000"/>
                </a:solidFill>
              </a:rPr>
              <a:t>	</a:t>
            </a:r>
            <a:r>
              <a:rPr lang="en-US" altLang="en-US" sz="2200" dirty="0">
                <a:solidFill>
                  <a:srgbClr val="3333FF"/>
                </a:solidFill>
              </a:rPr>
              <a:t>the oceanic is pushed underneath the </a:t>
            </a:r>
            <a:r>
              <a:rPr lang="en-US" altLang="en-US" sz="2200" dirty="0" smtClean="0">
                <a:solidFill>
                  <a:srgbClr val="3333FF"/>
                </a:solidFill>
              </a:rPr>
              <a:t>continental plate</a:t>
            </a:r>
            <a:endParaRPr lang="en-US" altLang="en-US" sz="2200" dirty="0">
              <a:solidFill>
                <a:srgbClr val="3333FF"/>
              </a:solidFill>
            </a:endParaRPr>
          </a:p>
          <a:p>
            <a:r>
              <a:rPr lang="en-US" altLang="en-US" sz="2200" dirty="0">
                <a:solidFill>
                  <a:srgbClr val="3333FF"/>
                </a:solidFill>
              </a:rPr>
              <a:t>	and melts…. volcanoes!</a:t>
            </a:r>
          </a:p>
          <a:p>
            <a:endParaRPr lang="en-US" altLang="en-US" sz="2200" dirty="0">
              <a:solidFill>
                <a:srgbClr val="000000"/>
              </a:solidFill>
            </a:endParaRP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-76200" y="2279650"/>
            <a:ext cx="97013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200" dirty="0">
                <a:solidFill>
                  <a:schemeClr val="hlink"/>
                </a:solidFill>
              </a:rPr>
              <a:t>trench</a:t>
            </a:r>
          </a:p>
        </p:txBody>
      </p:sp>
      <p:sp>
        <p:nvSpPr>
          <p:cNvPr id="16" name="Freeform 28"/>
          <p:cNvSpPr>
            <a:spLocks/>
          </p:cNvSpPr>
          <p:nvPr/>
        </p:nvSpPr>
        <p:spPr bwMode="auto">
          <a:xfrm>
            <a:off x="0" y="2209800"/>
            <a:ext cx="850900" cy="165100"/>
          </a:xfrm>
          <a:custGeom>
            <a:avLst/>
            <a:gdLst>
              <a:gd name="T0" fmla="*/ 200 w 536"/>
              <a:gd name="T1" fmla="*/ 104 h 104"/>
              <a:gd name="T2" fmla="*/ 56 w 536"/>
              <a:gd name="T3" fmla="*/ 8 h 104"/>
              <a:gd name="T4" fmla="*/ 536 w 536"/>
              <a:gd name="T5" fmla="*/ 5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6" h="104">
                <a:moveTo>
                  <a:pt x="200" y="104"/>
                </a:moveTo>
                <a:cubicBezTo>
                  <a:pt x="100" y="60"/>
                  <a:pt x="0" y="16"/>
                  <a:pt x="56" y="8"/>
                </a:cubicBezTo>
                <a:cubicBezTo>
                  <a:pt x="112" y="0"/>
                  <a:pt x="324" y="28"/>
                  <a:pt x="536" y="56"/>
                </a:cubicBezTo>
              </a:path>
            </a:pathLst>
          </a:custGeom>
          <a:noFill/>
          <a:ln w="38100">
            <a:solidFill>
              <a:srgbClr val="00808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364" name="Picture 20" descr="Indian_subcontinent_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9850"/>
            <a:ext cx="205740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9" name="Freeform 15"/>
          <p:cNvSpPr>
            <a:spLocks/>
          </p:cNvSpPr>
          <p:nvPr/>
        </p:nvSpPr>
        <p:spPr bwMode="auto">
          <a:xfrm>
            <a:off x="414338" y="7510463"/>
            <a:ext cx="12700" cy="12700"/>
          </a:xfrm>
          <a:custGeom>
            <a:avLst/>
            <a:gdLst>
              <a:gd name="T0" fmla="*/ 0 w 8"/>
              <a:gd name="T1" fmla="*/ 0 h 8"/>
              <a:gd name="T2" fmla="*/ 8 w 8"/>
              <a:gd name="T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" h="8">
                <a:moveTo>
                  <a:pt x="0" y="0"/>
                </a:moveTo>
                <a:lnTo>
                  <a:pt x="8" y="8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4876800" y="615950"/>
            <a:ext cx="3119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CC0000"/>
                </a:solidFill>
              </a:rPr>
              <a:t>Himalayan Mountains</a:t>
            </a:r>
          </a:p>
        </p:txBody>
      </p:sp>
      <p:sp>
        <p:nvSpPr>
          <p:cNvPr id="57365" name="Text Box 21"/>
          <p:cNvSpPr txBox="1">
            <a:spLocks noChangeArrowheads="1"/>
          </p:cNvSpPr>
          <p:nvPr/>
        </p:nvSpPr>
        <p:spPr bwMode="auto">
          <a:xfrm>
            <a:off x="6450013" y="2286000"/>
            <a:ext cx="2541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CC0000"/>
                </a:solidFill>
              </a:rPr>
              <a:t>Andes Mountains</a:t>
            </a:r>
          </a:p>
        </p:txBody>
      </p:sp>
      <p:sp>
        <p:nvSpPr>
          <p:cNvPr id="57369" name="Text Box 25"/>
          <p:cNvSpPr txBox="1">
            <a:spLocks noChangeArrowheads="1"/>
          </p:cNvSpPr>
          <p:nvPr/>
        </p:nvSpPr>
        <p:spPr bwMode="auto">
          <a:xfrm>
            <a:off x="3429000" y="2590800"/>
            <a:ext cx="148790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200" dirty="0">
                <a:solidFill>
                  <a:schemeClr val="hlink"/>
                </a:solidFill>
              </a:rPr>
              <a:t>mountains</a:t>
            </a:r>
          </a:p>
        </p:txBody>
      </p:sp>
      <p:sp>
        <p:nvSpPr>
          <p:cNvPr id="57371" name="Freeform 27"/>
          <p:cNvSpPr>
            <a:spLocks/>
          </p:cNvSpPr>
          <p:nvPr/>
        </p:nvSpPr>
        <p:spPr bwMode="auto">
          <a:xfrm>
            <a:off x="4256087" y="2362200"/>
            <a:ext cx="1371600" cy="457200"/>
          </a:xfrm>
          <a:custGeom>
            <a:avLst/>
            <a:gdLst>
              <a:gd name="T0" fmla="*/ 576 w 864"/>
              <a:gd name="T1" fmla="*/ 288 h 288"/>
              <a:gd name="T2" fmla="*/ 768 w 864"/>
              <a:gd name="T3" fmla="*/ 96 h 288"/>
              <a:gd name="T4" fmla="*/ 0 w 864"/>
              <a:gd name="T5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4" h="288">
                <a:moveTo>
                  <a:pt x="576" y="288"/>
                </a:moveTo>
                <a:cubicBezTo>
                  <a:pt x="720" y="216"/>
                  <a:pt x="864" y="144"/>
                  <a:pt x="768" y="96"/>
                </a:cubicBezTo>
                <a:cubicBezTo>
                  <a:pt x="672" y="48"/>
                  <a:pt x="336" y="24"/>
                  <a:pt x="0" y="0"/>
                </a:cubicBezTo>
              </a:path>
            </a:pathLst>
          </a:custGeom>
          <a:noFill/>
          <a:ln w="38100">
            <a:solidFill>
              <a:srgbClr val="00808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367" name="Picture 23" descr="peru-pl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30" y="1619250"/>
            <a:ext cx="425767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66" name="Picture 22" descr="subdu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3333750"/>
            <a:ext cx="62865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73" name="Text Box 29"/>
          <p:cNvSpPr txBox="1">
            <a:spLocks noChangeArrowheads="1"/>
          </p:cNvSpPr>
          <p:nvPr/>
        </p:nvSpPr>
        <p:spPr bwMode="auto">
          <a:xfrm>
            <a:off x="7372350" y="6477000"/>
            <a:ext cx="169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hlinkClick r:id="rId5"/>
              </a:rPr>
              <a:t>highs and lows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87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57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57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7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57365" grpId="0"/>
      <p:bldP spid="57369" grpId="0"/>
      <p:bldP spid="573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6200" y="152400"/>
            <a:ext cx="92456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200" dirty="0"/>
              <a:t>p</a:t>
            </a:r>
            <a:r>
              <a:rPr lang="en-US" altLang="en-US" sz="2200" dirty="0" smtClean="0"/>
              <a:t>lates </a:t>
            </a:r>
            <a:r>
              <a:rPr lang="en-US" altLang="en-US" sz="2200" dirty="0"/>
              <a:t>can move </a:t>
            </a:r>
            <a:r>
              <a:rPr lang="en-US" altLang="en-US" sz="2200" u="sng" dirty="0"/>
              <a:t>toward each other</a:t>
            </a:r>
            <a:r>
              <a:rPr lang="en-US" altLang="en-US" sz="2200" dirty="0"/>
              <a:t>  (convergent)</a:t>
            </a:r>
          </a:p>
          <a:p>
            <a:r>
              <a:rPr lang="en-US" altLang="en-US" sz="2200" dirty="0">
                <a:solidFill>
                  <a:srgbClr val="0000FF"/>
                </a:solidFill>
              </a:rPr>
              <a:t>     </a:t>
            </a:r>
            <a:r>
              <a:rPr lang="en-US" altLang="en-US" sz="2200" dirty="0">
                <a:solidFill>
                  <a:srgbClr val="000000"/>
                </a:solidFill>
              </a:rPr>
              <a:t>i</a:t>
            </a:r>
            <a:r>
              <a:rPr lang="en-US" altLang="en-US" sz="2200" dirty="0" smtClean="0">
                <a:solidFill>
                  <a:srgbClr val="000000"/>
                </a:solidFill>
              </a:rPr>
              <a:t>f </a:t>
            </a:r>
            <a:r>
              <a:rPr lang="en-US" altLang="en-US" sz="2200" dirty="0">
                <a:solidFill>
                  <a:srgbClr val="000000"/>
                </a:solidFill>
              </a:rPr>
              <a:t>both plates are continental, </a:t>
            </a:r>
          </a:p>
          <a:p>
            <a:r>
              <a:rPr lang="en-US" altLang="en-US" sz="2200" dirty="0">
                <a:solidFill>
                  <a:srgbClr val="000000"/>
                </a:solidFill>
              </a:rPr>
              <a:t>	this can create </a:t>
            </a:r>
            <a:r>
              <a:rPr lang="en-US" altLang="en-US" sz="2200" u="sng" dirty="0" smtClean="0">
                <a:solidFill>
                  <a:srgbClr val="000000"/>
                </a:solidFill>
              </a:rPr>
              <a:t>mountains</a:t>
            </a:r>
            <a:endParaRPr lang="en-US" altLang="en-US" sz="2200" u="sng" dirty="0">
              <a:solidFill>
                <a:srgbClr val="000000"/>
              </a:solidFill>
            </a:endParaRPr>
          </a:p>
          <a:p>
            <a:r>
              <a:rPr lang="en-US" altLang="en-US" sz="2200" dirty="0">
                <a:solidFill>
                  <a:srgbClr val="000000"/>
                </a:solidFill>
              </a:rPr>
              <a:t>     </a:t>
            </a:r>
            <a:r>
              <a:rPr lang="en-US" altLang="en-US" sz="2200" dirty="0" smtClean="0">
                <a:solidFill>
                  <a:srgbClr val="000000"/>
                </a:solidFill>
              </a:rPr>
              <a:t>if </a:t>
            </a:r>
            <a:r>
              <a:rPr lang="en-US" altLang="en-US" sz="2200" dirty="0">
                <a:solidFill>
                  <a:srgbClr val="000000"/>
                </a:solidFill>
              </a:rPr>
              <a:t>one plate is oceanic, and the other is continental </a:t>
            </a:r>
          </a:p>
          <a:p>
            <a:r>
              <a:rPr lang="en-US" altLang="en-US" sz="2200" dirty="0">
                <a:solidFill>
                  <a:srgbClr val="000000"/>
                </a:solidFill>
              </a:rPr>
              <a:t>	the oceanic is pushed underneath the other plate and melts.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76200" y="2362200"/>
            <a:ext cx="905728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200" dirty="0"/>
              <a:t>p</a:t>
            </a:r>
            <a:r>
              <a:rPr lang="en-US" altLang="en-US" sz="2200" dirty="0" smtClean="0"/>
              <a:t>lates </a:t>
            </a:r>
            <a:r>
              <a:rPr lang="en-US" altLang="en-US" sz="2200" dirty="0"/>
              <a:t>can move</a:t>
            </a:r>
            <a:r>
              <a:rPr lang="en-US" altLang="en-US" sz="2200" dirty="0">
                <a:solidFill>
                  <a:srgbClr val="0000FF"/>
                </a:solidFill>
              </a:rPr>
              <a:t> away from each other  </a:t>
            </a:r>
            <a:r>
              <a:rPr lang="en-US" altLang="en-US" sz="2200" dirty="0"/>
              <a:t>(divergent)</a:t>
            </a:r>
          </a:p>
          <a:p>
            <a:r>
              <a:rPr lang="en-US" altLang="en-US" sz="2200" dirty="0">
                <a:solidFill>
                  <a:srgbClr val="0000FF"/>
                </a:solidFill>
              </a:rPr>
              <a:t>     </a:t>
            </a:r>
            <a:r>
              <a:rPr lang="en-US" altLang="en-US" sz="2200" dirty="0">
                <a:solidFill>
                  <a:srgbClr val="3333FF"/>
                </a:solidFill>
              </a:rPr>
              <a:t>…. stretch and eventually may split (rift)</a:t>
            </a:r>
          </a:p>
          <a:p>
            <a:r>
              <a:rPr lang="en-US" altLang="en-US" sz="2200" dirty="0"/>
              <a:t>     </a:t>
            </a:r>
            <a:r>
              <a:rPr lang="en-US" altLang="en-US" sz="2200" dirty="0" smtClean="0"/>
              <a:t>in continental plates </a:t>
            </a:r>
            <a:r>
              <a:rPr lang="en-US" altLang="en-US" sz="2200" dirty="0">
                <a:solidFill>
                  <a:srgbClr val="3333FF"/>
                </a:solidFill>
              </a:rPr>
              <a:t>this creates </a:t>
            </a:r>
            <a:r>
              <a:rPr lang="en-US" altLang="en-US" sz="2200" b="1" u="sng" dirty="0">
                <a:solidFill>
                  <a:srgbClr val="3333FF"/>
                </a:solidFill>
              </a:rPr>
              <a:t>rift </a:t>
            </a:r>
            <a:r>
              <a:rPr lang="en-US" altLang="en-US" sz="2200" b="1" u="sng" dirty="0" smtClean="0">
                <a:solidFill>
                  <a:srgbClr val="3333FF"/>
                </a:solidFill>
              </a:rPr>
              <a:t>valleys</a:t>
            </a:r>
            <a:endParaRPr lang="en-US" altLang="en-US" sz="2200" dirty="0">
              <a:solidFill>
                <a:srgbClr val="3333FF"/>
              </a:solidFill>
            </a:endParaRPr>
          </a:p>
          <a:p>
            <a:r>
              <a:rPr lang="en-US" altLang="en-US" sz="2200" dirty="0">
                <a:solidFill>
                  <a:srgbClr val="000000"/>
                </a:solidFill>
              </a:rPr>
              <a:t>     </a:t>
            </a:r>
            <a:r>
              <a:rPr lang="en-US" altLang="en-US" sz="2200" dirty="0" smtClean="0">
                <a:solidFill>
                  <a:srgbClr val="000000"/>
                </a:solidFill>
              </a:rPr>
              <a:t>in </a:t>
            </a:r>
            <a:r>
              <a:rPr lang="en-US" altLang="en-US" sz="2200" dirty="0">
                <a:solidFill>
                  <a:srgbClr val="000000"/>
                </a:solidFill>
              </a:rPr>
              <a:t>oceanic </a:t>
            </a:r>
            <a:r>
              <a:rPr lang="en-US" altLang="en-US" sz="2200" dirty="0" smtClean="0">
                <a:solidFill>
                  <a:srgbClr val="000000"/>
                </a:solidFill>
              </a:rPr>
              <a:t>plates </a:t>
            </a:r>
            <a:r>
              <a:rPr lang="en-US" altLang="en-US" sz="2200" dirty="0">
                <a:solidFill>
                  <a:srgbClr val="3333FF"/>
                </a:solidFill>
              </a:rPr>
              <a:t>this creates </a:t>
            </a:r>
            <a:r>
              <a:rPr lang="en-US" altLang="en-US" sz="2200" b="1" u="sng" dirty="0">
                <a:solidFill>
                  <a:srgbClr val="3333FF"/>
                </a:solidFill>
              </a:rPr>
              <a:t>new sea </a:t>
            </a:r>
            <a:r>
              <a:rPr lang="en-US" altLang="en-US" sz="2200" b="1" u="sng" dirty="0" smtClean="0">
                <a:solidFill>
                  <a:srgbClr val="3333FF"/>
                </a:solidFill>
              </a:rPr>
              <a:t>floor </a:t>
            </a:r>
            <a:r>
              <a:rPr lang="en-US" altLang="en-US" sz="2200" dirty="0" smtClean="0">
                <a:solidFill>
                  <a:srgbClr val="3333FF"/>
                </a:solidFill>
              </a:rPr>
              <a:t>(from cooling mantle)</a:t>
            </a:r>
            <a:endParaRPr lang="en-US" altLang="en-US" sz="2200" dirty="0">
              <a:solidFill>
                <a:srgbClr val="3333FF"/>
              </a:solidFill>
            </a:endParaRPr>
          </a:p>
        </p:txBody>
      </p:sp>
      <p:sp>
        <p:nvSpPr>
          <p:cNvPr id="55311" name="Freeform 15"/>
          <p:cNvSpPr>
            <a:spLocks/>
          </p:cNvSpPr>
          <p:nvPr/>
        </p:nvSpPr>
        <p:spPr bwMode="auto">
          <a:xfrm>
            <a:off x="414338" y="7510463"/>
            <a:ext cx="12700" cy="12700"/>
          </a:xfrm>
          <a:custGeom>
            <a:avLst/>
            <a:gdLst>
              <a:gd name="T0" fmla="*/ 0 w 8"/>
              <a:gd name="T1" fmla="*/ 0 h 8"/>
              <a:gd name="T2" fmla="*/ 8 w 8"/>
              <a:gd name="T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" h="8">
                <a:moveTo>
                  <a:pt x="0" y="0"/>
                </a:moveTo>
                <a:lnTo>
                  <a:pt x="8" y="8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316" name="Picture 20" descr="Indian_subcontinent_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2863"/>
            <a:ext cx="1676400" cy="155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19" name="Picture 23" descr="dead-sea-rift-valley-diagra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10918"/>
            <a:ext cx="4953000" cy="334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52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76200" y="152400"/>
            <a:ext cx="92456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200" dirty="0"/>
              <a:t>p</a:t>
            </a:r>
            <a:r>
              <a:rPr lang="en-US" altLang="en-US" sz="2200" dirty="0" smtClean="0"/>
              <a:t>lates </a:t>
            </a:r>
            <a:r>
              <a:rPr lang="en-US" altLang="en-US" sz="2200" dirty="0"/>
              <a:t>can move </a:t>
            </a:r>
            <a:r>
              <a:rPr lang="en-US" altLang="en-US" sz="2200" u="sng" dirty="0"/>
              <a:t>toward each other </a:t>
            </a:r>
            <a:r>
              <a:rPr lang="en-US" altLang="en-US" sz="2200" dirty="0"/>
              <a:t> (convergent)</a:t>
            </a:r>
          </a:p>
          <a:p>
            <a:r>
              <a:rPr lang="en-US" altLang="en-US" sz="2200" dirty="0">
                <a:solidFill>
                  <a:srgbClr val="0000FF"/>
                </a:solidFill>
              </a:rPr>
              <a:t>     </a:t>
            </a:r>
            <a:r>
              <a:rPr lang="en-US" altLang="en-US" sz="2200" dirty="0">
                <a:solidFill>
                  <a:srgbClr val="000000"/>
                </a:solidFill>
              </a:rPr>
              <a:t>i</a:t>
            </a:r>
            <a:r>
              <a:rPr lang="en-US" altLang="en-US" sz="2200" dirty="0" smtClean="0">
                <a:solidFill>
                  <a:srgbClr val="000000"/>
                </a:solidFill>
              </a:rPr>
              <a:t>f </a:t>
            </a:r>
            <a:r>
              <a:rPr lang="en-US" altLang="en-US" sz="2200" dirty="0">
                <a:solidFill>
                  <a:srgbClr val="000000"/>
                </a:solidFill>
              </a:rPr>
              <a:t>both plates are continental, </a:t>
            </a:r>
          </a:p>
          <a:p>
            <a:r>
              <a:rPr lang="en-US" altLang="en-US" sz="2200" dirty="0">
                <a:solidFill>
                  <a:srgbClr val="000000"/>
                </a:solidFill>
              </a:rPr>
              <a:t>	this can create </a:t>
            </a:r>
            <a:r>
              <a:rPr lang="en-US" altLang="en-US" sz="2200" u="sng" dirty="0" smtClean="0">
                <a:solidFill>
                  <a:srgbClr val="000000"/>
                </a:solidFill>
              </a:rPr>
              <a:t>mountains</a:t>
            </a:r>
            <a:endParaRPr lang="en-US" altLang="en-US" sz="2200" u="sng" dirty="0">
              <a:solidFill>
                <a:srgbClr val="000000"/>
              </a:solidFill>
            </a:endParaRPr>
          </a:p>
          <a:p>
            <a:r>
              <a:rPr lang="en-US" altLang="en-US" sz="2200" dirty="0">
                <a:solidFill>
                  <a:srgbClr val="000000"/>
                </a:solidFill>
              </a:rPr>
              <a:t>     </a:t>
            </a:r>
            <a:r>
              <a:rPr lang="en-US" altLang="en-US" sz="2200" dirty="0" smtClean="0">
                <a:solidFill>
                  <a:srgbClr val="000000"/>
                </a:solidFill>
              </a:rPr>
              <a:t>if </a:t>
            </a:r>
            <a:r>
              <a:rPr lang="en-US" altLang="en-US" sz="2200" dirty="0">
                <a:solidFill>
                  <a:srgbClr val="000000"/>
                </a:solidFill>
              </a:rPr>
              <a:t>one plate is oceanic, and the other is continental </a:t>
            </a:r>
          </a:p>
          <a:p>
            <a:r>
              <a:rPr lang="en-US" altLang="en-US" sz="2200" dirty="0">
                <a:solidFill>
                  <a:srgbClr val="000000"/>
                </a:solidFill>
              </a:rPr>
              <a:t>	the oceanic is pushed underneath the other plate and </a:t>
            </a:r>
            <a:r>
              <a:rPr lang="en-US" altLang="en-US" sz="2200" dirty="0" smtClean="0">
                <a:solidFill>
                  <a:srgbClr val="000000"/>
                </a:solidFill>
              </a:rPr>
              <a:t>melts</a:t>
            </a:r>
            <a:endParaRPr lang="en-US" altLang="en-US" sz="2200" dirty="0">
              <a:solidFill>
                <a:srgbClr val="000000"/>
              </a:solidFill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76200" y="2133600"/>
            <a:ext cx="707597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200" dirty="0"/>
              <a:t>p</a:t>
            </a:r>
            <a:r>
              <a:rPr lang="en-US" altLang="en-US" sz="2200" dirty="0" smtClean="0"/>
              <a:t>lates </a:t>
            </a:r>
            <a:r>
              <a:rPr lang="en-US" altLang="en-US" sz="2200" dirty="0"/>
              <a:t>can move </a:t>
            </a:r>
            <a:r>
              <a:rPr lang="en-US" altLang="en-US" sz="2200" u="sng" dirty="0"/>
              <a:t>away from each other</a:t>
            </a:r>
            <a:r>
              <a:rPr lang="en-US" altLang="en-US" sz="2200" dirty="0"/>
              <a:t>  (divergent)</a:t>
            </a:r>
          </a:p>
          <a:p>
            <a:r>
              <a:rPr lang="en-US" altLang="en-US" sz="2200" dirty="0">
                <a:solidFill>
                  <a:srgbClr val="0000FF"/>
                </a:solidFill>
              </a:rPr>
              <a:t>     </a:t>
            </a:r>
            <a:r>
              <a:rPr lang="en-US" altLang="en-US" sz="2200" dirty="0">
                <a:solidFill>
                  <a:srgbClr val="000000"/>
                </a:solidFill>
              </a:rPr>
              <a:t>i</a:t>
            </a:r>
            <a:r>
              <a:rPr lang="en-US" altLang="en-US" sz="2200" dirty="0" smtClean="0">
                <a:solidFill>
                  <a:srgbClr val="000000"/>
                </a:solidFill>
              </a:rPr>
              <a:t>n </a:t>
            </a:r>
            <a:r>
              <a:rPr lang="en-US" altLang="en-US" sz="2200" dirty="0">
                <a:solidFill>
                  <a:srgbClr val="000000"/>
                </a:solidFill>
              </a:rPr>
              <a:t>continents this causes </a:t>
            </a:r>
            <a:r>
              <a:rPr lang="en-US" altLang="en-US" sz="2200" u="sng" dirty="0">
                <a:solidFill>
                  <a:srgbClr val="000000"/>
                </a:solidFill>
              </a:rPr>
              <a:t>rifts</a:t>
            </a:r>
            <a:r>
              <a:rPr lang="en-US" altLang="en-US" sz="2200" dirty="0">
                <a:solidFill>
                  <a:srgbClr val="000000"/>
                </a:solidFill>
              </a:rPr>
              <a:t> </a:t>
            </a:r>
            <a:r>
              <a:rPr lang="en-US" altLang="en-US" sz="2200" dirty="0" smtClean="0">
                <a:solidFill>
                  <a:srgbClr val="000000"/>
                </a:solidFill>
              </a:rPr>
              <a:t>(splits) and </a:t>
            </a:r>
            <a:r>
              <a:rPr lang="en-US" altLang="en-US" sz="2200" dirty="0">
                <a:solidFill>
                  <a:srgbClr val="000000"/>
                </a:solidFill>
              </a:rPr>
              <a:t>rift </a:t>
            </a:r>
            <a:r>
              <a:rPr lang="en-US" altLang="en-US" sz="2200" dirty="0" smtClean="0">
                <a:solidFill>
                  <a:srgbClr val="000000"/>
                </a:solidFill>
              </a:rPr>
              <a:t>valleys</a:t>
            </a:r>
            <a:endParaRPr lang="en-US" altLang="en-US" sz="2200" dirty="0">
              <a:solidFill>
                <a:srgbClr val="000000"/>
              </a:solidFill>
            </a:endParaRPr>
          </a:p>
          <a:p>
            <a:r>
              <a:rPr lang="en-US" altLang="en-US" sz="2200" dirty="0">
                <a:solidFill>
                  <a:srgbClr val="000000"/>
                </a:solidFill>
              </a:rPr>
              <a:t>     </a:t>
            </a:r>
            <a:r>
              <a:rPr lang="en-US" altLang="en-US" sz="2200" dirty="0" smtClean="0">
                <a:solidFill>
                  <a:srgbClr val="000000"/>
                </a:solidFill>
              </a:rPr>
              <a:t>in </a:t>
            </a:r>
            <a:r>
              <a:rPr lang="en-US" altLang="en-US" sz="2200" dirty="0">
                <a:solidFill>
                  <a:srgbClr val="000000"/>
                </a:solidFill>
              </a:rPr>
              <a:t>oceanic plates this creates </a:t>
            </a:r>
            <a:r>
              <a:rPr lang="en-US" altLang="en-US" sz="2200" u="sng" dirty="0">
                <a:solidFill>
                  <a:srgbClr val="000000"/>
                </a:solidFill>
              </a:rPr>
              <a:t>new sea </a:t>
            </a:r>
            <a:r>
              <a:rPr lang="en-US" altLang="en-US" sz="2200" u="sng" dirty="0" smtClean="0">
                <a:solidFill>
                  <a:srgbClr val="000000"/>
                </a:solidFill>
              </a:rPr>
              <a:t>floor</a:t>
            </a:r>
            <a:endParaRPr lang="en-US" altLang="en-US" sz="2200" dirty="0"/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76200" y="3581400"/>
            <a:ext cx="839845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200" dirty="0"/>
              <a:t>p</a:t>
            </a:r>
            <a:r>
              <a:rPr lang="en-US" altLang="en-US" sz="2200" dirty="0" smtClean="0"/>
              <a:t>lates </a:t>
            </a:r>
            <a:r>
              <a:rPr lang="en-US" altLang="en-US" sz="2200" dirty="0"/>
              <a:t>can also move</a:t>
            </a:r>
            <a:r>
              <a:rPr lang="en-US" altLang="en-US" sz="2200" dirty="0">
                <a:solidFill>
                  <a:srgbClr val="0000FF"/>
                </a:solidFill>
              </a:rPr>
              <a:t> alongside each other </a:t>
            </a:r>
            <a:r>
              <a:rPr lang="en-US" altLang="en-US" sz="2200" dirty="0"/>
              <a:t>(</a:t>
            </a:r>
            <a:r>
              <a:rPr lang="en-US" altLang="en-US" sz="2200" dirty="0" smtClean="0"/>
              <a:t>transform/transverse)</a:t>
            </a:r>
            <a:endParaRPr lang="en-US" altLang="en-US" sz="2200" dirty="0"/>
          </a:p>
        </p:txBody>
      </p:sp>
      <p:pic>
        <p:nvPicPr>
          <p:cNvPr id="56337" name="Picture 17" descr="Indian_subcontinent_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2863"/>
            <a:ext cx="1676400" cy="155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0" name="Picture 20" descr="dead-sea-rift-valley-dia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057400"/>
            <a:ext cx="2590800" cy="175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35" name="Freeform 15"/>
          <p:cNvSpPr>
            <a:spLocks/>
          </p:cNvSpPr>
          <p:nvPr/>
        </p:nvSpPr>
        <p:spPr bwMode="auto">
          <a:xfrm>
            <a:off x="414338" y="7510463"/>
            <a:ext cx="12700" cy="12700"/>
          </a:xfrm>
          <a:custGeom>
            <a:avLst/>
            <a:gdLst>
              <a:gd name="T0" fmla="*/ 0 w 8"/>
              <a:gd name="T1" fmla="*/ 0 h 8"/>
              <a:gd name="T2" fmla="*/ 8 w 8"/>
              <a:gd name="T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" h="8">
                <a:moveTo>
                  <a:pt x="0" y="0"/>
                </a:moveTo>
                <a:lnTo>
                  <a:pt x="8" y="8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343" name="Picture 23" descr="image_i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95600"/>
            <a:ext cx="6096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4" name="Picture 24" descr="the-san-andreas-fault-slashes-james-p-blai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33800"/>
            <a:ext cx="186213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03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800px-Plates_tect2_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738"/>
            <a:ext cx="9144000" cy="624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257800" y="914400"/>
            <a:ext cx="3111500" cy="669925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Arial - 26"/>
              </a:rPr>
              <a:t>Are there any plate boundaries near Vermont?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638800" y="4572000"/>
            <a:ext cx="2616200" cy="669925"/>
          </a:xfrm>
          <a:prstGeom prst="rect">
            <a:avLst/>
          </a:prstGeom>
          <a:solidFill>
            <a:schemeClr val="bg1">
              <a:alpha val="71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Arial - 26"/>
              </a:rPr>
              <a:t>Do we ever have  earthquakes?</a:t>
            </a:r>
          </a:p>
        </p:txBody>
      </p:sp>
    </p:spTree>
    <p:extLst>
      <p:ext uri="{BB962C8B-B14F-4D97-AF65-F5344CB8AC3E}">
        <p14:creationId xmlns:p14="http://schemas.microsoft.com/office/powerpoint/2010/main" val="335061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165600" y="1981200"/>
            <a:ext cx="4978400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100" dirty="0">
                <a:solidFill>
                  <a:srgbClr val="000000"/>
                </a:solidFill>
                <a:latin typeface="Arial - 28"/>
              </a:rPr>
              <a:t>the </a:t>
            </a:r>
            <a:r>
              <a:rPr lang="en-US" altLang="en-US" sz="2100" b="1" u="sng" dirty="0">
                <a:solidFill>
                  <a:srgbClr val="000000"/>
                </a:solidFill>
                <a:latin typeface="Arial - 28"/>
              </a:rPr>
              <a:t>fault is </a:t>
            </a:r>
            <a:r>
              <a:rPr lang="en-US" altLang="en-US" sz="2100" b="1" u="sng" dirty="0">
                <a:solidFill>
                  <a:srgbClr val="3333FF"/>
                </a:solidFill>
                <a:latin typeface="Arial - 28"/>
              </a:rPr>
              <a:t>the crack</a:t>
            </a:r>
            <a:r>
              <a:rPr lang="en-US" altLang="en-US" sz="2100" dirty="0">
                <a:solidFill>
                  <a:srgbClr val="3333FF"/>
                </a:solidFill>
                <a:latin typeface="Arial - 28"/>
              </a:rPr>
              <a:t> in the lithosphere</a:t>
            </a:r>
          </a:p>
          <a:p>
            <a:endParaRPr lang="en-US" altLang="en-US" sz="2100" dirty="0">
              <a:solidFill>
                <a:srgbClr val="000000"/>
              </a:solidFill>
              <a:latin typeface="Arial - 28"/>
            </a:endParaRPr>
          </a:p>
          <a:p>
            <a:r>
              <a:rPr lang="en-US" altLang="en-US" sz="2100" dirty="0">
                <a:solidFill>
                  <a:srgbClr val="000000"/>
                </a:solidFill>
                <a:latin typeface="Arial - 28"/>
              </a:rPr>
              <a:t>the largest faults on Earth are </a:t>
            </a:r>
            <a:r>
              <a:rPr lang="en-US" altLang="en-US" sz="2100" dirty="0">
                <a:solidFill>
                  <a:srgbClr val="3333FF"/>
                </a:solidFill>
                <a:latin typeface="Arial - 28"/>
              </a:rPr>
              <a:t>found at the edges of tectonic </a:t>
            </a:r>
            <a:r>
              <a:rPr lang="en-US" altLang="en-US" sz="2100" dirty="0" smtClean="0">
                <a:solidFill>
                  <a:srgbClr val="3333FF"/>
                </a:solidFill>
                <a:latin typeface="Arial - 28"/>
              </a:rPr>
              <a:t>plates</a:t>
            </a:r>
          </a:p>
          <a:p>
            <a:r>
              <a:rPr lang="en-US" altLang="en-US" sz="2100" dirty="0">
                <a:solidFill>
                  <a:srgbClr val="3333FF"/>
                </a:solidFill>
                <a:latin typeface="Arial - 28"/>
              </a:rPr>
              <a:t> </a:t>
            </a:r>
            <a:r>
              <a:rPr lang="en-US" altLang="en-US" sz="2100" dirty="0" smtClean="0">
                <a:solidFill>
                  <a:srgbClr val="3333FF"/>
                </a:solidFill>
                <a:latin typeface="Arial - 28"/>
              </a:rPr>
              <a:t>   (fault lines)</a:t>
            </a:r>
            <a:endParaRPr lang="en-US" altLang="en-US" sz="2100" dirty="0">
              <a:solidFill>
                <a:srgbClr val="3333FF"/>
              </a:solidFill>
              <a:latin typeface="Arial - 28"/>
            </a:endParaRPr>
          </a:p>
        </p:txBody>
      </p:sp>
      <p:pic>
        <p:nvPicPr>
          <p:cNvPr id="24580" name="Picture 4" descr="4020_A_But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402272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762000" y="5029200"/>
            <a:ext cx="8191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100" dirty="0">
                <a:solidFill>
                  <a:srgbClr val="000000"/>
                </a:solidFill>
                <a:latin typeface="Arial - 27"/>
              </a:rPr>
              <a:t>m</a:t>
            </a:r>
            <a:r>
              <a:rPr lang="en-US" altLang="en-US" sz="2100" dirty="0" smtClean="0">
                <a:solidFill>
                  <a:srgbClr val="000000"/>
                </a:solidFill>
                <a:latin typeface="Arial - 27"/>
              </a:rPr>
              <a:t>ovement </a:t>
            </a:r>
            <a:r>
              <a:rPr lang="en-US" altLang="en-US" sz="2100" dirty="0">
                <a:solidFill>
                  <a:srgbClr val="000000"/>
                </a:solidFill>
                <a:latin typeface="Arial - 27"/>
              </a:rPr>
              <a:t>along </a:t>
            </a:r>
            <a:r>
              <a:rPr lang="en-US" altLang="en-US" sz="2100" b="1" u="sng" dirty="0">
                <a:solidFill>
                  <a:srgbClr val="3333FF"/>
                </a:solidFill>
                <a:latin typeface="Arial - 27"/>
              </a:rPr>
              <a:t>fault lines</a:t>
            </a:r>
            <a:r>
              <a:rPr lang="en-US" altLang="en-US" sz="2100" dirty="0">
                <a:solidFill>
                  <a:srgbClr val="3333FF"/>
                </a:solidFill>
                <a:latin typeface="Arial - 27"/>
              </a:rPr>
              <a:t> </a:t>
            </a:r>
            <a:r>
              <a:rPr lang="en-US" altLang="en-US" sz="2100" dirty="0">
                <a:solidFill>
                  <a:srgbClr val="000000"/>
                </a:solidFill>
                <a:latin typeface="Arial - 27"/>
              </a:rPr>
              <a:t>can cause </a:t>
            </a:r>
            <a:r>
              <a:rPr lang="en-US" altLang="en-US" sz="2100" b="1" u="sng" dirty="0">
                <a:solidFill>
                  <a:srgbClr val="3333FF"/>
                </a:solidFill>
                <a:latin typeface="Arial - 27"/>
              </a:rPr>
              <a:t>earthquakes</a:t>
            </a:r>
            <a:r>
              <a:rPr lang="en-US" altLang="en-US" sz="2100" dirty="0">
                <a:solidFill>
                  <a:srgbClr val="000000"/>
                </a:solidFill>
                <a:latin typeface="Arial - 27"/>
              </a:rPr>
              <a:t> </a:t>
            </a:r>
          </a:p>
          <a:p>
            <a:r>
              <a:rPr lang="en-US" altLang="en-US" sz="2100" dirty="0" smtClean="0">
                <a:solidFill>
                  <a:srgbClr val="000000"/>
                </a:solidFill>
                <a:latin typeface="Arial - 27"/>
              </a:rPr>
              <a:t>creating </a:t>
            </a:r>
            <a:r>
              <a:rPr lang="en-US" altLang="en-US" sz="2100" dirty="0">
                <a:solidFill>
                  <a:srgbClr val="3333FF"/>
                </a:solidFill>
                <a:latin typeface="Arial - 27"/>
              </a:rPr>
              <a:t>new land features including mountains and </a:t>
            </a:r>
            <a:r>
              <a:rPr lang="en-US" altLang="en-US" sz="2100" dirty="0" smtClean="0">
                <a:solidFill>
                  <a:srgbClr val="3333FF"/>
                </a:solidFill>
                <a:latin typeface="Arial - 27"/>
              </a:rPr>
              <a:t>valleys</a:t>
            </a:r>
            <a:endParaRPr lang="en-US" altLang="en-US" sz="2100" dirty="0">
              <a:solidFill>
                <a:srgbClr val="3333FF"/>
              </a:solidFill>
              <a:latin typeface="Arial - 27"/>
            </a:endParaRPr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152400" y="2286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u="sng" dirty="0">
                <a:solidFill>
                  <a:srgbClr val="000000"/>
                </a:solidFill>
              </a:rPr>
              <a:t>Faults </a:t>
            </a: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107950" y="6438900"/>
            <a:ext cx="5013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http://geomaps.wr.usgs.gov/parks/deform/gfaults.html</a:t>
            </a:r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120650" y="6134100"/>
            <a:ext cx="4381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http://simple.wikipedia.org/wiki/Fault_(geology)</a:t>
            </a: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4589463" y="6140450"/>
            <a:ext cx="40211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http://en.wikipedia.org/wiki/Fault_(geology)</a:t>
            </a:r>
          </a:p>
        </p:txBody>
      </p:sp>
      <p:sp>
        <p:nvSpPr>
          <p:cNvPr id="24603" name="Rectangle 27"/>
          <p:cNvSpPr>
            <a:spLocks noChangeArrowheads="1"/>
          </p:cNvSpPr>
          <p:nvPr/>
        </p:nvSpPr>
        <p:spPr bwMode="auto">
          <a:xfrm>
            <a:off x="228600" y="790575"/>
            <a:ext cx="86106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100" dirty="0">
                <a:solidFill>
                  <a:srgbClr val="000000"/>
                </a:solidFill>
              </a:rPr>
              <a:t>movement </a:t>
            </a:r>
            <a:r>
              <a:rPr lang="en-US" altLang="en-US" sz="2100" dirty="0" smtClean="0">
                <a:solidFill>
                  <a:srgbClr val="000000"/>
                </a:solidFill>
              </a:rPr>
              <a:t>in Earth's lithosphere </a:t>
            </a:r>
            <a:r>
              <a:rPr lang="en-US" altLang="en-US" sz="2100" dirty="0">
                <a:solidFill>
                  <a:srgbClr val="000000"/>
                </a:solidFill>
              </a:rPr>
              <a:t>causes </a:t>
            </a:r>
            <a:r>
              <a:rPr lang="en-US" altLang="en-US" sz="2100" dirty="0">
                <a:solidFill>
                  <a:srgbClr val="3333FF"/>
                </a:solidFill>
              </a:rPr>
              <a:t>stress</a:t>
            </a:r>
          </a:p>
          <a:p>
            <a:r>
              <a:rPr lang="en-US" altLang="en-US" sz="2100" dirty="0">
                <a:solidFill>
                  <a:srgbClr val="3333FF"/>
                </a:solidFill>
              </a:rPr>
              <a:t>when </a:t>
            </a:r>
            <a:r>
              <a:rPr lang="en-US" altLang="en-US" sz="2100" u="sng" dirty="0">
                <a:solidFill>
                  <a:srgbClr val="3333FF"/>
                </a:solidFill>
              </a:rPr>
              <a:t>enough stress</a:t>
            </a:r>
            <a:r>
              <a:rPr lang="en-US" altLang="en-US" sz="2100" dirty="0">
                <a:solidFill>
                  <a:srgbClr val="3333FF"/>
                </a:solidFill>
              </a:rPr>
              <a:t> builds up, the rock can break, </a:t>
            </a:r>
            <a:r>
              <a:rPr lang="en-US" altLang="en-US" sz="2100" b="1" u="sng" dirty="0">
                <a:solidFill>
                  <a:srgbClr val="3333FF"/>
                </a:solidFill>
              </a:rPr>
              <a:t>creating a fault</a:t>
            </a:r>
          </a:p>
        </p:txBody>
      </p:sp>
    </p:spTree>
    <p:extLst>
      <p:ext uri="{BB962C8B-B14F-4D97-AF65-F5344CB8AC3E}">
        <p14:creationId xmlns:p14="http://schemas.microsoft.com/office/powerpoint/2010/main" val="257351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1" grpId="0"/>
      <p:bldP spid="24598" grpId="0"/>
      <p:bldP spid="24598" grpId="1"/>
      <p:bldP spid="246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ault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8931275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425700" y="393700"/>
            <a:ext cx="551180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700" dirty="0" smtClean="0">
                <a:solidFill>
                  <a:srgbClr val="000000"/>
                </a:solidFill>
                <a:latin typeface="Arial - 35"/>
              </a:rPr>
              <a:t>three </a:t>
            </a:r>
            <a:r>
              <a:rPr lang="en-US" altLang="en-US" sz="2700" dirty="0">
                <a:solidFill>
                  <a:srgbClr val="000000"/>
                </a:solidFill>
                <a:latin typeface="Arial - 35"/>
              </a:rPr>
              <a:t>main types of faults:</a:t>
            </a:r>
          </a:p>
        </p:txBody>
      </p:sp>
    </p:spTree>
    <p:extLst>
      <p:ext uri="{BB962C8B-B14F-4D97-AF65-F5344CB8AC3E}">
        <p14:creationId xmlns:p14="http://schemas.microsoft.com/office/powerpoint/2010/main" val="59076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8387</TotalTime>
  <Words>678</Words>
  <Application>Microsoft Office PowerPoint</Application>
  <PresentationFormat>On-screen Show (4:3)</PresentationFormat>
  <Paragraphs>158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Arial</vt:lpstr>
      <vt:lpstr>Arial </vt:lpstr>
      <vt:lpstr>Arial - 10</vt:lpstr>
      <vt:lpstr>Arial - 11</vt:lpstr>
      <vt:lpstr>Arial - 12</vt:lpstr>
      <vt:lpstr>Arial - 26</vt:lpstr>
      <vt:lpstr>Arial - 27</vt:lpstr>
      <vt:lpstr>Arial - 28</vt:lpstr>
      <vt:lpstr>Arial - 35</vt:lpstr>
      <vt:lpstr>Arial - 36</vt:lpstr>
      <vt:lpstr>Arial - 48</vt:lpstr>
      <vt:lpstr>Comic Sans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tonic</dc:creator>
  <cp:lastModifiedBy>toni</cp:lastModifiedBy>
  <cp:revision>104</cp:revision>
  <cp:lastPrinted>2018-09-19T14:31:00Z</cp:lastPrinted>
  <dcterms:created xsi:type="dcterms:W3CDTF">2015-04-16T21:21:07Z</dcterms:created>
  <dcterms:modified xsi:type="dcterms:W3CDTF">2019-09-20T17:02:47Z</dcterms:modified>
</cp:coreProperties>
</file>