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62" r:id="rId2"/>
    <p:sldId id="355" r:id="rId3"/>
    <p:sldId id="256" r:id="rId4"/>
    <p:sldId id="263" r:id="rId5"/>
    <p:sldId id="257" r:id="rId6"/>
    <p:sldId id="339" r:id="rId7"/>
    <p:sldId id="264" r:id="rId8"/>
    <p:sldId id="258" r:id="rId9"/>
    <p:sldId id="265" r:id="rId10"/>
    <p:sldId id="270" r:id="rId11"/>
    <p:sldId id="259" r:id="rId12"/>
    <p:sldId id="269" r:id="rId13"/>
    <p:sldId id="260" r:id="rId14"/>
    <p:sldId id="341" r:id="rId15"/>
    <p:sldId id="340" r:id="rId16"/>
    <p:sldId id="268" r:id="rId17"/>
    <p:sldId id="261" r:id="rId18"/>
    <p:sldId id="368" r:id="rId19"/>
    <p:sldId id="311" r:id="rId20"/>
    <p:sldId id="342" r:id="rId21"/>
    <p:sldId id="351" r:id="rId22"/>
    <p:sldId id="266" r:id="rId23"/>
    <p:sldId id="331" r:id="rId24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379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7" tIns="46244" rIns="92487" bIns="4624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768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7" tIns="46244" rIns="92487" bIns="4624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669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7" tIns="46244" rIns="92487" bIns="4624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768" y="8772669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7" tIns="46244" rIns="92487" bIns="4624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8117B6-4915-404D-BD72-7C24E649F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51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5-05-01T14:53:49.787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542 0,'0'0,"-32"31,32-31,-31 32,-1 31,0-31,0 31,0-31,32 0,-32-32,0 32,32-1,0 1,-32 0,32-32,0 31,-31 1,-1-32,32 32,0-32,-32 32,32-1,-32 1,32-32,0 32,0-1,-32-31,0 0,32 32,-32-32,32 0,0 32,0-32,-32 0,32 32,0-1,0-31,0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E852F-6029-4034-8152-5307B0EE7C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67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9EEDE-670F-438A-8E7D-7DD63AA9D5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6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7839B-4167-4AD1-BC8D-A97D6CB055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53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C9491-B8C7-40EF-9D6C-557FC80A6B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41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D1B59-56FD-4B57-B31C-71791680F5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78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DBA36-8D20-4309-840A-D43C383988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8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3177B-D41F-4AE9-BF4D-D9FB81BAE9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79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589AF-B036-4720-87D2-DC6C1D711A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848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0AB03-5FCC-4326-829F-900A846E2F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85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8AC50-2409-45FF-BDC8-C9ED4C1D27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99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CE644-247E-4814-8E4C-E6650DE877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4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4C18FCA-2209-4FBA-B4DC-84FF22DA1CF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Graptolite" TargetMode="External"/><Relationship Id="rId13" Type="http://schemas.openxmlformats.org/officeDocument/2006/relationships/hyperlink" Target="http://en.wikipedia.org/wiki/Microscopy" TargetMode="External"/><Relationship Id="rId3" Type="http://schemas.openxmlformats.org/officeDocument/2006/relationships/hyperlink" Target="http://en.wikipedia.org/wiki/Geologic_column" TargetMode="External"/><Relationship Id="rId7" Type="http://schemas.openxmlformats.org/officeDocument/2006/relationships/hyperlink" Target="http://en.wikipedia.org/wiki/Coral" TargetMode="External"/><Relationship Id="rId12" Type="http://schemas.openxmlformats.org/officeDocument/2006/relationships/hyperlink" Target="http://en.wikipedia.org/wiki/Conodont" TargetMode="External"/><Relationship Id="rId2" Type="http://schemas.openxmlformats.org/officeDocument/2006/relationships/hyperlink" Target="http://en.wikipedia.org/wiki/Fossil" TargetMode="External"/><Relationship Id="rId16" Type="http://schemas.openxmlformats.org/officeDocument/2006/relationships/hyperlink" Target="http://en.wikipedia.org/wiki/Mamma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Ammonite" TargetMode="External"/><Relationship Id="rId11" Type="http://schemas.openxmlformats.org/officeDocument/2006/relationships/hyperlink" Target="http://en.wikipedia.org/wiki/Sea_urchin" TargetMode="External"/><Relationship Id="rId5" Type="http://schemas.openxmlformats.org/officeDocument/2006/relationships/hyperlink" Target="http://en.wikipedia.org/wiki/Species" TargetMode="External"/><Relationship Id="rId15" Type="http://schemas.openxmlformats.org/officeDocument/2006/relationships/hyperlink" Target="http://en.wikipedia.org/wiki/Teeth" TargetMode="External"/><Relationship Id="rId10" Type="http://schemas.openxmlformats.org/officeDocument/2006/relationships/hyperlink" Target="http://en.wikipedia.org/wiki/Trilobite" TargetMode="External"/><Relationship Id="rId4" Type="http://schemas.openxmlformats.org/officeDocument/2006/relationships/hyperlink" Target="http://en.wikipedia.org/wiki/Sediment" TargetMode="External"/><Relationship Id="rId9" Type="http://schemas.openxmlformats.org/officeDocument/2006/relationships/hyperlink" Target="http://en.wikipedia.org/wiki/Brachiopod" TargetMode="External"/><Relationship Id="rId14" Type="http://schemas.openxmlformats.org/officeDocument/2006/relationships/hyperlink" Target="http://en.wikipedia.org/wiki/Fossilize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../Prin_of_Geo_layers_erosion_riverbeds.pptx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../Prin_of_Geo_layers_erosion.pptx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762250" y="609600"/>
            <a:ext cx="36179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/>
              <a:t>Geosphere 4 &amp; 5</a:t>
            </a:r>
          </a:p>
          <a:p>
            <a:r>
              <a:rPr lang="en-US" altLang="en-US" sz="2400" b="1" u="sng" dirty="0"/>
              <a:t>Principles of Geology…</a:t>
            </a:r>
          </a:p>
        </p:txBody>
      </p:sp>
      <p:pic>
        <p:nvPicPr>
          <p:cNvPr id="8197" name="Picture 5" descr="Mt-Katahdin-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20000" cy="511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759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u="sng" dirty="0" smtClean="0">
                <a:solidFill>
                  <a:srgbClr val="000000"/>
                </a:solidFill>
                <a:latin typeface="Arial - 35"/>
              </a:rPr>
              <a:t>The </a:t>
            </a:r>
            <a:r>
              <a:rPr lang="en-US" altLang="en-US" sz="2000" b="1" u="sng" dirty="0">
                <a:solidFill>
                  <a:srgbClr val="000000"/>
                </a:solidFill>
                <a:latin typeface="Arial - 35"/>
              </a:rPr>
              <a:t>principle of Original Horizontality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6200" y="609600"/>
            <a:ext cx="906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chemeClr val="accent2"/>
                </a:solidFill>
              </a:rPr>
              <a:t>• </a:t>
            </a:r>
            <a:r>
              <a:rPr lang="en-US" altLang="en-US" sz="2000" dirty="0" smtClean="0">
                <a:solidFill>
                  <a:schemeClr val="accent2"/>
                </a:solidFill>
              </a:rPr>
              <a:t>sediments </a:t>
            </a:r>
            <a:r>
              <a:rPr lang="en-US" altLang="en-US" sz="2000" dirty="0">
                <a:solidFill>
                  <a:schemeClr val="accent2"/>
                </a:solidFill>
              </a:rPr>
              <a:t>settle out of a fluid because of gravity.</a:t>
            </a:r>
          </a:p>
          <a:p>
            <a:r>
              <a:rPr lang="en-US" altLang="en-US" sz="2000" dirty="0">
                <a:solidFill>
                  <a:schemeClr val="accent2"/>
                </a:solidFill>
              </a:rPr>
              <a:t>• </a:t>
            </a:r>
            <a:r>
              <a:rPr lang="en-US" altLang="en-US" sz="2000" dirty="0" smtClean="0">
                <a:solidFill>
                  <a:schemeClr val="accent2"/>
                </a:solidFill>
              </a:rPr>
              <a:t>usually </a:t>
            </a:r>
            <a:r>
              <a:rPr lang="en-US" altLang="en-US" sz="2000" dirty="0">
                <a:solidFill>
                  <a:schemeClr val="accent2"/>
                </a:solidFill>
              </a:rPr>
              <a:t>the sediments accumulate on a fairly horizontal surface.</a:t>
            </a:r>
          </a:p>
          <a:p>
            <a:r>
              <a:rPr lang="en-US" altLang="en-US" sz="2000" dirty="0">
                <a:solidFill>
                  <a:schemeClr val="accent2"/>
                </a:solidFill>
              </a:rPr>
              <a:t>• t</a:t>
            </a:r>
            <a:r>
              <a:rPr lang="en-US" altLang="en-US" sz="2000" dirty="0" smtClean="0">
                <a:solidFill>
                  <a:schemeClr val="accent2"/>
                </a:solidFill>
              </a:rPr>
              <a:t>hus</a:t>
            </a:r>
            <a:r>
              <a:rPr lang="en-US" altLang="en-US" sz="2000" dirty="0">
                <a:solidFill>
                  <a:schemeClr val="accent2"/>
                </a:solidFill>
              </a:rPr>
              <a:t>, the </a:t>
            </a:r>
            <a:r>
              <a:rPr lang="en-US" altLang="en-US" sz="2000" b="1" u="sng" dirty="0">
                <a:solidFill>
                  <a:schemeClr val="accent2"/>
                </a:solidFill>
              </a:rPr>
              <a:t>layers of sedimentary rock</a:t>
            </a:r>
            <a:r>
              <a:rPr lang="en-US" altLang="en-US" sz="2000" dirty="0">
                <a:solidFill>
                  <a:schemeClr val="accent2"/>
                </a:solidFill>
              </a:rPr>
              <a:t> will be fairly horizontal unless they are tilted by faulting or folding.</a:t>
            </a: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0" y="1981200"/>
            <a:ext cx="922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>
                <a:solidFill>
                  <a:srgbClr val="595959"/>
                </a:solidFill>
              </a:rPr>
              <a:t>All layers are deposited horizontally, but can shift over time</a:t>
            </a:r>
          </a:p>
        </p:txBody>
      </p:sp>
      <p:pic>
        <p:nvPicPr>
          <p:cNvPr id="30722" name="Picture 2" descr="http://sugarywinzy.com/wp-content/uploads/2013/01/SugaryWinzy-Chocolate-Frosted-Layer-Cak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63" y="2590800"/>
            <a:ext cx="2865437" cy="3654425"/>
          </a:xfrm>
          <a:prstGeom prst="rect">
            <a:avLst/>
          </a:prstGeom>
          <a:ln w="38100" cap="sq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4" name="Picture 4" descr="http://i1201.photobucket.com/albums/bb352/violetrosedoll/sleepingbeautycake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760663"/>
            <a:ext cx="4876800" cy="3487737"/>
          </a:xfrm>
          <a:prstGeom prst="rect">
            <a:avLst/>
          </a:prstGeom>
          <a:ln w="38100" cap="sq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NBK-25263-19c3b0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4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667000" y="60325"/>
            <a:ext cx="6172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u="sng" dirty="0" smtClean="0">
                <a:solidFill>
                  <a:srgbClr val="000000"/>
                </a:solidFill>
                <a:latin typeface="Arial - 35"/>
              </a:rPr>
              <a:t>The </a:t>
            </a:r>
            <a:r>
              <a:rPr lang="en-US" altLang="en-US" sz="2000" b="1" u="sng" dirty="0">
                <a:solidFill>
                  <a:srgbClr val="000000"/>
                </a:solidFill>
                <a:latin typeface="Arial - 35"/>
              </a:rPr>
              <a:t>principle of Faunal </a:t>
            </a:r>
            <a:r>
              <a:rPr lang="en-US" altLang="en-US" sz="2000" b="1" u="sng" dirty="0" smtClean="0">
                <a:solidFill>
                  <a:srgbClr val="000000"/>
                </a:solidFill>
                <a:latin typeface="Arial - 35"/>
              </a:rPr>
              <a:t>Succession</a:t>
            </a:r>
            <a:endParaRPr lang="en-US" altLang="en-US" sz="2000" dirty="0" smtClean="0">
              <a:solidFill>
                <a:srgbClr val="000000"/>
              </a:solidFill>
              <a:latin typeface="Arial - 35"/>
            </a:endParaRPr>
          </a:p>
          <a:p>
            <a:r>
              <a:rPr lang="en-US" altLang="en-US" sz="2000" dirty="0" smtClean="0">
                <a:solidFill>
                  <a:srgbClr val="000000"/>
                </a:solidFill>
                <a:latin typeface="Arial - 35"/>
              </a:rPr>
              <a:t>			(</a:t>
            </a:r>
            <a:r>
              <a:rPr lang="en-US" altLang="en-US" sz="2000" i="1" dirty="0" smtClean="0">
                <a:solidFill>
                  <a:srgbClr val="000000"/>
                </a:solidFill>
                <a:latin typeface="Arial - 35"/>
              </a:rPr>
              <a:t>includes flora and fauna)</a:t>
            </a:r>
            <a:endParaRPr lang="en-US" altLang="en-US" sz="2000" dirty="0">
              <a:solidFill>
                <a:srgbClr val="000000"/>
              </a:solidFill>
              <a:latin typeface="Arial - 35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276600" y="974725"/>
            <a:ext cx="56388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chemeClr val="accent2"/>
                </a:solidFill>
                <a:latin typeface="Arial - 36"/>
              </a:rPr>
              <a:t>a</a:t>
            </a:r>
            <a:r>
              <a:rPr lang="en-US" altLang="en-US" sz="2000" dirty="0" smtClean="0">
                <a:solidFill>
                  <a:schemeClr val="accent2"/>
                </a:solidFill>
                <a:latin typeface="Arial - 36"/>
              </a:rPr>
              <a:t> fossil is from a species that lived </a:t>
            </a:r>
            <a:r>
              <a:rPr lang="en-US" altLang="en-US" sz="2000" b="1" u="sng" dirty="0" smtClean="0">
                <a:solidFill>
                  <a:schemeClr val="accent2"/>
                </a:solidFill>
                <a:latin typeface="Arial - 36"/>
              </a:rPr>
              <a:t>during a certain period of time</a:t>
            </a:r>
            <a:endParaRPr lang="en-US" altLang="en-US" sz="2000" dirty="0" smtClean="0">
              <a:solidFill>
                <a:schemeClr val="accent2"/>
              </a:solidFill>
              <a:latin typeface="Arial - 36"/>
            </a:endParaRPr>
          </a:p>
          <a:p>
            <a:endParaRPr lang="en-US" altLang="en-US" sz="2000" dirty="0">
              <a:solidFill>
                <a:schemeClr val="accent2"/>
              </a:solidFill>
              <a:latin typeface="Arial - 36"/>
            </a:endParaRPr>
          </a:p>
          <a:p>
            <a:r>
              <a:rPr lang="en-US" altLang="en-US" sz="2000" dirty="0">
                <a:solidFill>
                  <a:schemeClr val="accent2"/>
                </a:solidFill>
                <a:latin typeface="Arial - 36"/>
              </a:rPr>
              <a:t>s</a:t>
            </a:r>
            <a:r>
              <a:rPr lang="en-US" altLang="en-US" sz="2000" dirty="0" smtClean="0">
                <a:solidFill>
                  <a:schemeClr val="accent2"/>
                </a:solidFill>
                <a:latin typeface="Arial - 36"/>
              </a:rPr>
              <a:t>o… the fossil will </a:t>
            </a:r>
            <a:r>
              <a:rPr lang="en-US" altLang="en-US" sz="2000" b="1" u="sng" dirty="0" smtClean="0">
                <a:solidFill>
                  <a:schemeClr val="accent2"/>
                </a:solidFill>
                <a:latin typeface="Arial - 36"/>
              </a:rPr>
              <a:t>only be in the </a:t>
            </a:r>
            <a:r>
              <a:rPr lang="en-US" altLang="en-US" sz="2400" b="1" u="sng" dirty="0" smtClean="0">
                <a:solidFill>
                  <a:schemeClr val="accent2"/>
                </a:solidFill>
                <a:latin typeface="Arial - 36"/>
              </a:rPr>
              <a:t>sedimentary rock </a:t>
            </a:r>
            <a:r>
              <a:rPr lang="en-US" altLang="en-US" sz="2000" b="1" u="sng" dirty="0" smtClean="0">
                <a:solidFill>
                  <a:schemeClr val="accent2"/>
                </a:solidFill>
                <a:latin typeface="Arial - 36"/>
              </a:rPr>
              <a:t>that was laid down during that time</a:t>
            </a:r>
          </a:p>
        </p:txBody>
      </p:sp>
      <p:pic>
        <p:nvPicPr>
          <p:cNvPr id="5132" name="Picture 12" descr="NBK-25263-19c7eb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733800"/>
            <a:ext cx="11049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Index_fossi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9063"/>
            <a:ext cx="8458200" cy="668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NBK-25263-19ced3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4"/>
          <a:stretch>
            <a:fillRect/>
          </a:stretch>
        </p:blipFill>
        <p:spPr bwMode="auto">
          <a:xfrm>
            <a:off x="76200" y="0"/>
            <a:ext cx="9067800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953000" y="5241925"/>
            <a:ext cx="4114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  <a:latin typeface="Arial - 36"/>
              </a:rPr>
              <a:t>Put these fossils in order of oldest </a:t>
            </a:r>
          </a:p>
          <a:p>
            <a:r>
              <a:rPr lang="en-US" altLang="en-US" sz="2000">
                <a:solidFill>
                  <a:srgbClr val="000000"/>
                </a:solidFill>
                <a:latin typeface="Arial - 36"/>
              </a:rPr>
              <a:t>    (which existed longest ago) </a:t>
            </a:r>
          </a:p>
          <a:p>
            <a:r>
              <a:rPr lang="en-US" altLang="en-US" sz="2000">
                <a:solidFill>
                  <a:srgbClr val="000000"/>
                </a:solidFill>
                <a:latin typeface="Arial - 36"/>
              </a:rPr>
              <a:t>to youngest </a:t>
            </a:r>
          </a:p>
          <a:p>
            <a:r>
              <a:rPr lang="en-US" altLang="en-US" sz="2000">
                <a:solidFill>
                  <a:srgbClr val="000000"/>
                </a:solidFill>
                <a:latin typeface="Arial - 36"/>
              </a:rPr>
              <a:t>    (which is the last to evolve)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NBK-25263-19c3b0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4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667000" y="60325"/>
            <a:ext cx="6172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u="sng" dirty="0" smtClean="0">
                <a:solidFill>
                  <a:srgbClr val="000000"/>
                </a:solidFill>
                <a:latin typeface="Arial - 35"/>
              </a:rPr>
              <a:t>The </a:t>
            </a:r>
            <a:r>
              <a:rPr lang="en-US" altLang="en-US" sz="2000" b="1" u="sng" dirty="0">
                <a:solidFill>
                  <a:srgbClr val="000000"/>
                </a:solidFill>
                <a:latin typeface="Arial - 35"/>
              </a:rPr>
              <a:t>principle of Faunal </a:t>
            </a:r>
            <a:r>
              <a:rPr lang="en-US" altLang="en-US" sz="2000" b="1" u="sng" dirty="0" smtClean="0">
                <a:solidFill>
                  <a:srgbClr val="000000"/>
                </a:solidFill>
                <a:latin typeface="Arial - 35"/>
              </a:rPr>
              <a:t>Succession</a:t>
            </a:r>
            <a:endParaRPr lang="en-US" altLang="en-US" sz="2000" dirty="0" smtClean="0">
              <a:solidFill>
                <a:srgbClr val="000000"/>
              </a:solidFill>
              <a:latin typeface="Arial - 35"/>
            </a:endParaRPr>
          </a:p>
          <a:p>
            <a:r>
              <a:rPr lang="en-US" altLang="en-US" sz="2000" dirty="0" smtClean="0">
                <a:solidFill>
                  <a:srgbClr val="000000"/>
                </a:solidFill>
                <a:latin typeface="Arial - 35"/>
              </a:rPr>
              <a:t>			(</a:t>
            </a:r>
            <a:r>
              <a:rPr lang="en-US" altLang="en-US" sz="2000" i="1" dirty="0" smtClean="0">
                <a:solidFill>
                  <a:srgbClr val="000000"/>
                </a:solidFill>
                <a:latin typeface="Arial - 35"/>
              </a:rPr>
              <a:t>includes flora and fauna)</a:t>
            </a:r>
            <a:endParaRPr lang="en-US" altLang="en-US" sz="2000" dirty="0">
              <a:solidFill>
                <a:srgbClr val="000000"/>
              </a:solidFill>
              <a:latin typeface="Arial - 35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276600" y="974725"/>
            <a:ext cx="56388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chemeClr val="accent2"/>
                </a:solidFill>
                <a:latin typeface="Arial - 36"/>
              </a:rPr>
              <a:t>a</a:t>
            </a:r>
            <a:r>
              <a:rPr lang="en-US" altLang="en-US" sz="2000" dirty="0" smtClean="0">
                <a:solidFill>
                  <a:schemeClr val="accent2"/>
                </a:solidFill>
                <a:latin typeface="Arial - 36"/>
              </a:rPr>
              <a:t> fossil is from a species that </a:t>
            </a:r>
            <a:r>
              <a:rPr lang="en-US" altLang="en-US" sz="2000" b="1" u="sng" dirty="0" smtClean="0">
                <a:solidFill>
                  <a:schemeClr val="accent2"/>
                </a:solidFill>
                <a:latin typeface="Arial - 36"/>
              </a:rPr>
              <a:t>lived during a certain period of time</a:t>
            </a:r>
            <a:endParaRPr lang="en-US" altLang="en-US" sz="2000" dirty="0" smtClean="0">
              <a:solidFill>
                <a:schemeClr val="accent2"/>
              </a:solidFill>
              <a:latin typeface="Arial - 36"/>
            </a:endParaRPr>
          </a:p>
          <a:p>
            <a:endParaRPr lang="en-US" altLang="en-US" sz="2000" dirty="0">
              <a:solidFill>
                <a:schemeClr val="accent2"/>
              </a:solidFill>
              <a:latin typeface="Arial - 36"/>
            </a:endParaRPr>
          </a:p>
          <a:p>
            <a:r>
              <a:rPr lang="en-US" altLang="en-US" sz="2000" dirty="0">
                <a:solidFill>
                  <a:schemeClr val="accent2"/>
                </a:solidFill>
                <a:latin typeface="Arial - 36"/>
              </a:rPr>
              <a:t>s</a:t>
            </a:r>
            <a:r>
              <a:rPr lang="en-US" altLang="en-US" sz="2000" dirty="0" smtClean="0">
                <a:solidFill>
                  <a:schemeClr val="accent2"/>
                </a:solidFill>
                <a:latin typeface="Arial - 36"/>
              </a:rPr>
              <a:t>o… the fossil will </a:t>
            </a:r>
            <a:r>
              <a:rPr lang="en-US" altLang="en-US" sz="2000" b="1" u="sng" dirty="0" smtClean="0">
                <a:solidFill>
                  <a:schemeClr val="accent2"/>
                </a:solidFill>
                <a:latin typeface="Arial - 36"/>
              </a:rPr>
              <a:t>only be in the </a:t>
            </a:r>
            <a:r>
              <a:rPr lang="en-US" altLang="en-US" sz="2400" b="1" u="sng" dirty="0" smtClean="0">
                <a:solidFill>
                  <a:schemeClr val="accent2"/>
                </a:solidFill>
                <a:latin typeface="Arial - 36"/>
              </a:rPr>
              <a:t>sedimentary rock</a:t>
            </a:r>
            <a:r>
              <a:rPr lang="en-US" altLang="en-US" sz="2000" b="1" u="sng" dirty="0" smtClean="0">
                <a:solidFill>
                  <a:schemeClr val="accent2"/>
                </a:solidFill>
                <a:latin typeface="Arial - 36"/>
              </a:rPr>
              <a:t> that was laid down during that time</a:t>
            </a:r>
          </a:p>
        </p:txBody>
      </p:sp>
      <p:pic>
        <p:nvPicPr>
          <p:cNvPr id="5132" name="Picture 12" descr="NBK-25263-19c7eb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733800"/>
            <a:ext cx="11049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32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NBK-25263-19c3b0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4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667000" y="60325"/>
            <a:ext cx="6172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u="sng" dirty="0" smtClean="0">
                <a:solidFill>
                  <a:srgbClr val="000000"/>
                </a:solidFill>
                <a:latin typeface="Arial - 35"/>
              </a:rPr>
              <a:t>The </a:t>
            </a:r>
            <a:r>
              <a:rPr lang="en-US" altLang="en-US" sz="2000" b="1" u="sng" dirty="0">
                <a:solidFill>
                  <a:srgbClr val="000000"/>
                </a:solidFill>
                <a:latin typeface="Arial - 35"/>
              </a:rPr>
              <a:t>principle of Faunal </a:t>
            </a:r>
            <a:r>
              <a:rPr lang="en-US" altLang="en-US" sz="2000" b="1" u="sng" dirty="0" smtClean="0">
                <a:solidFill>
                  <a:srgbClr val="000000"/>
                </a:solidFill>
                <a:latin typeface="Arial - 35"/>
              </a:rPr>
              <a:t>Succession</a:t>
            </a:r>
            <a:endParaRPr lang="en-US" altLang="en-US" sz="2000" dirty="0" smtClean="0">
              <a:solidFill>
                <a:srgbClr val="000000"/>
              </a:solidFill>
              <a:latin typeface="Arial - 35"/>
            </a:endParaRPr>
          </a:p>
          <a:p>
            <a:r>
              <a:rPr lang="en-US" altLang="en-US" sz="2000" dirty="0" smtClean="0">
                <a:solidFill>
                  <a:srgbClr val="000000"/>
                </a:solidFill>
                <a:latin typeface="Arial - 35"/>
              </a:rPr>
              <a:t>			(</a:t>
            </a:r>
            <a:r>
              <a:rPr lang="en-US" altLang="en-US" sz="2000" i="1" dirty="0" smtClean="0">
                <a:solidFill>
                  <a:srgbClr val="000000"/>
                </a:solidFill>
                <a:latin typeface="Arial - 35"/>
              </a:rPr>
              <a:t>includes flora and fauna)</a:t>
            </a:r>
            <a:endParaRPr lang="en-US" altLang="en-US" sz="2000" dirty="0">
              <a:solidFill>
                <a:srgbClr val="000000"/>
              </a:solidFill>
              <a:latin typeface="Arial - 35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276600" y="974725"/>
            <a:ext cx="5794376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solidFill>
                  <a:schemeClr val="accent2"/>
                </a:solidFill>
                <a:latin typeface="Arial - 36"/>
              </a:rPr>
              <a:t>• </a:t>
            </a:r>
            <a:r>
              <a:rPr lang="en-US" altLang="en-US" sz="2000" dirty="0">
                <a:solidFill>
                  <a:schemeClr val="accent2"/>
                </a:solidFill>
                <a:latin typeface="Arial - 36"/>
              </a:rPr>
              <a:t>a</a:t>
            </a:r>
            <a:r>
              <a:rPr lang="en-US" altLang="en-US" sz="2000" dirty="0" smtClean="0">
                <a:solidFill>
                  <a:schemeClr val="accent2"/>
                </a:solidFill>
                <a:latin typeface="Arial - 36"/>
              </a:rPr>
              <a:t> </a:t>
            </a:r>
            <a:r>
              <a:rPr lang="en-US" altLang="en-US" sz="2000" dirty="0">
                <a:solidFill>
                  <a:schemeClr val="accent2"/>
                </a:solidFill>
                <a:latin typeface="Arial - 36"/>
              </a:rPr>
              <a:t>particular fossil species can </a:t>
            </a:r>
            <a:r>
              <a:rPr lang="en-US" altLang="en-US" sz="2000" b="1" u="sng" dirty="0">
                <a:solidFill>
                  <a:schemeClr val="accent2"/>
                </a:solidFill>
                <a:latin typeface="Arial - 36"/>
              </a:rPr>
              <a:t>only be found </a:t>
            </a:r>
            <a:r>
              <a:rPr lang="en-US" altLang="en-US" sz="2000" b="1" u="sng" dirty="0" smtClean="0">
                <a:solidFill>
                  <a:schemeClr val="accent2"/>
                </a:solidFill>
                <a:latin typeface="Arial - 36"/>
              </a:rPr>
              <a:t>in a </a:t>
            </a:r>
            <a:r>
              <a:rPr lang="en-US" altLang="en-US" sz="2000" b="1" u="sng" dirty="0">
                <a:solidFill>
                  <a:schemeClr val="accent2"/>
                </a:solidFill>
                <a:latin typeface="Arial - 36"/>
              </a:rPr>
              <a:t>limited number of </a:t>
            </a:r>
            <a:r>
              <a:rPr lang="en-US" altLang="en-US" sz="2400" b="1" u="sng" dirty="0">
                <a:solidFill>
                  <a:schemeClr val="accent2"/>
                </a:solidFill>
                <a:latin typeface="Arial - 36"/>
              </a:rPr>
              <a:t>sedimentary </a:t>
            </a:r>
            <a:r>
              <a:rPr lang="en-US" altLang="en-US" sz="2400" b="1" u="sng" dirty="0" smtClean="0">
                <a:solidFill>
                  <a:schemeClr val="accent2"/>
                </a:solidFill>
                <a:latin typeface="Arial - 36"/>
              </a:rPr>
              <a:t>layers</a:t>
            </a:r>
            <a:endParaRPr lang="en-US" altLang="en-US" sz="2000" dirty="0">
              <a:solidFill>
                <a:schemeClr val="accent2"/>
              </a:solidFill>
              <a:latin typeface="Arial - 36"/>
            </a:endParaRPr>
          </a:p>
          <a:p>
            <a:endParaRPr lang="en-US" altLang="en-US" sz="2000" dirty="0">
              <a:solidFill>
                <a:schemeClr val="accent2"/>
              </a:solidFill>
              <a:latin typeface="Arial - 36"/>
            </a:endParaRPr>
          </a:p>
          <a:p>
            <a:r>
              <a:rPr lang="en-US" altLang="en-US" sz="2000" dirty="0">
                <a:solidFill>
                  <a:schemeClr val="accent2"/>
                </a:solidFill>
                <a:latin typeface="Arial - 36"/>
              </a:rPr>
              <a:t>• </a:t>
            </a:r>
            <a:r>
              <a:rPr lang="en-US" altLang="en-US" sz="2000" dirty="0" smtClean="0">
                <a:solidFill>
                  <a:schemeClr val="accent2"/>
                </a:solidFill>
                <a:latin typeface="Arial - 36"/>
              </a:rPr>
              <a:t>once </a:t>
            </a:r>
            <a:r>
              <a:rPr lang="en-US" altLang="en-US" sz="2000" dirty="0">
                <a:solidFill>
                  <a:schemeClr val="accent2"/>
                </a:solidFill>
                <a:latin typeface="Arial - 36"/>
              </a:rPr>
              <a:t>a fossil </a:t>
            </a:r>
            <a:r>
              <a:rPr lang="en-US" altLang="en-US" sz="2000" dirty="0" smtClean="0">
                <a:solidFill>
                  <a:schemeClr val="accent2"/>
                </a:solidFill>
                <a:latin typeface="Arial - 36"/>
              </a:rPr>
              <a:t>species disappears </a:t>
            </a:r>
            <a:r>
              <a:rPr lang="en-US" altLang="en-US" sz="2000" dirty="0">
                <a:solidFill>
                  <a:schemeClr val="accent2"/>
                </a:solidFill>
                <a:latin typeface="Arial - 36"/>
              </a:rPr>
              <a:t>it </a:t>
            </a:r>
            <a:r>
              <a:rPr lang="en-US" altLang="en-US" sz="2000" b="1" u="sng" dirty="0">
                <a:solidFill>
                  <a:schemeClr val="accent2"/>
                </a:solidFill>
                <a:latin typeface="Arial - 36"/>
              </a:rPr>
              <a:t>never reappears</a:t>
            </a:r>
            <a:r>
              <a:rPr lang="en-US" altLang="en-US" sz="2000" dirty="0">
                <a:solidFill>
                  <a:schemeClr val="accent2"/>
                </a:solidFill>
                <a:latin typeface="Arial - 36"/>
              </a:rPr>
              <a:t> in younger </a:t>
            </a:r>
            <a:r>
              <a:rPr lang="en-US" altLang="en-US" sz="2000" dirty="0" smtClean="0">
                <a:solidFill>
                  <a:schemeClr val="accent2"/>
                </a:solidFill>
                <a:latin typeface="Arial - 36"/>
              </a:rPr>
              <a:t>rocks</a:t>
            </a:r>
            <a:endParaRPr lang="en-US" altLang="en-US" sz="2000" dirty="0">
              <a:solidFill>
                <a:schemeClr val="accent2"/>
              </a:solidFill>
              <a:latin typeface="Arial - 36"/>
            </a:endParaRPr>
          </a:p>
          <a:p>
            <a:endParaRPr lang="en-US" altLang="en-US" sz="2000" dirty="0">
              <a:solidFill>
                <a:schemeClr val="accent2"/>
              </a:solidFill>
              <a:latin typeface="Arial - 36"/>
            </a:endParaRPr>
          </a:p>
          <a:p>
            <a:r>
              <a:rPr lang="en-US" altLang="en-US" sz="2000" dirty="0">
                <a:solidFill>
                  <a:schemeClr val="accent2"/>
                </a:solidFill>
                <a:latin typeface="Arial - 36"/>
              </a:rPr>
              <a:t>• </a:t>
            </a:r>
            <a:r>
              <a:rPr lang="en-US" altLang="en-US" sz="2000" dirty="0" smtClean="0">
                <a:solidFill>
                  <a:schemeClr val="accent2"/>
                </a:solidFill>
                <a:latin typeface="Arial - 36"/>
              </a:rPr>
              <a:t>extinction </a:t>
            </a:r>
            <a:r>
              <a:rPr lang="en-US" altLang="en-US" sz="2000" dirty="0">
                <a:solidFill>
                  <a:schemeClr val="accent2"/>
                </a:solidFill>
                <a:latin typeface="Arial - 36"/>
              </a:rPr>
              <a:t>is </a:t>
            </a:r>
            <a:r>
              <a:rPr lang="en-US" altLang="en-US" sz="2000" dirty="0" smtClean="0">
                <a:solidFill>
                  <a:schemeClr val="accent2"/>
                </a:solidFill>
                <a:latin typeface="Arial - 36"/>
              </a:rPr>
              <a:t>forever (</a:t>
            </a:r>
            <a:r>
              <a:rPr lang="en-US" altLang="en-US" sz="2000" i="1" dirty="0" smtClean="0">
                <a:solidFill>
                  <a:schemeClr val="accent2"/>
                </a:solidFill>
                <a:latin typeface="Arial - 36"/>
              </a:rPr>
              <a:t>assumes the DNA record is gone…</a:t>
            </a:r>
            <a:r>
              <a:rPr lang="en-US" altLang="en-US" sz="2000" dirty="0" smtClean="0">
                <a:solidFill>
                  <a:schemeClr val="accent2"/>
                </a:solidFill>
                <a:latin typeface="Arial - 36"/>
              </a:rPr>
              <a:t>)</a:t>
            </a:r>
            <a:endParaRPr lang="en-US" altLang="en-US" sz="2000" dirty="0">
              <a:solidFill>
                <a:schemeClr val="accent2"/>
              </a:solidFill>
              <a:latin typeface="Arial - 36"/>
            </a:endParaRPr>
          </a:p>
          <a:p>
            <a:endParaRPr lang="en-US" altLang="en-US" sz="2000" dirty="0">
              <a:solidFill>
                <a:schemeClr val="accent2"/>
              </a:solidFill>
              <a:latin typeface="Arial - 36"/>
            </a:endParaRPr>
          </a:p>
          <a:p>
            <a:r>
              <a:rPr lang="en-US" altLang="en-US" sz="2000" dirty="0">
                <a:solidFill>
                  <a:schemeClr val="accent2"/>
                </a:solidFill>
                <a:latin typeface="Arial - 36"/>
              </a:rPr>
              <a:t>• </a:t>
            </a:r>
            <a:r>
              <a:rPr lang="en-US" altLang="en-US" sz="2000" b="1" u="sng" dirty="0">
                <a:solidFill>
                  <a:schemeClr val="accent2"/>
                </a:solidFill>
                <a:latin typeface="Arial - 36"/>
              </a:rPr>
              <a:t>i</a:t>
            </a:r>
            <a:r>
              <a:rPr lang="en-US" altLang="en-US" sz="2000" b="1" u="sng" dirty="0" smtClean="0">
                <a:solidFill>
                  <a:schemeClr val="accent2"/>
                </a:solidFill>
                <a:latin typeface="Arial - 36"/>
              </a:rPr>
              <a:t>ndex </a:t>
            </a:r>
            <a:r>
              <a:rPr lang="en-US" altLang="en-US" sz="2000" b="1" u="sng" dirty="0">
                <a:solidFill>
                  <a:schemeClr val="accent2"/>
                </a:solidFill>
                <a:latin typeface="Arial - 36"/>
              </a:rPr>
              <a:t>fossils</a:t>
            </a:r>
            <a:r>
              <a:rPr lang="en-US" altLang="en-US" sz="2000" dirty="0">
                <a:solidFill>
                  <a:schemeClr val="accent2"/>
                </a:solidFill>
                <a:latin typeface="Arial - 36"/>
              </a:rPr>
              <a:t> are widespread, easily identified, and have a short (time) </a:t>
            </a:r>
            <a:r>
              <a:rPr lang="en-US" altLang="en-US" sz="2000" dirty="0" smtClean="0">
                <a:solidFill>
                  <a:schemeClr val="accent2"/>
                </a:solidFill>
                <a:latin typeface="Arial - 36"/>
              </a:rPr>
              <a:t>range</a:t>
            </a:r>
            <a:endParaRPr lang="en-US" altLang="en-US" sz="2000" dirty="0">
              <a:solidFill>
                <a:schemeClr val="accent2"/>
              </a:solidFill>
              <a:latin typeface="Arial - 36"/>
            </a:endParaRPr>
          </a:p>
        </p:txBody>
      </p:sp>
      <p:pic>
        <p:nvPicPr>
          <p:cNvPr id="5132" name="Picture 12" descr="NBK-25263-19c7eb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21021">
            <a:off x="6527679" y="4246314"/>
            <a:ext cx="11049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64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312738"/>
            <a:ext cx="9144000" cy="585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Index fossils</a:t>
            </a:r>
            <a:r>
              <a:rPr lang="en-US" altLang="en-US"/>
              <a:t> (also known as guide fossils, indicator fossils or zone fossils) are </a:t>
            </a:r>
          </a:p>
          <a:p>
            <a:r>
              <a:rPr lang="en-US" altLang="en-US">
                <a:hlinkClick r:id="rId2" tooltip="Fossil"/>
              </a:rPr>
              <a:t>fossils</a:t>
            </a:r>
            <a:r>
              <a:rPr lang="en-US" altLang="en-US"/>
              <a:t> used to define and identify </a:t>
            </a:r>
            <a:r>
              <a:rPr lang="en-US" altLang="en-US">
                <a:hlinkClick r:id="rId3" tooltip="Geologic column"/>
              </a:rPr>
              <a:t>geologic periods</a:t>
            </a:r>
            <a:r>
              <a:rPr lang="en-US" altLang="en-US"/>
              <a:t> (or faunal stages). </a:t>
            </a:r>
          </a:p>
          <a:p>
            <a:endParaRPr lang="en-US" altLang="en-US"/>
          </a:p>
          <a:p>
            <a:r>
              <a:rPr lang="en-US" altLang="en-US"/>
              <a:t>They work on the premise that, although different </a:t>
            </a:r>
            <a:r>
              <a:rPr lang="en-US" altLang="en-US">
                <a:hlinkClick r:id="rId4" tooltip="Sediment"/>
              </a:rPr>
              <a:t>sediments</a:t>
            </a:r>
            <a:r>
              <a:rPr lang="en-US" altLang="en-US"/>
              <a:t> may look different depending on the conditions under which they were laid down, they may include the remains of the same </a:t>
            </a:r>
            <a:r>
              <a:rPr lang="en-US" altLang="en-US">
                <a:hlinkClick r:id="rId5" tooltip="Species"/>
              </a:rPr>
              <a:t>species</a:t>
            </a:r>
            <a:r>
              <a:rPr lang="en-US" altLang="en-US"/>
              <a:t> of fossil. </a:t>
            </a:r>
          </a:p>
          <a:p>
            <a:r>
              <a:rPr lang="en-US" altLang="en-US"/>
              <a:t>If the species concerned were short-lived (in geological terms, lasting a few hundred thousand years), then it is certain that the sediments in question were deposited within that narrow time period. The shorter the lifespan of a species, the more precisely different sediments can be correlated, and so rapidly evolving types of fossils are particularly valuable.</a:t>
            </a:r>
          </a:p>
          <a:p>
            <a:endParaRPr lang="en-US" altLang="en-US"/>
          </a:p>
          <a:p>
            <a:r>
              <a:rPr lang="en-US" altLang="en-US"/>
              <a:t>The best index fossils are common, easy-to-identify at species level, and have a broad distribution—otherwise the likelihood of finding and recognizing one in the two sediments is minor.</a:t>
            </a:r>
          </a:p>
          <a:p>
            <a:endParaRPr lang="en-US" altLang="en-US">
              <a:hlinkClick r:id="rId6" tooltip="Ammonite"/>
            </a:endParaRPr>
          </a:p>
          <a:p>
            <a:r>
              <a:rPr lang="en-US" altLang="en-US">
                <a:hlinkClick r:id="rId6" tooltip="Ammonite"/>
              </a:rPr>
              <a:t>Ammonites</a:t>
            </a:r>
            <a:r>
              <a:rPr lang="en-US" altLang="en-US"/>
              <a:t> fit these demands well, and are the best-known fossils that have been widely used for this. Other important groups that provide index fossils are the </a:t>
            </a:r>
            <a:r>
              <a:rPr lang="en-US" altLang="en-US">
                <a:hlinkClick r:id="rId7" tooltip="Coral"/>
              </a:rPr>
              <a:t>corals</a:t>
            </a:r>
            <a:r>
              <a:rPr lang="en-US" altLang="en-US"/>
              <a:t>, </a:t>
            </a:r>
            <a:r>
              <a:rPr lang="en-US" altLang="en-US">
                <a:hlinkClick r:id="rId8" tooltip="Graptolite"/>
              </a:rPr>
              <a:t>graptolites</a:t>
            </a:r>
            <a:r>
              <a:rPr lang="en-US" altLang="en-US"/>
              <a:t>, </a:t>
            </a:r>
            <a:r>
              <a:rPr lang="en-US" altLang="en-US">
                <a:hlinkClick r:id="rId9" tooltip="Brachiopod"/>
              </a:rPr>
              <a:t>brachiopods</a:t>
            </a:r>
            <a:r>
              <a:rPr lang="en-US" altLang="en-US"/>
              <a:t>, </a:t>
            </a:r>
            <a:r>
              <a:rPr lang="en-US" altLang="en-US">
                <a:hlinkClick r:id="rId10" tooltip="Trilobite"/>
              </a:rPr>
              <a:t>trilobites</a:t>
            </a:r>
            <a:r>
              <a:rPr lang="en-US" altLang="en-US"/>
              <a:t>, and echinoids (</a:t>
            </a:r>
            <a:r>
              <a:rPr lang="en-US" altLang="en-US">
                <a:hlinkClick r:id="rId11" tooltip="Sea urchin"/>
              </a:rPr>
              <a:t>sea urchins</a:t>
            </a:r>
            <a:r>
              <a:rPr lang="en-US" altLang="en-US"/>
              <a:t>). </a:t>
            </a:r>
            <a:r>
              <a:rPr lang="en-US" altLang="en-US">
                <a:hlinkClick r:id="rId12" tooltip="Conodont"/>
              </a:rPr>
              <a:t>Conodonts</a:t>
            </a:r>
            <a:r>
              <a:rPr lang="en-US" altLang="en-US"/>
              <a:t> may be identified by experts using light </a:t>
            </a:r>
            <a:r>
              <a:rPr lang="en-US" altLang="en-US">
                <a:hlinkClick r:id="rId13" tooltip="Microscopy"/>
              </a:rPr>
              <a:t>microscopy</a:t>
            </a:r>
            <a:r>
              <a:rPr lang="en-US" altLang="en-US"/>
              <a:t> such that they can be used to index a given sample with good resolution. </a:t>
            </a:r>
            <a:r>
              <a:rPr lang="en-US" altLang="en-US">
                <a:hlinkClick r:id="rId14" tooltip="Fossilized"/>
              </a:rPr>
              <a:t>Fossilized</a:t>
            </a:r>
            <a:r>
              <a:rPr lang="en-US" altLang="en-US"/>
              <a:t> </a:t>
            </a:r>
            <a:r>
              <a:rPr lang="en-US" altLang="en-US">
                <a:hlinkClick r:id="rId15" tooltip="Teeth"/>
              </a:rPr>
              <a:t>teeth</a:t>
            </a:r>
            <a:r>
              <a:rPr lang="en-US" altLang="en-US"/>
              <a:t> of </a:t>
            </a:r>
            <a:r>
              <a:rPr lang="en-US" altLang="en-US">
                <a:hlinkClick r:id="rId16" tooltip="Mammal"/>
              </a:rPr>
              <a:t>mammals</a:t>
            </a:r>
            <a:r>
              <a:rPr lang="en-US" altLang="en-US"/>
              <a:t> have also been used.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893050" y="6415088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Wikipedia</a:t>
            </a: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-304800" y="1066800"/>
            <a:ext cx="9448800" cy="19812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-152400" y="3200400"/>
            <a:ext cx="9448800" cy="16764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NBK-25263-19eff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388938"/>
            <a:ext cx="6153150" cy="646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673100"/>
            <a:ext cx="28956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000000"/>
                </a:solidFill>
                <a:latin typeface="Arial - 36"/>
              </a:rPr>
              <a:t>You can stitch different rocks from different locations </a:t>
            </a:r>
            <a:r>
              <a:rPr lang="en-US" altLang="en-US" sz="2400">
                <a:solidFill>
                  <a:srgbClr val="000000"/>
                </a:solidFill>
              </a:rPr>
              <a:t>together </a:t>
            </a:r>
          </a:p>
          <a:p>
            <a:r>
              <a:rPr lang="en-US" altLang="en-US" sz="2400">
                <a:solidFill>
                  <a:srgbClr val="000000"/>
                </a:solidFill>
              </a:rPr>
              <a:t>using the principle of </a:t>
            </a:r>
            <a:r>
              <a:rPr lang="en-US" altLang="en-US" sz="2400" u="sng">
                <a:solidFill>
                  <a:srgbClr val="000000"/>
                </a:solidFill>
              </a:rPr>
              <a:t>Faunal Succession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212725" y="4692650"/>
            <a:ext cx="1885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Geo 4 Practice 1</a:t>
            </a:r>
          </a:p>
          <a:p>
            <a:r>
              <a:rPr lang="en-US" altLang="en-US"/>
              <a:t>Geo 4 Practice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590800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link to </a:t>
            </a:r>
            <a:r>
              <a:rPr lang="en-US" dirty="0" smtClean="0">
                <a:hlinkClick r:id="rId2" action="ppaction://hlinkpres?slideindex=1&amp;slidetitle="/>
              </a:rPr>
              <a:t>layers and erosion riverbeds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61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563"/>
            <a:ext cx="8153400" cy="608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212725" y="228600"/>
            <a:ext cx="188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Geo 4 Practice 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09907" y="548729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30480" y="477083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41707" y="40543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3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28818" y="33379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5200" y="262145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83654" y="19050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175355" y="3860800"/>
            <a:ext cx="641902" cy="1277257"/>
          </a:xfrm>
          <a:custGeom>
            <a:avLst/>
            <a:gdLst>
              <a:gd name="connsiteX0" fmla="*/ 641902 w 641902"/>
              <a:gd name="connsiteY0" fmla="*/ 0 h 1277257"/>
              <a:gd name="connsiteX1" fmla="*/ 3274 w 641902"/>
              <a:gd name="connsiteY1" fmla="*/ 682171 h 1277257"/>
              <a:gd name="connsiteX2" fmla="*/ 438702 w 641902"/>
              <a:gd name="connsiteY2" fmla="*/ 1277257 h 127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902" h="1277257">
                <a:moveTo>
                  <a:pt x="641902" y="0"/>
                </a:moveTo>
                <a:cubicBezTo>
                  <a:pt x="339521" y="234647"/>
                  <a:pt x="37141" y="469295"/>
                  <a:pt x="3274" y="682171"/>
                </a:cubicBezTo>
                <a:cubicBezTo>
                  <a:pt x="-30593" y="895047"/>
                  <a:pt x="204054" y="1086152"/>
                  <a:pt x="438702" y="1277257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336619" y="3039854"/>
            <a:ext cx="641902" cy="1277257"/>
          </a:xfrm>
          <a:custGeom>
            <a:avLst/>
            <a:gdLst>
              <a:gd name="connsiteX0" fmla="*/ 641902 w 641902"/>
              <a:gd name="connsiteY0" fmla="*/ 0 h 1277257"/>
              <a:gd name="connsiteX1" fmla="*/ 3274 w 641902"/>
              <a:gd name="connsiteY1" fmla="*/ 682171 h 1277257"/>
              <a:gd name="connsiteX2" fmla="*/ 438702 w 641902"/>
              <a:gd name="connsiteY2" fmla="*/ 1277257 h 127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902" h="1277257">
                <a:moveTo>
                  <a:pt x="641902" y="0"/>
                </a:moveTo>
                <a:cubicBezTo>
                  <a:pt x="339521" y="234647"/>
                  <a:pt x="37141" y="469295"/>
                  <a:pt x="3274" y="682171"/>
                </a:cubicBezTo>
                <a:cubicBezTo>
                  <a:pt x="-30593" y="895047"/>
                  <a:pt x="204054" y="1086152"/>
                  <a:pt x="438702" y="1277257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flipH="1">
            <a:off x="8349698" y="3886200"/>
            <a:ext cx="641902" cy="1277257"/>
          </a:xfrm>
          <a:custGeom>
            <a:avLst/>
            <a:gdLst>
              <a:gd name="connsiteX0" fmla="*/ 641902 w 641902"/>
              <a:gd name="connsiteY0" fmla="*/ 0 h 1277257"/>
              <a:gd name="connsiteX1" fmla="*/ 3274 w 641902"/>
              <a:gd name="connsiteY1" fmla="*/ 682171 h 1277257"/>
              <a:gd name="connsiteX2" fmla="*/ 438702 w 641902"/>
              <a:gd name="connsiteY2" fmla="*/ 1277257 h 127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902" h="1277257">
                <a:moveTo>
                  <a:pt x="641902" y="0"/>
                </a:moveTo>
                <a:cubicBezTo>
                  <a:pt x="339521" y="234647"/>
                  <a:pt x="37141" y="469295"/>
                  <a:pt x="3274" y="682171"/>
                </a:cubicBezTo>
                <a:cubicBezTo>
                  <a:pt x="-30593" y="895047"/>
                  <a:pt x="204054" y="1086152"/>
                  <a:pt x="438702" y="1277257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3339" y="2206746"/>
            <a:ext cx="5423280" cy="1200329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crinoid might not have lived “there”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but,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it had to have lived during that time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901784" y="2623279"/>
            <a:ext cx="969241" cy="1858780"/>
          </a:xfrm>
          <a:custGeom>
            <a:avLst/>
            <a:gdLst>
              <a:gd name="connsiteX0" fmla="*/ 914400 w 969241"/>
              <a:gd name="connsiteY0" fmla="*/ 0 h 1858780"/>
              <a:gd name="connsiteX1" fmla="*/ 869429 w 969241"/>
              <a:gd name="connsiteY1" fmla="*/ 1094282 h 1858780"/>
              <a:gd name="connsiteX2" fmla="*/ 0 w 969241"/>
              <a:gd name="connsiteY2" fmla="*/ 1858780 h 185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9241" h="1858780">
                <a:moveTo>
                  <a:pt x="914400" y="0"/>
                </a:moveTo>
                <a:cubicBezTo>
                  <a:pt x="968114" y="392242"/>
                  <a:pt x="1021829" y="784485"/>
                  <a:pt x="869429" y="1094282"/>
                </a:cubicBezTo>
                <a:cubicBezTo>
                  <a:pt x="717029" y="1404079"/>
                  <a:pt x="358514" y="1631429"/>
                  <a:pt x="0" y="185878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590800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link to </a:t>
            </a:r>
            <a:r>
              <a:rPr lang="en-US" dirty="0" smtClean="0">
                <a:hlinkClick r:id="rId2" action="ppaction://hlinkpres?slideindex=1&amp;slidetitle="/>
              </a:rPr>
              <a:t>layers and erosion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94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68" y="685800"/>
            <a:ext cx="8865032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5638800"/>
            <a:ext cx="850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happened to layer B between location 2 and location 4?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5018315" y="2989943"/>
            <a:ext cx="2220685" cy="1407886"/>
            <a:chOff x="5109029" y="2989943"/>
            <a:chExt cx="2220685" cy="1407886"/>
          </a:xfrm>
        </p:grpSpPr>
        <p:sp>
          <p:nvSpPr>
            <p:cNvPr id="3" name="Freeform 2"/>
            <p:cNvSpPr/>
            <p:nvPr/>
          </p:nvSpPr>
          <p:spPr>
            <a:xfrm>
              <a:off x="5109029" y="2989943"/>
              <a:ext cx="2220685" cy="1407886"/>
            </a:xfrm>
            <a:custGeom>
              <a:avLst/>
              <a:gdLst>
                <a:gd name="connsiteX0" fmla="*/ 0 w 2220685"/>
                <a:gd name="connsiteY0" fmla="*/ 0 h 1407886"/>
                <a:gd name="connsiteX1" fmla="*/ 1146628 w 2220685"/>
                <a:gd name="connsiteY1" fmla="*/ 246743 h 1407886"/>
                <a:gd name="connsiteX2" fmla="*/ 2220685 w 2220685"/>
                <a:gd name="connsiteY2" fmla="*/ 1407886 h 14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685" h="1407886">
                  <a:moveTo>
                    <a:pt x="0" y="0"/>
                  </a:moveTo>
                  <a:cubicBezTo>
                    <a:pt x="388257" y="6047"/>
                    <a:pt x="776514" y="12095"/>
                    <a:pt x="1146628" y="246743"/>
                  </a:cubicBezTo>
                  <a:cubicBezTo>
                    <a:pt x="1516742" y="481391"/>
                    <a:pt x="1868713" y="944638"/>
                    <a:pt x="2220685" y="1407886"/>
                  </a:cubicBezTo>
                </a:path>
              </a:pathLst>
            </a:cu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5261429" y="3697514"/>
              <a:ext cx="2068285" cy="700315"/>
            </a:xfrm>
            <a:custGeom>
              <a:avLst/>
              <a:gdLst>
                <a:gd name="connsiteX0" fmla="*/ 0 w 2220685"/>
                <a:gd name="connsiteY0" fmla="*/ 0 h 1407886"/>
                <a:gd name="connsiteX1" fmla="*/ 1146628 w 2220685"/>
                <a:gd name="connsiteY1" fmla="*/ 246743 h 1407886"/>
                <a:gd name="connsiteX2" fmla="*/ 2220685 w 2220685"/>
                <a:gd name="connsiteY2" fmla="*/ 1407886 h 14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0685" h="1407886">
                  <a:moveTo>
                    <a:pt x="0" y="0"/>
                  </a:moveTo>
                  <a:cubicBezTo>
                    <a:pt x="388257" y="6047"/>
                    <a:pt x="776514" y="12095"/>
                    <a:pt x="1146628" y="246743"/>
                  </a:cubicBezTo>
                  <a:cubicBezTo>
                    <a:pt x="1516742" y="481391"/>
                    <a:pt x="1868713" y="944638"/>
                    <a:pt x="2220685" y="1407886"/>
                  </a:cubicBezTo>
                </a:path>
              </a:pathLst>
            </a:cu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105400" y="2590800"/>
            <a:ext cx="1685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pinched off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96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563"/>
            <a:ext cx="8153400" cy="608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212725" y="228600"/>
            <a:ext cx="188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Geo 4 Practice 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09907" y="548729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30480" y="477083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41707" y="40543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3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28818" y="33379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5200" y="262145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83654" y="19050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6882" y="930276"/>
            <a:ext cx="6159058" cy="1938992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erosion….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- one river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- the river had to have started to erode the canyon(s)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after layer 6 or layer 6 would not be there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- why is layer 6 not on the left?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     likely answer…. pinched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219200" y="1624084"/>
            <a:ext cx="7146878" cy="1203771"/>
          </a:xfrm>
          <a:custGeom>
            <a:avLst/>
            <a:gdLst>
              <a:gd name="connsiteX0" fmla="*/ 6830082 w 6830082"/>
              <a:gd name="connsiteY0" fmla="*/ 0 h 3529321"/>
              <a:gd name="connsiteX1" fmla="*/ 2312673 w 6830082"/>
              <a:gd name="connsiteY1" fmla="*/ 1091820 h 3529321"/>
              <a:gd name="connsiteX2" fmla="*/ 224565 w 6830082"/>
              <a:gd name="connsiteY2" fmla="*/ 3302758 h 3529321"/>
              <a:gd name="connsiteX3" fmla="*/ 156326 w 6830082"/>
              <a:gd name="connsiteY3" fmla="*/ 3343701 h 352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0082" h="3529321">
                <a:moveTo>
                  <a:pt x="6830082" y="0"/>
                </a:moveTo>
                <a:cubicBezTo>
                  <a:pt x="5121837" y="270680"/>
                  <a:pt x="3413592" y="541360"/>
                  <a:pt x="2312673" y="1091820"/>
                </a:cubicBezTo>
                <a:cubicBezTo>
                  <a:pt x="1211754" y="1642280"/>
                  <a:pt x="583956" y="2927445"/>
                  <a:pt x="224565" y="3302758"/>
                </a:cubicBezTo>
                <a:cubicBezTo>
                  <a:pt x="-134826" y="3678071"/>
                  <a:pt x="10750" y="3510886"/>
                  <a:pt x="156326" y="334370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75982" y="228600"/>
            <a:ext cx="44294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 dirty="0" smtClean="0"/>
              <a:t>Absolute Dating vs Relative Dating</a:t>
            </a:r>
            <a:endParaRPr lang="en-US" altLang="en-US" sz="2000" b="1" u="sng" dirty="0"/>
          </a:p>
        </p:txBody>
      </p:sp>
      <p:pic>
        <p:nvPicPr>
          <p:cNvPr id="12293" name="Picture 5" descr="screen-shot-2013-08-02-at-10-23-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635000"/>
            <a:ext cx="7747000" cy="61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515070"/>
            <a:ext cx="7083991" cy="92333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CC0000"/>
                </a:solidFill>
              </a:rPr>
              <a:t>absolute dating: </a:t>
            </a:r>
          </a:p>
          <a:p>
            <a:r>
              <a:rPr lang="en-US" dirty="0">
                <a:solidFill>
                  <a:srgbClr val="CC0000"/>
                </a:solidFill>
              </a:rPr>
              <a:t>	</a:t>
            </a:r>
            <a:r>
              <a:rPr lang="en-US" dirty="0" smtClean="0">
                <a:solidFill>
                  <a:srgbClr val="CC0000"/>
                </a:solidFill>
              </a:rPr>
              <a:t>using scientific techniques (carbon-14 dating, fossil dating)</a:t>
            </a:r>
          </a:p>
          <a:p>
            <a:r>
              <a:rPr lang="en-US" dirty="0">
                <a:solidFill>
                  <a:srgbClr val="CC0000"/>
                </a:solidFill>
              </a:rPr>
              <a:t>	</a:t>
            </a:r>
            <a:r>
              <a:rPr lang="en-US" dirty="0" smtClean="0">
                <a:solidFill>
                  <a:srgbClr val="CC0000"/>
                </a:solidFill>
              </a:rPr>
              <a:t>to know the actual age of a rock layer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217848"/>
            <a:ext cx="7673896" cy="203132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CC0000"/>
                </a:solidFill>
              </a:rPr>
              <a:t>relative dating: </a:t>
            </a:r>
          </a:p>
          <a:p>
            <a:r>
              <a:rPr lang="en-US" dirty="0">
                <a:solidFill>
                  <a:srgbClr val="CC0000"/>
                </a:solidFill>
              </a:rPr>
              <a:t>	</a:t>
            </a:r>
            <a:r>
              <a:rPr lang="en-US" dirty="0" smtClean="0">
                <a:solidFill>
                  <a:srgbClr val="CC0000"/>
                </a:solidFill>
              </a:rPr>
              <a:t>using the Principles of Geology</a:t>
            </a:r>
          </a:p>
          <a:p>
            <a:r>
              <a:rPr lang="en-US" dirty="0">
                <a:solidFill>
                  <a:srgbClr val="CC0000"/>
                </a:solidFill>
              </a:rPr>
              <a:t>	</a:t>
            </a:r>
            <a:r>
              <a:rPr lang="en-US" dirty="0" smtClean="0">
                <a:solidFill>
                  <a:srgbClr val="CC0000"/>
                </a:solidFill>
              </a:rPr>
              <a:t>	Uniformitarianism</a:t>
            </a:r>
          </a:p>
          <a:p>
            <a:r>
              <a:rPr lang="en-US" dirty="0">
                <a:solidFill>
                  <a:srgbClr val="CC0000"/>
                </a:solidFill>
              </a:rPr>
              <a:t>	</a:t>
            </a:r>
            <a:r>
              <a:rPr lang="en-US" dirty="0" smtClean="0">
                <a:solidFill>
                  <a:srgbClr val="CC0000"/>
                </a:solidFill>
              </a:rPr>
              <a:t>	Superposition</a:t>
            </a:r>
          </a:p>
          <a:p>
            <a:r>
              <a:rPr lang="en-US" dirty="0">
                <a:solidFill>
                  <a:srgbClr val="CC0000"/>
                </a:solidFill>
              </a:rPr>
              <a:t>	</a:t>
            </a:r>
            <a:r>
              <a:rPr lang="en-US" dirty="0" smtClean="0">
                <a:solidFill>
                  <a:srgbClr val="CC0000"/>
                </a:solidFill>
              </a:rPr>
              <a:t>	Original Horizontality</a:t>
            </a:r>
          </a:p>
          <a:p>
            <a:r>
              <a:rPr lang="en-US" dirty="0">
                <a:solidFill>
                  <a:srgbClr val="CC0000"/>
                </a:solidFill>
              </a:rPr>
              <a:t>	</a:t>
            </a:r>
            <a:r>
              <a:rPr lang="en-US" dirty="0" smtClean="0">
                <a:solidFill>
                  <a:srgbClr val="CC0000"/>
                </a:solidFill>
              </a:rPr>
              <a:t>	Faunal Succession</a:t>
            </a:r>
          </a:p>
          <a:p>
            <a:r>
              <a:rPr lang="en-US" dirty="0">
                <a:solidFill>
                  <a:srgbClr val="CC0000"/>
                </a:solidFill>
              </a:rPr>
              <a:t>	</a:t>
            </a:r>
            <a:r>
              <a:rPr lang="en-US" dirty="0" smtClean="0">
                <a:solidFill>
                  <a:srgbClr val="CC0000"/>
                </a:solidFill>
              </a:rPr>
              <a:t>to determine the relative ages of rock layers (oldest to youngest)</a:t>
            </a:r>
            <a:endParaRPr lang="en-US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0" name="Picture 6" descr="NBK-25263-19ced3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4"/>
          <a:stretch>
            <a:fillRect/>
          </a:stretch>
        </p:blipFill>
        <p:spPr bwMode="auto">
          <a:xfrm>
            <a:off x="76200" y="0"/>
            <a:ext cx="9067800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914400" y="1916113"/>
            <a:ext cx="7308850" cy="222567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Geo 4 &amp; 5, Practice 3 Relative Dating</a:t>
            </a:r>
          </a:p>
          <a:p>
            <a:endParaRPr lang="en-US" altLang="en-US" sz="2000"/>
          </a:p>
          <a:p>
            <a:r>
              <a:rPr lang="en-US" altLang="en-US" sz="2000"/>
              <a:t>Q2</a:t>
            </a:r>
          </a:p>
          <a:p>
            <a:r>
              <a:rPr lang="en-US" altLang="en-US" sz="2000"/>
              <a:t>Which is older, “X” or “M” ?  Explain.</a:t>
            </a:r>
          </a:p>
          <a:p>
            <a:endParaRPr lang="en-US" altLang="en-US" sz="2000"/>
          </a:p>
          <a:p>
            <a:r>
              <a:rPr lang="en-US" altLang="en-US" sz="2000"/>
              <a:t>Q4</a:t>
            </a:r>
          </a:p>
          <a:p>
            <a:r>
              <a:rPr lang="en-US" altLang="en-US" sz="2000"/>
              <a:t>Explain why “D” is in two adjacent layers and “M” in in only one.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294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34188" y="3771900"/>
              <a:ext cx="195262" cy="296863"/>
            </p14:xfrm>
          </p:contentPart>
        </mc:Choice>
        <mc:Fallback xmlns="">
          <p:pic>
            <p:nvPicPr>
              <p:cNvPr id="8294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16568" y="3754268"/>
                <a:ext cx="230503" cy="33212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6200" y="203200"/>
            <a:ext cx="693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u="sng" dirty="0" smtClean="0">
                <a:solidFill>
                  <a:srgbClr val="000000"/>
                </a:solidFill>
                <a:latin typeface="Arial - 35"/>
              </a:rPr>
              <a:t>The </a:t>
            </a:r>
            <a:r>
              <a:rPr lang="en-US" altLang="en-US" sz="2000" b="1" u="sng" dirty="0">
                <a:solidFill>
                  <a:srgbClr val="000000"/>
                </a:solidFill>
                <a:latin typeface="Arial - 35"/>
              </a:rPr>
              <a:t>principle of Uniformitarianism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76200" y="669925"/>
            <a:ext cx="8915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chemeClr val="accent2"/>
                </a:solidFill>
              </a:rPr>
              <a:t>• t</a:t>
            </a:r>
            <a:r>
              <a:rPr lang="en-US" altLang="en-US" sz="2000" dirty="0" smtClean="0">
                <a:solidFill>
                  <a:schemeClr val="accent2"/>
                </a:solidFill>
              </a:rPr>
              <a:t>he </a:t>
            </a:r>
            <a:r>
              <a:rPr lang="en-US" altLang="en-US" sz="2000" dirty="0">
                <a:solidFill>
                  <a:schemeClr val="accent2"/>
                </a:solidFill>
              </a:rPr>
              <a:t>present is the key to the </a:t>
            </a:r>
            <a:r>
              <a:rPr lang="en-US" altLang="en-US" sz="2000" dirty="0" smtClean="0">
                <a:solidFill>
                  <a:schemeClr val="accent2"/>
                </a:solidFill>
              </a:rPr>
              <a:t>past</a:t>
            </a:r>
            <a:endParaRPr lang="en-US" altLang="en-US" sz="2000" dirty="0">
              <a:solidFill>
                <a:schemeClr val="accent2"/>
              </a:solidFill>
            </a:endParaRPr>
          </a:p>
          <a:p>
            <a:endParaRPr lang="en-US" altLang="en-US" sz="2000" dirty="0">
              <a:solidFill>
                <a:schemeClr val="accent2"/>
              </a:solidFill>
            </a:endParaRPr>
          </a:p>
          <a:p>
            <a:r>
              <a:rPr lang="en-US" altLang="en-US" sz="2000" dirty="0">
                <a:solidFill>
                  <a:schemeClr val="accent2"/>
                </a:solidFill>
              </a:rPr>
              <a:t>• </a:t>
            </a:r>
            <a:r>
              <a:rPr lang="en-US" altLang="en-US" sz="2000" dirty="0" smtClean="0">
                <a:solidFill>
                  <a:schemeClr val="accent2"/>
                </a:solidFill>
              </a:rPr>
              <a:t>physical </a:t>
            </a:r>
            <a:r>
              <a:rPr lang="en-US" altLang="en-US" sz="2000" dirty="0">
                <a:solidFill>
                  <a:schemeClr val="accent2"/>
                </a:solidFill>
              </a:rPr>
              <a:t>processes we see happening today also happened in the past in much the same way</a:t>
            </a:r>
          </a:p>
        </p:txBody>
      </p:sp>
      <p:pic>
        <p:nvPicPr>
          <p:cNvPr id="2056" name="Picture 8" descr="NBK-25263-193ebf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21"/>
          <a:stretch>
            <a:fillRect/>
          </a:stretch>
        </p:blipFill>
        <p:spPr bwMode="auto">
          <a:xfrm>
            <a:off x="457200" y="20574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NBK-25263-195a7f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5659100"/>
            <a:ext cx="698500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NBK-25263-193ebf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08"/>
          <a:stretch>
            <a:fillRect/>
          </a:stretch>
        </p:blipFill>
        <p:spPr bwMode="auto">
          <a:xfrm>
            <a:off x="914400" y="3063875"/>
            <a:ext cx="7772400" cy="371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258763"/>
            <a:ext cx="693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u="sng" dirty="0" smtClean="0">
                <a:solidFill>
                  <a:srgbClr val="000000"/>
                </a:solidFill>
                <a:latin typeface="Arial - 35"/>
              </a:rPr>
              <a:t>The </a:t>
            </a:r>
            <a:r>
              <a:rPr lang="en-US" altLang="en-US" sz="2000" b="1" u="sng" dirty="0">
                <a:solidFill>
                  <a:srgbClr val="000000"/>
                </a:solidFill>
                <a:latin typeface="Arial - 35"/>
              </a:rPr>
              <a:t>principle of Uniformitarianism</a:t>
            </a:r>
          </a:p>
        </p:txBody>
      </p:sp>
      <p:pic>
        <p:nvPicPr>
          <p:cNvPr id="9222" name="Picture 6" descr="NBK-25263-1941f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72"/>
          <a:stretch>
            <a:fillRect/>
          </a:stretch>
        </p:blipFill>
        <p:spPr bwMode="auto">
          <a:xfrm>
            <a:off x="1676400" y="2057400"/>
            <a:ext cx="5791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76200" y="852488"/>
            <a:ext cx="891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chemeClr val="accent2"/>
                </a:solidFill>
              </a:rPr>
              <a:t>• </a:t>
            </a:r>
            <a:r>
              <a:rPr lang="en-US" altLang="en-US" sz="2000" dirty="0" smtClean="0">
                <a:solidFill>
                  <a:schemeClr val="accent2"/>
                </a:solidFill>
              </a:rPr>
              <a:t>the </a:t>
            </a:r>
            <a:r>
              <a:rPr lang="en-US" altLang="en-US" sz="2000" dirty="0">
                <a:solidFill>
                  <a:schemeClr val="accent2"/>
                </a:solidFill>
              </a:rPr>
              <a:t>present is the key to the </a:t>
            </a:r>
            <a:r>
              <a:rPr lang="en-US" altLang="en-US" sz="2000" dirty="0" smtClean="0">
                <a:solidFill>
                  <a:schemeClr val="accent2"/>
                </a:solidFill>
              </a:rPr>
              <a:t>past</a:t>
            </a:r>
            <a:endParaRPr lang="en-US" altLang="en-US" sz="2000" dirty="0">
              <a:solidFill>
                <a:schemeClr val="accent2"/>
              </a:solidFill>
            </a:endParaRPr>
          </a:p>
          <a:p>
            <a:r>
              <a:rPr lang="en-US" altLang="en-US" sz="2000" dirty="0">
                <a:solidFill>
                  <a:schemeClr val="accent2"/>
                </a:solidFill>
              </a:rPr>
              <a:t>• </a:t>
            </a:r>
            <a:r>
              <a:rPr lang="en-US" altLang="en-US" sz="2000" dirty="0" smtClean="0">
                <a:solidFill>
                  <a:schemeClr val="accent2"/>
                </a:solidFill>
              </a:rPr>
              <a:t>physical </a:t>
            </a:r>
            <a:r>
              <a:rPr lang="en-US" altLang="en-US" sz="2000" dirty="0">
                <a:solidFill>
                  <a:schemeClr val="accent2"/>
                </a:solidFill>
              </a:rPr>
              <a:t>processes we see happening today also happened in the past in much the same way</a:t>
            </a:r>
          </a:p>
        </p:txBody>
      </p:sp>
      <p:pic>
        <p:nvPicPr>
          <p:cNvPr id="9224" name="Picture 8" descr="NBK-25263-1941f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67"/>
          <a:stretch>
            <a:fillRect/>
          </a:stretch>
        </p:blipFill>
        <p:spPr bwMode="auto">
          <a:xfrm>
            <a:off x="914400" y="3276600"/>
            <a:ext cx="7315200" cy="294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 descr="Screen Shot 2014-03-31 at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4"/>
          <a:stretch>
            <a:fillRect/>
          </a:stretch>
        </p:blipFill>
        <p:spPr bwMode="auto">
          <a:xfrm>
            <a:off x="107950" y="3200400"/>
            <a:ext cx="892651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52400" y="152400"/>
            <a:ext cx="617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u="sng" dirty="0" smtClean="0">
                <a:solidFill>
                  <a:srgbClr val="000000"/>
                </a:solidFill>
                <a:latin typeface="Arial - 35"/>
              </a:rPr>
              <a:t>The </a:t>
            </a:r>
            <a:r>
              <a:rPr lang="en-US" altLang="en-US" sz="2000" b="1" u="sng" dirty="0">
                <a:solidFill>
                  <a:srgbClr val="000000"/>
                </a:solidFill>
                <a:latin typeface="Arial - 35"/>
              </a:rPr>
              <a:t>principle of Superposition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76200" y="685800"/>
            <a:ext cx="90678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chemeClr val="accent2"/>
                </a:solidFill>
              </a:rPr>
              <a:t>• </a:t>
            </a:r>
            <a:r>
              <a:rPr lang="en-US" altLang="en-US" sz="2000" dirty="0" smtClean="0">
                <a:solidFill>
                  <a:schemeClr val="accent2"/>
                </a:solidFill>
              </a:rPr>
              <a:t>in </a:t>
            </a:r>
            <a:r>
              <a:rPr lang="en-US" altLang="en-US" sz="2000" dirty="0">
                <a:solidFill>
                  <a:schemeClr val="accent2"/>
                </a:solidFill>
              </a:rPr>
              <a:t>a sequence of </a:t>
            </a:r>
            <a:r>
              <a:rPr lang="en-US" altLang="en-US" sz="2000" b="1" u="sng" dirty="0">
                <a:solidFill>
                  <a:schemeClr val="accent2"/>
                </a:solidFill>
              </a:rPr>
              <a:t>sedimentary</a:t>
            </a:r>
            <a:r>
              <a:rPr lang="en-US" altLang="en-US" sz="2000" dirty="0">
                <a:solidFill>
                  <a:schemeClr val="accent2"/>
                </a:solidFill>
              </a:rPr>
              <a:t> rock layers, each </a:t>
            </a:r>
            <a:r>
              <a:rPr lang="en-US" altLang="en-US" sz="2000" dirty="0" smtClean="0">
                <a:solidFill>
                  <a:schemeClr val="accent2"/>
                </a:solidFill>
              </a:rPr>
              <a:t>layer </a:t>
            </a:r>
            <a:r>
              <a:rPr lang="en-US" altLang="en-US" sz="2000" dirty="0">
                <a:solidFill>
                  <a:schemeClr val="accent2"/>
                </a:solidFill>
              </a:rPr>
              <a:t>must be younger than the one </a:t>
            </a:r>
            <a:r>
              <a:rPr lang="en-US" altLang="en-US" sz="2000" dirty="0" smtClean="0">
                <a:solidFill>
                  <a:schemeClr val="accent2"/>
                </a:solidFill>
              </a:rPr>
              <a:t>below</a:t>
            </a:r>
            <a:endParaRPr lang="en-US" altLang="en-US" sz="2000" dirty="0">
              <a:solidFill>
                <a:schemeClr val="accent2"/>
              </a:solidFill>
            </a:endParaRPr>
          </a:p>
          <a:p>
            <a:endParaRPr lang="en-US" altLang="en-US" sz="2000" dirty="0">
              <a:solidFill>
                <a:schemeClr val="accent2"/>
              </a:solidFill>
            </a:endParaRPr>
          </a:p>
          <a:p>
            <a:r>
              <a:rPr lang="en-US" altLang="en-US" sz="2000" dirty="0">
                <a:solidFill>
                  <a:schemeClr val="accent2"/>
                </a:solidFill>
              </a:rPr>
              <a:t>• </a:t>
            </a:r>
            <a:r>
              <a:rPr lang="en-US" altLang="en-US" sz="2000" dirty="0" smtClean="0">
                <a:solidFill>
                  <a:schemeClr val="accent2"/>
                </a:solidFill>
              </a:rPr>
              <a:t>sediment cannot accumulate,</a:t>
            </a:r>
          </a:p>
          <a:p>
            <a:r>
              <a:rPr lang="en-US" altLang="en-US" sz="2000" dirty="0" smtClean="0">
                <a:solidFill>
                  <a:schemeClr val="accent2"/>
                </a:solidFill>
              </a:rPr>
              <a:t>unless </a:t>
            </a:r>
            <a:r>
              <a:rPr lang="en-US" altLang="en-US" sz="2000" dirty="0">
                <a:solidFill>
                  <a:schemeClr val="accent2"/>
                </a:solidFill>
              </a:rPr>
              <a:t>there is something for it to accumulate on.</a:t>
            </a:r>
          </a:p>
          <a:p>
            <a:endParaRPr lang="en-US" altLang="en-US" sz="2000" dirty="0">
              <a:solidFill>
                <a:schemeClr val="accent2"/>
              </a:solidFill>
            </a:endParaRPr>
          </a:p>
          <a:p>
            <a:r>
              <a:rPr lang="en-US" altLang="en-US" sz="2000" dirty="0">
                <a:solidFill>
                  <a:schemeClr val="accent2"/>
                </a:solidFill>
              </a:rPr>
              <a:t>• </a:t>
            </a:r>
            <a:r>
              <a:rPr lang="en-US" altLang="en-US" sz="2000" dirty="0" smtClean="0">
                <a:solidFill>
                  <a:schemeClr val="accent2"/>
                </a:solidFill>
              </a:rPr>
              <a:t>thus</a:t>
            </a:r>
            <a:r>
              <a:rPr lang="en-US" altLang="en-US" sz="2000" dirty="0">
                <a:solidFill>
                  <a:schemeClr val="accent2"/>
                </a:solidFill>
              </a:rPr>
              <a:t>, the </a:t>
            </a:r>
            <a:r>
              <a:rPr lang="en-US" altLang="en-US" sz="2000" b="1" u="sng" dirty="0" smtClean="0">
                <a:solidFill>
                  <a:schemeClr val="accent2"/>
                </a:solidFill>
              </a:rPr>
              <a:t>sedimentary layer</a:t>
            </a:r>
            <a:r>
              <a:rPr lang="en-US" altLang="en-US" sz="2000" dirty="0" smtClean="0">
                <a:solidFill>
                  <a:schemeClr val="accent2"/>
                </a:solidFill>
              </a:rPr>
              <a:t> </a:t>
            </a:r>
            <a:r>
              <a:rPr lang="en-US" altLang="en-US" sz="2000" dirty="0">
                <a:solidFill>
                  <a:schemeClr val="accent2"/>
                </a:solidFill>
              </a:rPr>
              <a:t>at the bottom is the oldest and </a:t>
            </a:r>
            <a:r>
              <a:rPr lang="en-US" altLang="en-US" sz="2000" dirty="0" smtClean="0">
                <a:solidFill>
                  <a:schemeClr val="accent2"/>
                </a:solidFill>
              </a:rPr>
              <a:t>the</a:t>
            </a:r>
          </a:p>
          <a:p>
            <a:r>
              <a:rPr lang="en-US" altLang="en-US" sz="2000" dirty="0" smtClean="0">
                <a:solidFill>
                  <a:schemeClr val="accent2"/>
                </a:solidFill>
              </a:rPr>
              <a:t> </a:t>
            </a:r>
            <a:r>
              <a:rPr lang="en-US" altLang="en-US" sz="2000" b="1" u="sng" dirty="0">
                <a:solidFill>
                  <a:schemeClr val="accent2"/>
                </a:solidFill>
              </a:rPr>
              <a:t>sedimentary layer</a:t>
            </a:r>
            <a:r>
              <a:rPr lang="en-US" altLang="en-US" sz="2000" dirty="0" smtClean="0">
                <a:solidFill>
                  <a:schemeClr val="accent2"/>
                </a:solidFill>
              </a:rPr>
              <a:t> </a:t>
            </a:r>
            <a:r>
              <a:rPr lang="en-US" altLang="en-US" sz="2000" dirty="0">
                <a:solidFill>
                  <a:schemeClr val="accent2"/>
                </a:solidFill>
              </a:rPr>
              <a:t>at the top is the youngest.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 descr="Screen Shot 2014-03-31 at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4"/>
          <a:stretch>
            <a:fillRect/>
          </a:stretch>
        </p:blipFill>
        <p:spPr bwMode="auto">
          <a:xfrm>
            <a:off x="107950" y="3200400"/>
            <a:ext cx="892651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52400" y="152400"/>
            <a:ext cx="617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u="sng" dirty="0" smtClean="0">
                <a:solidFill>
                  <a:srgbClr val="000000"/>
                </a:solidFill>
                <a:latin typeface="Arial - 35"/>
              </a:rPr>
              <a:t>The </a:t>
            </a:r>
            <a:r>
              <a:rPr lang="en-US" altLang="en-US" sz="2000" b="1" u="sng" dirty="0">
                <a:solidFill>
                  <a:srgbClr val="000000"/>
                </a:solidFill>
                <a:latin typeface="Arial - 35"/>
              </a:rPr>
              <a:t>principle of Superposition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76200" y="685800"/>
            <a:ext cx="9067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 smtClean="0">
                <a:solidFill>
                  <a:schemeClr val="accent2"/>
                </a:solidFill>
                <a:latin typeface="Arial - 36"/>
              </a:rPr>
              <a:t>- thus</a:t>
            </a:r>
            <a:r>
              <a:rPr lang="en-US" altLang="en-US" sz="2000" dirty="0">
                <a:solidFill>
                  <a:schemeClr val="accent2"/>
                </a:solidFill>
                <a:latin typeface="Arial - 36"/>
              </a:rPr>
              <a:t>, the layer at the bottom is the oldest and the layer at the top is the youngest</a:t>
            </a:r>
            <a:r>
              <a:rPr lang="en-US" altLang="en-US" sz="2000" dirty="0" smtClean="0">
                <a:solidFill>
                  <a:schemeClr val="accent2"/>
                </a:solidFill>
                <a:latin typeface="Arial - 36"/>
              </a:rPr>
              <a:t>.</a:t>
            </a:r>
          </a:p>
          <a:p>
            <a:endParaRPr lang="en-US" altLang="en-US" sz="2000" dirty="0" smtClean="0">
              <a:solidFill>
                <a:schemeClr val="accent2"/>
              </a:solidFill>
              <a:latin typeface="Arial - 36"/>
            </a:endParaRPr>
          </a:p>
          <a:p>
            <a:r>
              <a:rPr lang="en-US" altLang="en-US" sz="2000" dirty="0" smtClean="0">
                <a:solidFill>
                  <a:schemeClr val="accent2"/>
                </a:solidFill>
                <a:latin typeface="Arial - 36"/>
              </a:rPr>
              <a:t>- as the sediment deposits, it tapers off at the sides (</a:t>
            </a:r>
            <a:r>
              <a:rPr lang="en-US" altLang="en-US" sz="2000" b="1" dirty="0" smtClean="0">
                <a:solidFill>
                  <a:schemeClr val="accent2"/>
                </a:solidFill>
                <a:latin typeface="Arial - 36"/>
              </a:rPr>
              <a:t>pinches off</a:t>
            </a:r>
            <a:r>
              <a:rPr lang="en-US" altLang="en-US" sz="2000" dirty="0" smtClean="0">
                <a:solidFill>
                  <a:schemeClr val="accent2"/>
                </a:solidFill>
                <a:latin typeface="Arial - 36"/>
              </a:rPr>
              <a:t>)</a:t>
            </a:r>
          </a:p>
          <a:p>
            <a:endParaRPr lang="en-US" altLang="en-US" sz="2000" dirty="0" smtClean="0">
              <a:solidFill>
                <a:schemeClr val="accent2"/>
              </a:solidFill>
              <a:latin typeface="Arial - 36"/>
            </a:endParaRPr>
          </a:p>
          <a:p>
            <a:r>
              <a:rPr lang="en-US" altLang="en-US" sz="2000" dirty="0">
                <a:solidFill>
                  <a:schemeClr val="accent2"/>
                </a:solidFill>
                <a:latin typeface="Arial - 36"/>
              </a:rPr>
              <a:t>	</a:t>
            </a:r>
            <a:r>
              <a:rPr lang="en-US" altLang="en-US" sz="2000" dirty="0" smtClean="0">
                <a:solidFill>
                  <a:schemeClr val="accent2"/>
                </a:solidFill>
                <a:latin typeface="Arial - 36"/>
              </a:rPr>
              <a:t>	just as sand piles will taper off at the sides</a:t>
            </a:r>
            <a:endParaRPr lang="en-US" altLang="en-US" sz="2000" dirty="0">
              <a:solidFill>
                <a:schemeClr val="accent2"/>
              </a:solidFill>
              <a:latin typeface="Arial - 36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5899675" y="2046514"/>
            <a:ext cx="2177525" cy="1857829"/>
          </a:xfrm>
          <a:custGeom>
            <a:avLst/>
            <a:gdLst>
              <a:gd name="connsiteX0" fmla="*/ 0 w 2177525"/>
              <a:gd name="connsiteY0" fmla="*/ 0 h 1857829"/>
              <a:gd name="connsiteX1" fmla="*/ 2133600 w 2177525"/>
              <a:gd name="connsiteY1" fmla="*/ 609600 h 1857829"/>
              <a:gd name="connsiteX2" fmla="*/ 1233715 w 2177525"/>
              <a:gd name="connsiteY2" fmla="*/ 1857829 h 185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7525" h="1857829">
                <a:moveTo>
                  <a:pt x="0" y="0"/>
                </a:moveTo>
                <a:cubicBezTo>
                  <a:pt x="963990" y="149981"/>
                  <a:pt x="1927981" y="299962"/>
                  <a:pt x="2133600" y="609600"/>
                </a:cubicBezTo>
                <a:cubicBezTo>
                  <a:pt x="2339219" y="919238"/>
                  <a:pt x="1786467" y="1388533"/>
                  <a:pt x="1233715" y="1857829"/>
                </a:cubicBezTo>
              </a:path>
            </a:pathLst>
          </a:custGeom>
          <a:noFill/>
          <a:ln w="38100">
            <a:solidFill>
              <a:srgbClr val="C0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6477000" y="3733800"/>
            <a:ext cx="838200" cy="609600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05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52400" y="152400"/>
            <a:ext cx="617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u="sng" dirty="0" smtClean="0">
                <a:solidFill>
                  <a:srgbClr val="000000"/>
                </a:solidFill>
                <a:latin typeface="Arial - 35"/>
              </a:rPr>
              <a:t>The </a:t>
            </a:r>
            <a:r>
              <a:rPr lang="en-US" altLang="en-US" sz="2000" b="1" u="sng" dirty="0">
                <a:solidFill>
                  <a:srgbClr val="000000"/>
                </a:solidFill>
                <a:latin typeface="Arial - 35"/>
              </a:rPr>
              <a:t>principle of Superposition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6200" y="685800"/>
            <a:ext cx="9067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chemeClr val="accent2"/>
                </a:solidFill>
              </a:rPr>
              <a:t>• </a:t>
            </a:r>
            <a:r>
              <a:rPr lang="en-US" altLang="en-US" sz="2000" dirty="0" smtClean="0">
                <a:solidFill>
                  <a:schemeClr val="accent2"/>
                </a:solidFill>
              </a:rPr>
              <a:t>in </a:t>
            </a:r>
            <a:r>
              <a:rPr lang="en-US" altLang="en-US" sz="2000" dirty="0">
                <a:solidFill>
                  <a:schemeClr val="accent2"/>
                </a:solidFill>
              </a:rPr>
              <a:t>a sequence of </a:t>
            </a:r>
            <a:r>
              <a:rPr lang="en-US" altLang="en-US" sz="2000" b="1" u="sng" dirty="0">
                <a:solidFill>
                  <a:schemeClr val="accent2"/>
                </a:solidFill>
              </a:rPr>
              <a:t>sedimentary</a:t>
            </a:r>
            <a:r>
              <a:rPr lang="en-US" altLang="en-US" sz="2000" dirty="0">
                <a:solidFill>
                  <a:schemeClr val="accent2"/>
                </a:solidFill>
              </a:rPr>
              <a:t> rock layers, each </a:t>
            </a:r>
            <a:r>
              <a:rPr lang="en-US" altLang="en-US" sz="2000" dirty="0" smtClean="0">
                <a:solidFill>
                  <a:schemeClr val="accent2"/>
                </a:solidFill>
              </a:rPr>
              <a:t>layer </a:t>
            </a:r>
            <a:r>
              <a:rPr lang="en-US" altLang="en-US" sz="2000" dirty="0">
                <a:solidFill>
                  <a:schemeClr val="accent2"/>
                </a:solidFill>
              </a:rPr>
              <a:t>must be younger than the one below.</a:t>
            </a:r>
          </a:p>
          <a:p>
            <a:r>
              <a:rPr lang="en-US" altLang="en-US" sz="2000" dirty="0">
                <a:solidFill>
                  <a:schemeClr val="accent2"/>
                </a:solidFill>
              </a:rPr>
              <a:t>• </a:t>
            </a:r>
            <a:r>
              <a:rPr lang="en-US" altLang="en-US" sz="2000" dirty="0" smtClean="0">
                <a:solidFill>
                  <a:schemeClr val="accent2"/>
                </a:solidFill>
              </a:rPr>
              <a:t>sediment </a:t>
            </a:r>
            <a:r>
              <a:rPr lang="en-US" altLang="en-US" sz="2000" dirty="0">
                <a:solidFill>
                  <a:schemeClr val="accent2"/>
                </a:solidFill>
              </a:rPr>
              <a:t>can’t accumulate unless there is something for it to accumulate on.</a:t>
            </a:r>
          </a:p>
          <a:p>
            <a:r>
              <a:rPr lang="en-US" altLang="en-US" sz="2000" dirty="0">
                <a:solidFill>
                  <a:schemeClr val="accent2"/>
                </a:solidFill>
              </a:rPr>
              <a:t>• </a:t>
            </a:r>
            <a:r>
              <a:rPr lang="en-US" altLang="en-US" sz="2000" dirty="0" smtClean="0">
                <a:solidFill>
                  <a:schemeClr val="accent2"/>
                </a:solidFill>
              </a:rPr>
              <a:t>thus</a:t>
            </a:r>
            <a:r>
              <a:rPr lang="en-US" altLang="en-US" sz="2000" dirty="0">
                <a:solidFill>
                  <a:schemeClr val="accent2"/>
                </a:solidFill>
              </a:rPr>
              <a:t>, the layer at the bottom is the oldest and the layer at the top is the youngest.</a:t>
            </a:r>
          </a:p>
        </p:txBody>
      </p:sp>
      <p:grpSp>
        <p:nvGrpSpPr>
          <p:cNvPr id="10248" name="Group 8"/>
          <p:cNvGrpSpPr>
            <a:grpSpLocks/>
          </p:cNvGrpSpPr>
          <p:nvPr/>
        </p:nvGrpSpPr>
        <p:grpSpPr bwMode="auto">
          <a:xfrm>
            <a:off x="304800" y="2590800"/>
            <a:ext cx="4648200" cy="4038600"/>
            <a:chOff x="896" y="6624"/>
            <a:chExt cx="4611" cy="3669"/>
          </a:xfrm>
        </p:grpSpPr>
        <p:pic>
          <p:nvPicPr>
            <p:cNvPr id="10249" name="Picture 9" descr="NBK-25263-196a4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" y="6624"/>
              <a:ext cx="4611" cy="3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2536" y="7920"/>
              <a:ext cx="1920" cy="0"/>
            </a:xfrm>
            <a:prstGeom prst="line">
              <a:avLst/>
            </a:prstGeom>
            <a:noFill/>
            <a:ln w="76200">
              <a:solidFill>
                <a:srgbClr val="32CD32"/>
              </a:solidFill>
              <a:prstDash val="sysDot"/>
              <a:round/>
              <a:headEnd type="triangl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>
              <a:off x="2728" y="8912"/>
              <a:ext cx="1888" cy="0"/>
            </a:xfrm>
            <a:prstGeom prst="line">
              <a:avLst/>
            </a:prstGeom>
            <a:noFill/>
            <a:ln w="76200">
              <a:solidFill>
                <a:srgbClr val="32CD32"/>
              </a:solidFill>
              <a:prstDash val="sysDot"/>
              <a:round/>
              <a:headEnd type="triangl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252" name="Picture 12" descr="Screen Shot 2014-03-31 a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2322513"/>
            <a:ext cx="5953125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60325"/>
            <a:ext cx="759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u="sng" dirty="0" smtClean="0">
                <a:solidFill>
                  <a:srgbClr val="000000"/>
                </a:solidFill>
                <a:latin typeface="Arial - 35"/>
              </a:rPr>
              <a:t>The </a:t>
            </a:r>
            <a:r>
              <a:rPr lang="en-US" altLang="en-US" sz="2000" b="1" u="sng" dirty="0">
                <a:solidFill>
                  <a:srgbClr val="000000"/>
                </a:solidFill>
                <a:latin typeface="Arial - 35"/>
              </a:rPr>
              <a:t>principle of Original Horizontality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6200" y="609600"/>
            <a:ext cx="90678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chemeClr val="accent2"/>
                </a:solidFill>
              </a:rPr>
              <a:t>• </a:t>
            </a:r>
            <a:r>
              <a:rPr lang="en-US" altLang="en-US" sz="2000" u="sng" dirty="0" smtClean="0">
                <a:solidFill>
                  <a:schemeClr val="accent2"/>
                </a:solidFill>
              </a:rPr>
              <a:t>sediments</a:t>
            </a:r>
            <a:r>
              <a:rPr lang="en-US" altLang="en-US" sz="2000" dirty="0" smtClean="0">
                <a:solidFill>
                  <a:schemeClr val="accent2"/>
                </a:solidFill>
              </a:rPr>
              <a:t> </a:t>
            </a:r>
            <a:r>
              <a:rPr lang="en-US" altLang="en-US" sz="2000" dirty="0">
                <a:solidFill>
                  <a:schemeClr val="accent2"/>
                </a:solidFill>
              </a:rPr>
              <a:t>settle out of a fluid because of </a:t>
            </a:r>
            <a:r>
              <a:rPr lang="en-US" altLang="en-US" sz="2000" dirty="0" smtClean="0">
                <a:solidFill>
                  <a:schemeClr val="accent2"/>
                </a:solidFill>
              </a:rPr>
              <a:t>gravity</a:t>
            </a:r>
            <a:endParaRPr lang="en-US" altLang="en-US" sz="2000" dirty="0">
              <a:solidFill>
                <a:schemeClr val="accent2"/>
              </a:solidFill>
            </a:endParaRPr>
          </a:p>
          <a:p>
            <a:endParaRPr lang="en-US" altLang="en-US" sz="2000" dirty="0">
              <a:solidFill>
                <a:schemeClr val="accent2"/>
              </a:solidFill>
            </a:endParaRPr>
          </a:p>
          <a:p>
            <a:r>
              <a:rPr lang="en-US" altLang="en-US" sz="2000" dirty="0">
                <a:solidFill>
                  <a:schemeClr val="accent2"/>
                </a:solidFill>
              </a:rPr>
              <a:t>• </a:t>
            </a:r>
            <a:r>
              <a:rPr lang="en-US" altLang="en-US" sz="2000" dirty="0" smtClean="0">
                <a:solidFill>
                  <a:schemeClr val="accent2"/>
                </a:solidFill>
              </a:rPr>
              <a:t>usually </a:t>
            </a:r>
            <a:r>
              <a:rPr lang="en-US" altLang="en-US" sz="2000" dirty="0">
                <a:solidFill>
                  <a:schemeClr val="accent2"/>
                </a:solidFill>
              </a:rPr>
              <a:t>the </a:t>
            </a:r>
            <a:r>
              <a:rPr lang="en-US" altLang="en-US" sz="2000" u="sng" dirty="0">
                <a:solidFill>
                  <a:schemeClr val="accent2"/>
                </a:solidFill>
              </a:rPr>
              <a:t>sediments</a:t>
            </a:r>
            <a:r>
              <a:rPr lang="en-US" altLang="en-US" sz="2000" dirty="0">
                <a:solidFill>
                  <a:schemeClr val="accent2"/>
                </a:solidFill>
              </a:rPr>
              <a:t> </a:t>
            </a:r>
            <a:r>
              <a:rPr lang="en-US" altLang="en-US" sz="2000" u="sng" dirty="0">
                <a:solidFill>
                  <a:schemeClr val="accent2"/>
                </a:solidFill>
              </a:rPr>
              <a:t>accumulate</a:t>
            </a:r>
            <a:r>
              <a:rPr lang="en-US" altLang="en-US" sz="2000" dirty="0">
                <a:solidFill>
                  <a:schemeClr val="accent2"/>
                </a:solidFill>
              </a:rPr>
              <a:t> on a fairly horizontal </a:t>
            </a:r>
            <a:r>
              <a:rPr lang="en-US" altLang="en-US" sz="2000" dirty="0" smtClean="0">
                <a:solidFill>
                  <a:schemeClr val="accent2"/>
                </a:solidFill>
              </a:rPr>
              <a:t>surface or a ditch.</a:t>
            </a:r>
            <a:endParaRPr lang="en-US" altLang="en-US" sz="2000" dirty="0">
              <a:solidFill>
                <a:schemeClr val="accent2"/>
              </a:solidFill>
            </a:endParaRPr>
          </a:p>
          <a:p>
            <a:endParaRPr lang="en-US" altLang="en-US" sz="2000" dirty="0">
              <a:solidFill>
                <a:schemeClr val="accent2"/>
              </a:solidFill>
            </a:endParaRPr>
          </a:p>
          <a:p>
            <a:r>
              <a:rPr lang="en-US" altLang="en-US" sz="2000" dirty="0">
                <a:solidFill>
                  <a:schemeClr val="accent2"/>
                </a:solidFill>
              </a:rPr>
              <a:t>• </a:t>
            </a:r>
            <a:r>
              <a:rPr lang="en-US" altLang="en-US" sz="2000" dirty="0" smtClean="0">
                <a:solidFill>
                  <a:schemeClr val="accent2"/>
                </a:solidFill>
              </a:rPr>
              <a:t>thus</a:t>
            </a:r>
            <a:r>
              <a:rPr lang="en-US" altLang="en-US" sz="2000" dirty="0">
                <a:solidFill>
                  <a:schemeClr val="accent2"/>
                </a:solidFill>
              </a:rPr>
              <a:t>, the </a:t>
            </a:r>
            <a:r>
              <a:rPr lang="en-US" altLang="en-US" sz="2000" b="1" u="sng" dirty="0">
                <a:solidFill>
                  <a:schemeClr val="accent2"/>
                </a:solidFill>
              </a:rPr>
              <a:t>layers of sedimentary rock</a:t>
            </a:r>
            <a:r>
              <a:rPr lang="en-US" altLang="en-US" sz="2000" dirty="0">
                <a:solidFill>
                  <a:schemeClr val="accent2"/>
                </a:solidFill>
              </a:rPr>
              <a:t> will be fairly horizontal </a:t>
            </a:r>
            <a:r>
              <a:rPr lang="en-US" altLang="en-US" sz="2000" dirty="0" smtClean="0">
                <a:solidFill>
                  <a:schemeClr val="accent2"/>
                </a:solidFill>
              </a:rPr>
              <a:t>until </a:t>
            </a:r>
            <a:r>
              <a:rPr lang="en-US" altLang="en-US" sz="2000" dirty="0">
                <a:solidFill>
                  <a:schemeClr val="accent2"/>
                </a:solidFill>
              </a:rPr>
              <a:t>they are tilted by faulting or folding.</a:t>
            </a:r>
          </a:p>
        </p:txBody>
      </p:sp>
      <p:pic>
        <p:nvPicPr>
          <p:cNvPr id="4103" name="Picture 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2667000"/>
            <a:ext cx="5500687" cy="314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Horizontal_be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3886200"/>
            <a:ext cx="58039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759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u="sng" dirty="0" smtClean="0">
                <a:solidFill>
                  <a:srgbClr val="000000"/>
                </a:solidFill>
                <a:latin typeface="Arial - 35"/>
              </a:rPr>
              <a:t>The </a:t>
            </a:r>
            <a:r>
              <a:rPr lang="en-US" altLang="en-US" sz="2000" b="1" u="sng" dirty="0">
                <a:solidFill>
                  <a:srgbClr val="000000"/>
                </a:solidFill>
                <a:latin typeface="Arial - 35"/>
              </a:rPr>
              <a:t>principle of Original Horizontality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6200" y="609600"/>
            <a:ext cx="906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chemeClr val="accent2"/>
                </a:solidFill>
              </a:rPr>
              <a:t>• </a:t>
            </a:r>
            <a:r>
              <a:rPr lang="en-US" altLang="en-US" sz="2000" dirty="0" smtClean="0">
                <a:solidFill>
                  <a:schemeClr val="accent2"/>
                </a:solidFill>
              </a:rPr>
              <a:t>sediments </a:t>
            </a:r>
            <a:r>
              <a:rPr lang="en-US" altLang="en-US" sz="2000" dirty="0">
                <a:solidFill>
                  <a:schemeClr val="accent2"/>
                </a:solidFill>
              </a:rPr>
              <a:t>settle out of a fluid because of gravity.</a:t>
            </a:r>
          </a:p>
          <a:p>
            <a:r>
              <a:rPr lang="en-US" altLang="en-US" sz="2000" dirty="0">
                <a:solidFill>
                  <a:schemeClr val="accent2"/>
                </a:solidFill>
              </a:rPr>
              <a:t>• </a:t>
            </a:r>
            <a:r>
              <a:rPr lang="en-US" altLang="en-US" sz="2000" dirty="0" smtClean="0">
                <a:solidFill>
                  <a:schemeClr val="accent2"/>
                </a:solidFill>
              </a:rPr>
              <a:t>usually </a:t>
            </a:r>
            <a:r>
              <a:rPr lang="en-US" altLang="en-US" sz="2000" dirty="0">
                <a:solidFill>
                  <a:schemeClr val="accent2"/>
                </a:solidFill>
              </a:rPr>
              <a:t>the sediments accumulate on a fairly horizontal surface.</a:t>
            </a:r>
          </a:p>
          <a:p>
            <a:r>
              <a:rPr lang="en-US" altLang="en-US" sz="2000" dirty="0">
                <a:solidFill>
                  <a:schemeClr val="accent2"/>
                </a:solidFill>
              </a:rPr>
              <a:t>• </a:t>
            </a:r>
            <a:r>
              <a:rPr lang="en-US" altLang="en-US" sz="2000" dirty="0" smtClean="0">
                <a:solidFill>
                  <a:schemeClr val="accent2"/>
                </a:solidFill>
              </a:rPr>
              <a:t>thus</a:t>
            </a:r>
            <a:r>
              <a:rPr lang="en-US" altLang="en-US" sz="2000" dirty="0">
                <a:solidFill>
                  <a:schemeClr val="accent2"/>
                </a:solidFill>
              </a:rPr>
              <a:t>, the </a:t>
            </a:r>
            <a:r>
              <a:rPr lang="en-US" altLang="en-US" sz="2000" b="1" u="sng" dirty="0">
                <a:solidFill>
                  <a:schemeClr val="accent2"/>
                </a:solidFill>
              </a:rPr>
              <a:t>layers of sedimentary rock</a:t>
            </a:r>
            <a:r>
              <a:rPr lang="en-US" altLang="en-US" sz="2000" dirty="0">
                <a:solidFill>
                  <a:schemeClr val="accent2"/>
                </a:solidFill>
              </a:rPr>
              <a:t> will be fairly horizontal unless they are tilted by faulting or folding.</a:t>
            </a:r>
          </a:p>
        </p:txBody>
      </p:sp>
      <p:pic>
        <p:nvPicPr>
          <p:cNvPr id="11270" name="Picture 6" descr="NBK-25263-19b10d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057400"/>
            <a:ext cx="8374063" cy="475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8383</TotalTime>
  <Words>965</Words>
  <Application>Microsoft Office PowerPoint</Application>
  <PresentationFormat>On-screen Show (4:3)</PresentationFormat>
  <Paragraphs>124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Arial - 35</vt:lpstr>
      <vt:lpstr>Arial - 36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tonic</dc:creator>
  <cp:lastModifiedBy>toni</cp:lastModifiedBy>
  <cp:revision>101</cp:revision>
  <cp:lastPrinted>2018-09-19T14:31:00Z</cp:lastPrinted>
  <dcterms:created xsi:type="dcterms:W3CDTF">2015-04-16T21:21:07Z</dcterms:created>
  <dcterms:modified xsi:type="dcterms:W3CDTF">2019-09-16T19:55:03Z</dcterms:modified>
</cp:coreProperties>
</file>