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80" r:id="rId4"/>
    <p:sldId id="259" r:id="rId5"/>
    <p:sldId id="281" r:id="rId6"/>
    <p:sldId id="268" r:id="rId7"/>
    <p:sldId id="267" r:id="rId8"/>
    <p:sldId id="282" r:id="rId9"/>
    <p:sldId id="283" r:id="rId10"/>
    <p:sldId id="260" r:id="rId11"/>
    <p:sldId id="261" r:id="rId12"/>
    <p:sldId id="262" r:id="rId13"/>
    <p:sldId id="269" r:id="rId14"/>
    <p:sldId id="270" r:id="rId15"/>
    <p:sldId id="263" r:id="rId16"/>
    <p:sldId id="271" r:id="rId17"/>
    <p:sldId id="277" r:id="rId18"/>
    <p:sldId id="272" r:id="rId19"/>
    <p:sldId id="273" r:id="rId20"/>
    <p:sldId id="275" r:id="rId21"/>
    <p:sldId id="276" r:id="rId22"/>
    <p:sldId id="278" r:id="rId23"/>
    <p:sldId id="265" r:id="rId24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BDB59C"/>
    <a:srgbClr val="948C73"/>
    <a:srgbClr val="C3B492"/>
    <a:srgbClr val="FF8452"/>
    <a:srgbClr val="FFAF73"/>
    <a:srgbClr val="0033CC"/>
    <a:srgbClr val="CC0000"/>
    <a:srgbClr val="FF66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5" autoAdjust="0"/>
    <p:restoredTop sz="94660"/>
  </p:normalViewPr>
  <p:slideViewPr>
    <p:cSldViewPr>
      <p:cViewPr varScale="1">
        <p:scale>
          <a:sx n="70" d="100"/>
          <a:sy n="70" d="100"/>
        </p:scale>
        <p:origin x="6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ADD71-7659-475D-93A4-AF3150FFCC0B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DAE70-123F-4679-A33E-15C08E96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62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4-16T12:44:14.18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1531 3907,'0'0,"-32"0,32 0,-32 0,32 0,0-32,-32 1,32-1,-31 0,-1 0,32 1,0-1,0 0,-32 32,32-32,-31 32,31-31,0-1,0 32,0-32,-32 32,32 0,0-32,-32 32,32-31,0-1,-31 32,-1 0,32-32,0 32,-32-32,32 0,0 32,0-31,0 31,0-32,-31 32,31-32,-32 0,32 32,0-31,-32 31,32-32,0 32,0-32,-32 0,32 32,0-31,-31 31,31-32,-32 0,32 32,0-32,0 32,0-32,0 32,0 0,0-31,-32-1,1-63,-1-1,32 33,-32 31,1-63,-1 31,32-31,-32-32,-31 32,63 31,0-31,-32 63,32-32,-31 33,31-1,0 32,0-32,0 32,-64 0,64 0,-32-32,32 1,-31-33,31-63,-64 0,64 32,-31-1,31 65,0-1,0 0,0 32,-32-63,32 63,0-64,0 64,0-32,0 32,0 0,0-32,0 1,0-1,0-63,0 31,0 1,0-1,0 32,0-31,0-33,0 65,0-1,0 0,-32 0,1 1,31-1,0 32,-32-32,32 32,0-32,-32 32,32 0,0-31,0-1,0 32,0-32,-31 32,31 0,0 0,-32 0,32 32,0 0,0-32,0 31,0-31,-32 32,32-32,-31 64,31-64,0 31,0-31,0 32,0 0,0-32,-32 32,32-32,0 0,-32 31,32 1,0-32,0 32,0-32,0 32,-32-32,32 31,0 1,0-32,0 0,0-32,0 32,32-63,-32-1,32 1,0 63,-32-32,0 0,0 1,0 31,0-32,31 0,-31 32,0-32,0 32,0-31,0-1,32 32,-32 0,32 0,-1 0,1 0,-32 0,32 0,-32 0,31 32,-31-32,0 0,32 0,0 0,-32 31,0-31,31 0,1 32,-32 0,32-32,-1 0,1 32,0-32,-32 31,0 1,32-32,-32 32,31-32,-31 0,0 0,32 32,-32-1,32-31,-32 0,31 32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4-16T12:50:37.409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948 0,'-31'0,"31"0,0 32,63 95,-63-64,63 32,-31 1,0-33,-32 64,0-32,31 1,1-33,-1 1,-31-1,0 64,32-32,-32-31,0 31,0 32,0-32,0 0,0 1,0-65,0 1,0 32,0-1,0 1,-32-1,1 1,31 31,-32-64,1 65,-1-33,32-31,0 0,-63 63,31-32,0 33,-31 31,32-64,-1 32,0-31,1 31,-1-31,-31-1,31 1,1-1,-1 0,32-31,-32 0,32 0,-31 63,-1-63,32-1,0 33,-32-64,32 32,0-1,-31 1,-1-32,32 32,0-32,-31 32,31-1,0-31,-32 32,32-32,0 32,-32-32,32 32,-31-1,31-31,0 32,-32-32,32 32,0 0,0-32,0 0,0 31,0-31,0 0,0-31,0 31,0-32,-32-32,1 1,31-32,0 63,-32-95,1 63,31 33,-32-1,32-32,0 64,-32-31,1 31,31-32,0 32,0-32,0 32,0 0,0 0,0 64,0 31,0-32,0 33,0 31,63-32,-31-32,-1 33,-31-33,0-31,0 0,0-1,0 1,0-32,0 32,0-32,0 32,0-32,32 0,-32 31,0-31,31 0,1 0,-32 0,32 0,63-31,-64-1,1 0,31 0,-31 1,31-33,0 64,-31-63,31 63,-63 0,63-32,-63 0,32 32,-32 0,32 0,-1 0,-31-32,0 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4-16T12:50:45.42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1665 3841,'0'0,"32"0,-1-127,-31-32,31-31,-31 31,0-31,0-32,0 63,-31-31,-32 31,0 0,32 64,-32 0,-31-64,62 64,-62-32,63 32,-32-64,-31 1,31 62,-63-62,63 63,1-1,-1 33,31-1,-30 33,62-1,-32 32,32-32,-63 32,63-63,-63 31,63 0,-62 1,62 31,-63-64,63 64,-32-32,1 32,0-31,-1-1,1 32,-1-32,1 0,-1 1,32 31,-31 0,31-32,-31 32,31 0,-32-32,32 32,0 0,0 32,0 31,0 33,0-1,0-32,0 1,0-32,0 31,0 0,0-63,0 32,0 32,0-64,0 31,0-31,0 32,0 0,0-32,0 0,0-32,0-31,0-1,0 64,0-63,0-32,0 31,0 32,0-31,0 31,0 0,0 1,0 31,0-32,0 32,0-32,0 0,0 32,32 0,-1 0,32 0,94 0,-31 0,-32 0,32 0,-32 0,-31 0,-32 0,0 0,1 0,-1 0,1 0,-32 0,31 0,0 0,-31 0,32 0,-1 0,1 0,-1 0,-31 0,32 0,-1 0,-31 0,31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4-16T12:50:48.01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1110 4254,'0'0,"-31"-32,-1-32,-32 0,1 32,-1-95,-31 31,31-32,-62-64,-1 1,64 30,0 65,31-64,0 64,0 1,0-1,32 0,0 32,0-32,0 0,0 1,-31 63,31 0,0-64,0 0,0 32,0-32,0 0,0 1,0 31,0 0,0-32,0 64,0-64,0 32,31-64,1 32,-32 0,0 32,32-32,-32 64,0-32,0 0,32 32,-32-31,0-1,32 32,-32-32,0 0,0 32,0 0,0 0,0 32,0-32,0 0,0 32,0-32,0 32,0-32,0 32,0 32,-32 0,32 32,-64-64,64 64,-63-32,63-32,0 32,-32-32,0 32,32-32,-31 0,31 32,0 0,0-32,0 0,0 32,-32-32,32 0,0 0,-32 0,32 32,0 0,0-32,0-32,0 32,0-32,32 32,-32-32,0 0,32 0,-32 32,31-64,-31 64,0-32,32 32,-32-32,0 0,32 32,-32 0,31 0,-31-32,0 32,0 0,32 0,-32 0,32 0,-32 0,32 0,0 0,-32 32,31 0,-31-32,64 64,-33-64,33 64,-32-32,-1 32,-31-32,31 0,-31 0,0-32,32 31,0-31,-32 32,0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9-12T16:17:35.93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3845 13990 0,'0'0'78,"0"25"-47,0-1-15,0-24-1,0 50-15,0 0 16,0-1-1,0 26-15,0-1 16,0-24 0,0-1-16,0 26 15,0 74-15,0-75 16,0 50-1,0-25-15,0 50 16,0-50 0,0 50-16,0-50 15,49 50 1,51 25-16,-51-1 15,-24-49 1,0-24-16,24 24 16,1-75-1,-25 26-15,49-26 16,-49 1-1,25 0-15,-26-26 16,1 1 0,25 0-16,-50-25 15,25 0-15,-1 25 16,-24-25 202,25 0-202,0 0-1,0 25-15,24-1 16,1-24 0,0 50-16,49-25 15,-49 0 1,-1-1-16,1 1 15,-1 25 1,-24-50-16,50 49 16,-51-24-16,1 0 15,50 0 1,-26 0-16,1 24 15,-1-24 1,1-25-16,24 25 16,1 0-1,-26-25-15,26 24 16,-26-24-1,1 0-15,25 25 16,-1-25 0,-24 0-16,24 0 15,-24 0-15,-1 0 16,1-25-1,24 25-15,-24-24 16,-1-1 0,1 25-16,24 0 15,-49-25 1,0 25-16,25 0 15,-50 0 1,24 0-16,1 0 31,0 0-15,-25-25 124,-25 25-124,25 0-1,-25-25 1,1 1-16,-26-1 16,25 25-1,0-25-15,-24-25 16,24 26-1,-25-1-15,-24 0 16,49 0-16,-24-24 16,24 49-1,0-25-15,-25 0 16,50 25-1,-24 0-15,-1-25 16,0 25 0,25 0-16,0 0 31,-25-25-31,0 25 31,25 0 78,25 0-93,0 0-1,25 0-15,24 75 16,25-50 0,-24 24-16,49 1 15,-50-1 1,0-24-16,1-25 15,-26 25-15,1 0 16,0 0 0,-1-25-16,-24 24 15,0-24 1,0 25-16,0-25 31,-25 0-15,0 25 108,0-25-92,0 25-32,-25 0 15,-25-1 1,25 1-16,1-25 15,-1 25 1,0 0-16,25-25 16,-25 25-1,25-25-15,-25 0 31,25 24-31,0-24 16,-25 0-16,1 50 16,24-50-1,-25 25-15,25-25 16,-25 25-1,25-1 1,-25-24 0,25 0-16,0 0 15,-25 25 1,25-25 15,0 25 47,-24 0-62,-1 0-1,0 0-15,0-1 16,-24 1-1,49 0 1,-25 0-16,0-25 16,25 0-16,-25 0 15,25 25 1,-25-25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9-12T16:17:39.32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12427 11311 0,'0'0'31,"0"25"-15,0-25 0,0 49-16,50 1 15,-1 0 1,1 24-16,0 0 15,24 26 1,-24-51-16,-1 26 16,-24 24-1,0 0-15,0-25 16,-1 1-16,-24 24 15,0-49 1,0 24-16,0 1 16,0-1-1,-24 0-15,-1 50 16,0-24-1,-25-26-15,1 25 16,-1-24 0,1 24-16,-1-25 15,25 26 1,0 24-16,1 24 15,24-48-15,-25 24 16,-25-50 0,25-24-16,1 24 15,-1-49 1,0 0-16,25-25 203,-25 0-172,-24 124-31,-51-25 15,1 50 1,25-25 0,-1-25-16,-24 75 15,25-100-15,-1 25 16,-24 0-1,0-24-15,24 49 16,-24-50 0,50-24-16,-1-25 15,25 0-15,0-25 16,25 24-1,0 1 32,-25-25-31,25 0-1,-24 25 1,24 0-16,-25 0 16,25-25-1,-25 0-15,0 0 16,25 24-1,-25-24-15,25 0 16,0 0-16,-24 25 31,24-25-15,-25 0-1,25 0 110,0 0-125,0-25 16,0-24-16,0 24 15,0-25 1,0 50-16,0-49 16,0 24-1,0 0-15,0-24 16,0 49-1,0-25-15,-25 0 16,25 25 0,0-25-16,0 0 15,0 25 1,-25 0-16,25-25 15,0 25-15,0 0 32,-25 0-1,1 0-16,24 0-15,-25 25 16,0 50-16,0-26 16,0 26-1,-24-50-15,49 49 16,-25-49-1,0 0-15,25-1 16,0 1 0,-25 0-16,25-25 15,-24 25 1,24 0-1,0-25 17,0 24-1,49-24-16,1 25-15,24-25 16,25 0-16,-24 25 16,-1 0-1,1-25-15,-51 0 16,1 0-1,25 0-15,-50 0 16,25 0 0,-25 0-1,25 0 16,-25 0-15,24 0 0,1 0 15,-25 0-16,25 0 1,0 0 0,0 0-1,-25 0 1,24 0 15,-24 0-31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9-12T16:17:44.7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8186 15949 0,'0'0'47,"0"0"-16,0-24-15,0-1-1,0-25 1,0-24-16,0-25 15,0-1 1,0-24-16,0-99 16,0 25-16,0-26 15,0 51 1,0-1-16,0 75 15,0-50 1,-25 75-16,-25-50 16,25 49-1,1 1-15,-26-1 16,0 1-1,1-25-15,-1 24 16,-24 1 0,49-25-16,-25 74 15,1-74 1,-26 74-16,50-50 15,-24 26 1,-1-1-16,1 1 16,-26-1-16,50 25 15,-24 0 1,-1 25-16,-24-24 15,49-1 1,-25 0-16,26 25 16,-1 0-1,-25 0-15,25-25 16,1 25-1,-26 0-15,0-25 16,1 25 0,-1 0-16,0 0 15,1 0 1,24 0-16,0 0 15,-49 0-15,-1 0 16,26 0 0,24 0-16,0 0 15,-24 0 1,24 0-16,0 0 15,-25 0 1,26 0 0,-1 0-16,-25 0 15,25 0-15,1 0 16,-26 0-1,50 0-15,-25 0 16,25 0-16,-25-24 16,25 24-1,-24-25 16,24 25 1,0-25-1,0 25-31,0-25 15,0 25 1,0-25-16,0 1 16,0-26-1,0 25-15,0 0 16,0 1-16,24-1 15,-24 0 1,0 0-16,0 0 16,0 25-1,0-24-15,0 24 16,0-25-1,0 25 17,0 0-17,0 0 1,-24 0-16,24 0 15,-50 0 1,50 0-16,-25 0 16,25 0-16,-50 0 15,26 0 1,-1 0-16,0 0 15,0 0 1,0 25-16,25-25 16,-49 0-1,49 0-15,-25 0 16,25 0-1,-50 0-15,50 24 16,0-24 0,-24 0-1,24 0 1,0 0 93,0 25-93,0 0-1,49 25-15,26 74 16,-26-25-1,50 0-15,-24 25 16,49 50 0,0-50-16,-50-50 15,-49-24-15,25-1 16,-25-24-1,-25 0-15,0-25 16,0 25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9-12T16:17:47.8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9376 15280 0,'0'0'78,"0"0"-78,-49 0 16,-51-50-1,26-24-15,-50-1 16,25 1-1,24-1-15,1 26 16,-1-50 0,1 49-16,49-49 15,-24 49 1,24 1-16,0-26 15,-25 1 1,50-1-16,-49 50 16,24-49-1,0 49-15,0-24 16,1-26-16,24 50 15,-50-49 1,25-50-16,0 25 16,1-50-1,-1 75-15,25-75 16,-25 50-1,0-50-15,0 0 16,25-50 0,0-24-16,0 0 15,-24 49 1,-1 1-16,25 49 15,0 49 1,0 1-16,0-1 16,0 51-16,0-1 15,0 25 1,0-25-16,-25 25 296,25-25-280,0 25-1,0-25 1,0 1 0,25-1-1,24 0-15,-49-25 31,50 1-31,0-1 16,-1 25-16,-49-24 16,50 24-16,-50 0 15,25-25 1,-1 26-16,1-26 15,-25 25 1,25 0-16,0-24 16,-25 24-1,0 0-15,25-24 16,-25 49-16,24-25 15,-24 0 1,0 25 93,0 25-93,-24-25 15,24 25-31,-25-1 16,0 1-1,0 25-15,-24-25 16,49 24-16,-50 1 15,0 24 1,-24 26-16,0-26 16,24 25-1,-25-24-15,1-1 16,49-24-1,0-1-15,1 26 16,-1-51 0,0 26-16,25-50 15,-25 25 1,25-25-16,-25 0 15,25 25 1,0-25 109,0 0-110,25-50-15,0-24 16,74-26 0,0-24-16,1-24 15,-26 73-15,1-24 16,-1 24-1,-24-24-15,-26 74 16,26-24 0,-50 24-16,25-25 15,0 50 1,-25-24-16,24 24 15,1 0 1,-25-25-16,0 25 16,0-25-1,0 25 16,25 0 16,-25 0-31,0 0-1,0 0-15,25 25 16,0 0 0,-25-1-16,49 100 15,1-49 1,-25-1-16,-1 1 15,26 49 1,0-50-16,-26 25 16,1-24-1,0-26-15,0 1 16,0 0-16,24-26 15,-49-24 1,0 50-16,25-50 16,-25 25-1,0-25-15,0 25 16,25-25-1,-25 24-15,25-24 16,-25 0 0,0 25-16,0-25 31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4-16T12:56:14.17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4-16T12:44:21.17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2002,'32'0,"-1"0,33 0,0 0,-33 0,65 0,31-63,-31 31,-1 32,31-32,-62 0,0 1,-1 31,33-32,-33 0,33 0,-33 0,1-31,0 63,31-64,-31 1,-32 63,63-32,-63 0,31 0,-31 1,0 31,0 0,-32 0,32 0,-32-32,32 32,-32-32,0 32,0-32,31 0,1 1,0-1,0 0,0-31,-32 63,62-64,-62 64,32-32,-32 0,32 1,0 31,-32-32,0 0,32 32,-32-32,0 32,31 0,1 0,-32-63,0 63,32 0,0-32,0-32,-1 33,1-1,-32 32,0-64,32 33,0-1,-32-32,32 32,31-31,-63 63,32-32,0 0,0 0,-32 32,0-31,32-1,-32 32,0-32,31 32,-31 0,32 0,-32-32,0 32,0 0,0 32,0 0,0 0,0 31,0-31,-32 32,32-1,0 1,0-64,0 63,-31-31,-1 0,32 0,0-1,0 33,0-64,0 32,0 31,-32-63,32 32,0-32,0 32,0 0,0-32,0 31,0-31,0 32,0 0,0-32,0 32,0-32,0 32,0-1,0 1,0-32,-32 0,32 0,0-63,0-1,0 0,0 1,0-1,0 33,0-1,0 0,0 0,0 32,0-32,0 1,0-1,0 0,0 0,0 1,0 31,0-32,0 0,0 0,0 32,0-63,0 63,0-32,32-32,-32 64,0-32,0 1,0 31,0-32,0 0,0 0,0 32,0-31,0 31,0-32,0 32,0-32,0 32,-32 0,0 0,32 0,-31 0,-1 0,0 0,0 0,32 0,-64 0,64 0,-63 0,63 32,-32-32,0 0,0 0,1 0,31 0,-32 0,0 0,0 0,32 0,-63 32,32-32,-1 0,32 0,-32 0,32 31,0-31,-32 0,32 0,-32 0,1 0,31 0,-32 0,32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4-16T12:44:35.669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1207 0,'0'0,"0"32,0 0,0-1,0 33,0-1,0 1,0-1,0 1,0-33,0 33,0 0,0-1,0-31,0-1,0 33,0-32,0 31,-32-63,32 32,0 0,0-1,0 1,0 0,0 0,0 0,0-1,0 1,-32 31,1-31,31 0,0 0,0-32,0 32,-32 31,32-63,0 63,-32-31,32 0,-32 32,32-33,0 1,-32 0,32-32,-31 63,31-31,-32 32,32-33,-32 1,32 31,-31-31,31 0,-32 0,32 0,0 63,-32-64,0 97,0-65,32 32,0-63,-31 32,31-33,0-31,0 32,0 0,0 31,0 33,0-33,0 0,0 1,-64 31,64-63,0 31,-31-31,-1 32,32-32,0 31,0 0,-64 1,64-32,-32 0,32-1,0 33,-31-33,-1 1,32 32,0-32,0-1,0 33,0-1,0-31,0 0,-32 0,32-1,0-31,-31 0,31 0,0-31,-32-1,0 0,32-32,0 33,-32-1,0 0,32 1,0-33,-31-31,31 63,-32 0,0-63,32 95,0-64,-31 33,-1-1,32 0,0 32,-32-31,32-1,0 32,-32 0,32-32,0 32,0 0,0 0,0 64,0-33,32 1,0-32,-32 32,0 63,32-63,-32 0,31 31,-31-31,32 31,-32-63,0 32,32 32,-32-64,0 63,0-31,0-1,0-31,0 32,31-32,1 64,-32-64,0 32,0-32,32 31,-32 1,0-32,0 32,0-32,0 31,0 1,0-32,0 0,32 0,0 0,-32 0,31 0,-31-32,64 32,-64-31,31-1,1 32,0-32,-32 32,0-31,32-1,-32 32,32-32,-32 32,0-32,31 0,-31 1,32 31,0 0,-32-32,31 0,-31 32,0 0,32-31,-32 31,32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4-16T12:44:39.803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2094 0,'0'0,"-32"0,1 0,-1 0,0 0,1 0,31 32,-32 0,0-1,-31 1,63 0,-63-1,63 33,-64-32,33 0,-1-1,0 1,1 31,-33 1,33 0,-1-1,0 32,-31-31,31-1,0 1,1-1,31-63,0 32,-32 32,32-64,-32 63,1 0,31 1,-32 0,0-33,32 1,0 0,-31-1,-1 33,32-64,0 64,-32-1,1 0,31 1,-64 95,33-96,-1 1,32-1,-32 1,32-1,-31-31,31 0,-32 0,32 31,0-63,-32 32,1 31,31-63,0 64,-32-32,0-1,32 64,0-63,-31 0,-1 32,32-33,-32 33,32-64,0 31,-31 33,31-64,-32 95,32-63,-32 31,32-31,0 32,-31-64,-1 32,32 31,0-31,-32-1,1 1,31 0,0 0,-32 0,32-1,0-31,0 32,0-32,0 32,0-1,0-31,0 0,-32 0,1 0,31-31,0-1,-32 0,0 1,32-1,0 0,-31 32,31-64,0 33,0-1,-32-31,0 31,32 32,0-64,-32 32,32 1,0 31,0-32,0 0,0 32,0-31,0 31,0-32,0 32,0 0,0 32,0-32,0 31,0 1,0 31,0-31,0 0,0 0,0 0,0-1,0 33,0 31,32-63,-32 0,0-1,0 1,0-32,0 32,0-32,0 31,0-31,0 32,32-32,-32 0,32 0,-1 0,1 0,63-63,-63 31,63-31,-64 31,33 32,-33-32,1 0,31 0,32 1,-63-33,31 33,-31 31,0-64,-1 64,1-32,0 32,-1-32,1 1,-32 31,32 0,-1 0,1-32,0 32,-32 0,31 0,1-32,-32 1,32 31,-32 0,31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9-12T16:15:58.8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15478 15429 0,'-25'0'47,"25"0"0,-24 0-32,24 0 1,-50 0 0,25 0-16,0-25 15,-49 25 1,49 0-16,0-25 15,0 0 1,1 25-16,-26 0 16,25-25-1,-24 0-15,24 25 16,0 0-1,0 0-15,-24-24 16,24 24 0,0-25-16,-25 0 15,26 25-15,-26 0 16,25-25-1,0 0-15,25 25 16,-24-24 0,-26 24-16,50-25 15,-25 25 1,0-25-16,1 25 15,24-25 1,-25 25-16,0-25 16,0 1-1,25 24-15,-49-25 16,49 25-16,0-25 15,-25 0 1,25 25-16,-25 0 31,0 0 172,25-25-172,-50-49-31,1 24 16,-1 1-1,1-75-15,-1 49 16,25-73 0,-24 23-16,24 51 15,0 0 1,-25-1-1,50 26-15,0-1 16,-24 25-16,24-24 16,0 24-16,0 0 15,-25 0 1,25 25-16,0-25 15,0 1 1,0-1-16,0 25 16,0-25-1,0 0 1,0 25 187,-50-25-172,25 1-31,25-51 15,-24 26 1,-1-1-16,0-24 16,25 24-1,0-24-15,-25-1 16,25 25-1,0-24-15,0 24 16,-25 1 0,1-26-16,24 51 15,0-26 1,0 0-16,0 26 15,0-26 1,24 0-16,-24-24 16,0 0-16,0 49 15,0-25 1,0 25-16,0-49 15,25 49 1,-25-24-16,0-1 16,25 0-1,0 25-15,0-24 16,-25-26-1,24 51-15,-24-1 16,25 0 0,-25 25-16,0-25 15,25 25 1,-25-25 202,25 25-218,0-49 16,-1-1-16,1 25 15,25-49-15,-25 24 16,-1 1 0,1-26-16,0 26 15,25 24 1,-26-25-16,1 26 15,25-26 1,-25 50-16,-1-25 16,-24 0-1,0 25-15,0-24 16,0 24 46,0-25 32,0 25-63,0-25 0,0 25-15,-24 0 46,24 0-46,-25 0-1,25 0 1,-25 0 0,0 25-16,25-25 15,-49 25 1,24-1-16,-25 1 15,1 25 1,24-50-16,-25 49 16,25 1-16,-24-25 15,24 0 1,0-1-16,25-24 15,-49 25 1,49-25-16,0 25 16,-25-25-1,25 0-15,0 0 16,-25 25-1,25-25 95,0 0-95,0-50 1,50 25-16,-1-49 15,26 24 1,-26 1-16,-24-1 16,25 50-1,-26-49-15,1 24 16,0 25-1,-25-25 1,0 25 0,25 0 15,-25 0-16,25 0 17,-25 0-17,0-25 1,24 25-16,1 0 31,-25 0-15,25 0-1,-25 0 16,25 0 79,0 0-79,-25 0-16,24 0 1,1 25-16,0 25 16,25-26-1,-25 1-15,24 25 16,-24-25-16,0-1 15,-25 1 1,0-25-16,25 25 16,-25-25-1,24 0-15,-24 25 16,0-25-1,25 0-15,-25 25 32,25-1-17,0-24 1,-25 0-1,0 25-15,25-25 32,-25 0-32,0 25 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9-12T16:16:01.9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19918 17413 0,'0'0'16,"0"0"46,0 0-46,25 0-1,49 0-15,26 0 16,-1 0-1,99 0-15,-99 0 16,75-50 0,-50-24-16,25 24 15,-75 1 1,26-1-16,-26 25 15,25-49 1,-24 24-16,49-49 16,-50 49-16,25-24 15,-74 24 1,25-24-16,49-25 15,-49 0 1,-1-1-16,1 1 16,-25 49-1,-25 26-15,24-26 16,-24 25-1,0 0-15,0 25 16,0-24 0,0 24 124,0-50-109,0-24-15,0 49-1,0-25-15,0 1 16,25-75-16,0 49 16,0-24-1,0-50-15,24 0 16,1 25-1,-50 0-15,25 50 16,-1-1 0,-24 26-16,0 24 15,0-25 1,25-24-16,-25 49 15,0-24 1,25-1-16,-25 25 16,25 0-1,-25-24-15,0 24 16,0 0-16,0 0 15,0-24 1,0 24-16,0 0 16,0 25-1,0-25 1,0 25 109,-25 0-110,25 0 1,-25 50-16,0-25 15,-24 74 1,24-49-16,-25-1 16,26 1-1,-1-25-15,25-1 16,-50 1-1,50 0-15,-25 0 16,1 0 0,24-25-1,0 24 1,-25-24-16,25 25 15,0 0-15,0-25 32,0 0 61,0 0-93,25-50 16,24 1-1,-24-1-15,49 1 16,-74 24 0,25-25-16,25 25 15,-50 1 1,25 24-16,-25-25 15,0 25-15,24-25 16,-24 25 0,0-25 15,0 25-16,25 0 32,0 0-31,0 25-16,0 25 15,49 24 1,-49-24-16,0-1 16,-1-24-1,1 49-15,25 1 16,-25-26-1,-1 26-15,1-26 16,25 26 0,0-26-16,-26 1 15,26 24 1,0 1-16,-26-50 15,1-1 1,-25-24-16,25 25 16,-25 0-1,25-25-15,-25 0 16,0 25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9-12T16:16:10.916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17338 11311 0,'0'0'47,"75"25"-47,-50 0 16,24 24-1,75 50 1,0 1-16,0-1 15,25 0-15,25 50 16,-75-50-16,25-25 16,-50 26-1,-24-26-15,-25 1 16,0-1-1,0-24-15,-1-1 16,-24 1 0,0-25-16,0-1 15,0 1 1,0 0 218,-49 74-234,-1 25 15,0-25-15,26 25 16,-26-24 0,0-26-16,26 25 15,-1-24 1,0-1-16,-25-24 15,50 24 1,-24-24-16,24-1 16,0 1-1,0-25-15,-25-25 172,0 0-141,-74 74-15,0 50-1,-1 0-15,1-49 16,25 98-1,-50-49-15,0-49 16,0 24-16,24 25 16,26-50-1,24-49-15,26-25 203,-1 25-187,25 0-1,-50 0-15,-24-1 16,-25 76-1,49-51-15,-24-24 16,49 25 0,0-50-16,0 24 15,0-24 1,25 0-1,0 0 95,0 0-95,0-49-15,25 24 16,0-25-1,0-24-15,-25 24 16,25-24 0,-1 24-16,-24 1 15,0-1 1,0 25-16,0-24 15,0 49-15,-24-25 16,24 0 0,0 0-16,0 25 31,0 0 0,-25 0 78,25 25-93,0 50-1,-50-1-15,1 0 16,24 26 0,25-51-16,-25 1 15,25-25 1,-25 24-16,25-24 15,0 0 1,0-25-16,0 25 16,0-1-1,0-24 16,0 25-31,0-25 16,0 50 0,0-50-1,50 25-15,-25-25 16,-1 25-1,51-25-15,-1 0 16,-24 0 0,-1 0-16,-24 0 31,0 0-31,-25 0 15,25 0-15,0 0 16,-25 0-16,24 0 16,-24 0 15,25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9-12T16:16:13.60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20563 12700 0,'-25'0'172,"-24"0"-141,-75 50-31,-75 24 16,50 75-1,-24-50 1,49-25-16,49-74 15,1 75-15,24-50 16,1 49 0,-1-49-16,0 49 15,-24 1 1,24 24-16,-24-25 15,0 1-15,24-1 16,0-24 0,1 24-16,-1-24 15,1-1 1,24-24-16,25 25 15,0-1 1,-25 1-16,0 0 16,0 24-1,25-24-15,0 24 16,0-24-1,0-1-15,0 1 16,0 0 0,0 24-16,0-24 15,0-1-15,0-24 16,0 0-1,0-25-15,0 25 203,-49 49-187,49 0-1,-75 50-15,75-24 16,-24 49 0,24-75-16,0 0 15,0 1 1,0 24-16,0-49 15,0 49 1,0-25-16,0-24 16,0-1-16,0-24 15,0 25 1,0 24-16,0-74 15,0 50 1,24-50-16,-24 0 16,0 0 62,-24 0-78,-1 0 15,-25-25 1,0 0-16,-24 0 15,0-24-15,-1-1 16,26 50 0,-26-25-16,26 1 15,24-1 1,0 25-16,0 0 15,0-25 1,25 25 0,0 0 77,0 0-77,25 25-16,25 24 15,-1-49-15,1 50 16,24-25 0,-24 0-16,-25-1 15,24 1 1,-24-25-16,0 0 15,-25 0 1,25 25-16,0-25 16,-1 0-1,-24 0-15,25 0 31,-25 0-15,25 0 15,-25 0-15,25 0-1,0 0 17,0 0-32,-25 0 15,49 0 1,1-50-16,-1 26 15,1-26 1,0 25-16,-1-24 16,1 49-1,-25-50-15,-1 50 16,-24-25-16,50 0 15,-50 25 1,25 0-16,-25-24 16,25 24-1,-25 0 1,24 0-1,-24-25-15,0 25 16,25 0 0,-25 0-1,0 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4-16T12:50:30.030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19-1,'-32'0,"32"0,0 0,0 0,0 32,0-32,0 63,64 64,-32-63,63 63,1 0,-65-32,1 32,32-32,-32-31,31 63,1-64,-32-31,31 63,1-63,-32 32,95-1,-63 1,0-33,-1 64,1-32,-1-31,-31 32,32-33,-32 65,-1-65,0 33,1-1,0-31,0 0,-32 0,63-1,1-31,-32 64,63-32,-31-1,-32 33,63 0,-63-33,32-31,-32 32,-1 0,1-32,-32 32,32-32,0 31,0 1,-32 0,63 0,-63-32,32 0,-32 31,32-31,0 0,0 0,-32 0,63 0,-63 32,0-32,32 0,-32 0,32 0,0 0,0 0,-32 0,31 32,1-32,-32 32,0-32,0-32,0-32,0 1,-32-32,-31-1,31 33,0-1,0 32,32-31,0 31,-32 0,1 1,31-1,0 0,-32 0,0 32,32-31,0 31,0-32,0 0,0 32,0-32,0 32,0-31,0 31,0 63,0-63,0 64,0 31,0-32,0-31,0 0,0 31,0-31,0 0,0 63,32-63,0 0,-1 63,-31-31,0-1,32-31,-32 0,32-1,-32 1,0 0,32 0,-32-1,0 1,0-32,0 32,0-32,0 32,32-1,-32-31,0 32,0-32,0 32,0-32,-32 0,-32 0,64 0,-32 0,-31 0,-1 0,32 0,-31 0,-1 0,32 0,0 0,1 0,-1 0,0 0,32 0,-32 0,0 0,32 0,-31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8686B-6823-42BC-8435-D3DE15321F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6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E8691-ACD9-4BBF-932D-06787D6FB2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96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01E78-416C-4434-A454-42EB54D4FC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03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DC19F-0CC2-48F6-8369-1EF9BB79B7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72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416CC-1895-4A2C-A05D-691C3B7542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52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C0B7A-A241-44F9-8EDC-D53E0244B0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97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18F53-647F-44BA-9139-DDF0291B38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56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3AB8C-B51F-470A-8262-60B66F5CEA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45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9F975-9078-4286-AAE5-0C708FB36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35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F19E7-5C59-417E-A9BF-779D091F06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94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76440-BB45-40A9-A5DE-8E7AFC8FD0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30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41B7DD-5E29-42E0-9316-D4880AAC98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mWQs1_L3fA" TargetMode="External"/><Relationship Id="rId2" Type="http://schemas.openxmlformats.org/officeDocument/2006/relationships/hyperlink" Target="http://www.youtube.com/watch?v=0mWQs1_L3f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customXml" Target="../ink/ink6.xml"/><Relationship Id="rId18" Type="http://schemas.openxmlformats.org/officeDocument/2006/relationships/image" Target="../media/image15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2.emf"/><Relationship Id="rId17" Type="http://schemas.openxmlformats.org/officeDocument/2006/relationships/customXml" Target="../ink/ink8.xml"/><Relationship Id="rId2" Type="http://schemas.openxmlformats.org/officeDocument/2006/relationships/image" Target="../media/image7.png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customXml" Target="../ink/ink4.xml"/><Relationship Id="rId1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emf"/><Relationship Id="rId13" Type="http://schemas.openxmlformats.org/officeDocument/2006/relationships/customXml" Target="../ink/ink14.xml"/><Relationship Id="rId18" Type="http://schemas.openxmlformats.org/officeDocument/2006/relationships/image" Target="../media/image19.emf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image" Target="../media/image16.emf"/><Relationship Id="rId17" Type="http://schemas.openxmlformats.org/officeDocument/2006/relationships/customXml" Target="../ink/ink16.xml"/><Relationship Id="rId2" Type="http://schemas.openxmlformats.org/officeDocument/2006/relationships/image" Target="../media/image7.png"/><Relationship Id="rId16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emf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10" Type="http://schemas.openxmlformats.org/officeDocument/2006/relationships/image" Target="../media/image150.emf"/><Relationship Id="rId4" Type="http://schemas.openxmlformats.org/officeDocument/2006/relationships/image" Target="../media/image120.emf"/><Relationship Id="rId9" Type="http://schemas.openxmlformats.org/officeDocument/2006/relationships/customXml" Target="../ink/ink12.xml"/><Relationship Id="rId1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0.emf"/><Relationship Id="rId4" Type="http://schemas.openxmlformats.org/officeDocument/2006/relationships/customXml" Target="../ink/ink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hlinkClick r:id="rId2"/>
          </p:cNvPr>
          <p:cNvSpPr txBox="1">
            <a:spLocks noChangeArrowheads="1"/>
          </p:cNvSpPr>
          <p:nvPr/>
        </p:nvSpPr>
        <p:spPr bwMode="auto">
          <a:xfrm>
            <a:off x="292100" y="342900"/>
            <a:ext cx="726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Arial - 37"/>
              </a:rPr>
              <a:t>Earth's </a:t>
            </a:r>
            <a:r>
              <a:rPr lang="en-US" altLang="en-US" sz="2800" dirty="0" smtClean="0">
                <a:solidFill>
                  <a:srgbClr val="000000"/>
                </a:solidFill>
                <a:latin typeface="Arial - 37"/>
              </a:rPr>
              <a:t>Layers </a:t>
            </a:r>
            <a:r>
              <a:rPr lang="en-US" altLang="en-US" sz="2800" dirty="0">
                <a:solidFill>
                  <a:srgbClr val="000000"/>
                </a:solidFill>
                <a:latin typeface="Arial - 37"/>
              </a:rPr>
              <a:t>&amp; </a:t>
            </a:r>
            <a:r>
              <a:rPr lang="en-US" altLang="en-US" sz="2800" dirty="0" smtClean="0">
                <a:solidFill>
                  <a:srgbClr val="000000"/>
                </a:solidFill>
                <a:latin typeface="Arial - 37"/>
              </a:rPr>
              <a:t>Tectonic Plate </a:t>
            </a:r>
            <a:r>
              <a:rPr lang="en-US" altLang="en-US" sz="2800" dirty="0">
                <a:solidFill>
                  <a:srgbClr val="000000"/>
                </a:solidFill>
                <a:latin typeface="Arial - 37"/>
              </a:rPr>
              <a:t>Movement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934200" y="762000"/>
            <a:ext cx="1676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500">
                <a:solidFill>
                  <a:srgbClr val="000000"/>
                </a:solidFill>
                <a:latin typeface="Arial - 19"/>
              </a:rPr>
              <a:t>Watch to 2:43</a:t>
            </a:r>
          </a:p>
        </p:txBody>
      </p:sp>
      <p:pic>
        <p:nvPicPr>
          <p:cNvPr id="2055" name="Picture 7" descr="plates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763000" cy="509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8600" y="1295400"/>
            <a:ext cx="75438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u="sng" dirty="0">
                <a:latin typeface="Arial - 28"/>
              </a:rPr>
              <a:t>The Core</a:t>
            </a:r>
          </a:p>
          <a:p>
            <a:r>
              <a:rPr lang="en-US" altLang="en-US" sz="2000" dirty="0">
                <a:latin typeface="Arial - 28"/>
              </a:rPr>
              <a:t>- 1/3 the mass of the Earth</a:t>
            </a:r>
          </a:p>
          <a:p>
            <a:pPr>
              <a:buFontTx/>
              <a:buChar char="-"/>
            </a:pPr>
            <a:r>
              <a:rPr lang="en-US" altLang="en-US" sz="2000" dirty="0">
                <a:latin typeface="Arial - 28"/>
              </a:rPr>
              <a:t> hotter than the mantle</a:t>
            </a:r>
          </a:p>
          <a:p>
            <a:pPr>
              <a:buFontTx/>
              <a:buChar char="-"/>
            </a:pPr>
            <a:r>
              <a:rPr lang="en-US" altLang="en-US" sz="2000" dirty="0">
                <a:latin typeface="Arial - 28"/>
              </a:rPr>
              <a:t> mostly nickel and iron (metallic)</a:t>
            </a:r>
          </a:p>
          <a:p>
            <a:pPr>
              <a:buFontTx/>
              <a:buChar char="-"/>
            </a:pPr>
            <a:r>
              <a:rPr lang="en-US" altLang="en-US" sz="2000" dirty="0">
                <a:latin typeface="Arial - 28"/>
              </a:rPr>
              <a:t> layers</a:t>
            </a:r>
          </a:p>
          <a:p>
            <a:r>
              <a:rPr lang="en-US" altLang="en-US" sz="2000" dirty="0">
                <a:latin typeface="Arial - 28"/>
              </a:rPr>
              <a:t>      </a:t>
            </a:r>
            <a:r>
              <a:rPr lang="en-US" altLang="en-US" sz="2000" u="sng" dirty="0">
                <a:latin typeface="Arial - 28"/>
              </a:rPr>
              <a:t>outer core</a:t>
            </a:r>
            <a:r>
              <a:rPr lang="en-US" altLang="en-US" sz="2000" dirty="0">
                <a:latin typeface="Arial - 28"/>
              </a:rPr>
              <a:t> </a:t>
            </a:r>
            <a:endParaRPr lang="en-US" altLang="en-US" sz="2000" dirty="0" smtClean="0">
              <a:latin typeface="Arial - 28"/>
            </a:endParaRPr>
          </a:p>
          <a:p>
            <a:r>
              <a:rPr lang="en-US" altLang="en-US" sz="2000" dirty="0">
                <a:latin typeface="Arial - 28"/>
              </a:rPr>
              <a:t> </a:t>
            </a:r>
            <a:r>
              <a:rPr lang="en-US" altLang="en-US" sz="2000" dirty="0" smtClean="0">
                <a:latin typeface="Arial - 28"/>
              </a:rPr>
              <a:t>           1800 miles thick</a:t>
            </a:r>
            <a:endParaRPr lang="en-US" altLang="en-US" sz="2000" dirty="0">
              <a:latin typeface="Arial - 28"/>
            </a:endParaRPr>
          </a:p>
          <a:p>
            <a:r>
              <a:rPr lang="en-US" altLang="en-US" sz="2000" dirty="0">
                <a:latin typeface="Arial - 28"/>
              </a:rPr>
              <a:t>	liquid</a:t>
            </a:r>
          </a:p>
          <a:p>
            <a:r>
              <a:rPr lang="en-US" altLang="en-US" sz="2000" dirty="0">
                <a:latin typeface="Arial - 28"/>
              </a:rPr>
              <a:t>      </a:t>
            </a:r>
            <a:r>
              <a:rPr lang="en-US" altLang="en-US" sz="2000" u="sng" dirty="0">
                <a:latin typeface="Arial - 28"/>
              </a:rPr>
              <a:t>inner core</a:t>
            </a:r>
          </a:p>
          <a:p>
            <a:r>
              <a:rPr lang="en-US" altLang="en-US" sz="2000" dirty="0" smtClean="0">
                <a:latin typeface="Arial - 28"/>
              </a:rPr>
              <a:t>            800 miles thick</a:t>
            </a:r>
          </a:p>
          <a:p>
            <a:r>
              <a:rPr lang="en-US" altLang="en-US" sz="2000" dirty="0">
                <a:latin typeface="Arial - 28"/>
              </a:rPr>
              <a:t>	</a:t>
            </a:r>
            <a:r>
              <a:rPr lang="en-US" altLang="en-US" sz="2000" dirty="0" smtClean="0">
                <a:latin typeface="Arial - 28"/>
              </a:rPr>
              <a:t>solid (</a:t>
            </a:r>
            <a:r>
              <a:rPr lang="en-US" altLang="en-US" sz="2000" i="1" dirty="0" smtClean="0">
                <a:latin typeface="Arial - 28"/>
              </a:rPr>
              <a:t>hotter than outer… but under more pressure</a:t>
            </a:r>
            <a:r>
              <a:rPr lang="en-US" altLang="en-US" sz="2000" dirty="0" smtClean="0">
                <a:latin typeface="Arial - 28"/>
              </a:rPr>
              <a:t>)</a:t>
            </a:r>
            <a:endParaRPr lang="en-US" altLang="en-US" sz="2000" dirty="0">
              <a:latin typeface="Arial - 28"/>
            </a:endParaRPr>
          </a:p>
        </p:txBody>
      </p:sp>
      <p:pic>
        <p:nvPicPr>
          <p:cNvPr id="6150" name="Picture 6" descr="clipboard(1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471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6865" y="4953000"/>
            <a:ext cx="54056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Temperature:</a:t>
            </a:r>
          </a:p>
          <a:p>
            <a:r>
              <a:rPr lang="en-US" sz="2000" dirty="0" smtClean="0"/>
              <a:t>     outer: </a:t>
            </a:r>
            <a:r>
              <a:rPr lang="en-US" sz="2000" dirty="0" smtClean="0">
                <a:solidFill>
                  <a:srgbClr val="0000CC"/>
                </a:solidFill>
              </a:rPr>
              <a:t>2200</a:t>
            </a:r>
            <a:r>
              <a:rPr lang="en-US" sz="2000" dirty="0" smtClean="0">
                <a:solidFill>
                  <a:srgbClr val="0000CC"/>
                </a:solidFill>
                <a:sym typeface="Symbol" panose="05050102010706020507" pitchFamily="18" charset="2"/>
              </a:rPr>
              <a:t></a:t>
            </a:r>
            <a:r>
              <a:rPr lang="en-US" sz="2000" dirty="0">
                <a:solidFill>
                  <a:srgbClr val="0000CC"/>
                </a:solidFill>
                <a:sym typeface="Symbol" panose="05050102010706020507" pitchFamily="18" charset="2"/>
              </a:rPr>
              <a:t>C </a:t>
            </a:r>
            <a:r>
              <a:rPr lang="en-US" sz="2000" dirty="0" smtClean="0">
                <a:solidFill>
                  <a:srgbClr val="0000CC"/>
                </a:solidFill>
                <a:sym typeface="Symbol" panose="05050102010706020507" pitchFamily="18" charset="2"/>
              </a:rPr>
              <a:t>(4000</a:t>
            </a:r>
            <a:r>
              <a:rPr lang="en-US" sz="2000" dirty="0">
                <a:solidFill>
                  <a:srgbClr val="0000CC"/>
                </a:solidFill>
                <a:sym typeface="Symbol" panose="05050102010706020507" pitchFamily="18" charset="2"/>
              </a:rPr>
              <a:t>F) – </a:t>
            </a:r>
            <a:r>
              <a:rPr lang="en-US" sz="2000" dirty="0" smtClean="0">
                <a:solidFill>
                  <a:srgbClr val="0000CC"/>
                </a:solidFill>
                <a:sym typeface="Symbol" panose="05050102010706020507" pitchFamily="18" charset="2"/>
              </a:rPr>
              <a:t>4900</a:t>
            </a:r>
            <a:r>
              <a:rPr lang="en-US" sz="2000" dirty="0">
                <a:solidFill>
                  <a:srgbClr val="0000CC"/>
                </a:solidFill>
                <a:sym typeface="Symbol" panose="05050102010706020507" pitchFamily="18" charset="2"/>
              </a:rPr>
              <a:t>C </a:t>
            </a:r>
            <a:r>
              <a:rPr lang="en-US" sz="2000" dirty="0" smtClean="0">
                <a:solidFill>
                  <a:srgbClr val="0000CC"/>
                </a:solidFill>
                <a:sym typeface="Symbol" panose="05050102010706020507" pitchFamily="18" charset="2"/>
              </a:rPr>
              <a:t>(9000</a:t>
            </a:r>
            <a:r>
              <a:rPr lang="en-US" sz="2000" dirty="0">
                <a:solidFill>
                  <a:srgbClr val="0000CC"/>
                </a:solidFill>
                <a:sym typeface="Symbol" panose="05050102010706020507" pitchFamily="18" charset="2"/>
              </a:rPr>
              <a:t>F)</a:t>
            </a:r>
            <a:endParaRPr lang="en-US" sz="2000" dirty="0" smtClean="0">
              <a:solidFill>
                <a:srgbClr val="0000CC"/>
              </a:solidFill>
            </a:endParaRPr>
          </a:p>
          <a:p>
            <a:r>
              <a:rPr lang="en-US" sz="2000" dirty="0" smtClean="0"/>
              <a:t>     inner: </a:t>
            </a:r>
            <a:r>
              <a:rPr lang="en-US" sz="2000" dirty="0" smtClean="0">
                <a:solidFill>
                  <a:srgbClr val="0000CC"/>
                </a:solidFill>
              </a:rPr>
              <a:t>as high as 4900</a:t>
            </a:r>
            <a:r>
              <a:rPr lang="en-US" sz="2000" dirty="0" smtClean="0">
                <a:solidFill>
                  <a:srgbClr val="0000CC"/>
                </a:solidFill>
                <a:sym typeface="Symbol" panose="05050102010706020507" pitchFamily="18" charset="2"/>
              </a:rPr>
              <a:t>C (9000F)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6200" y="3886200"/>
            <a:ext cx="906780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100">
                <a:solidFill>
                  <a:srgbClr val="000000"/>
                </a:solidFill>
                <a:latin typeface="Arial - 28"/>
              </a:rPr>
              <a:t>As temperature (thermal energy) increases, molecular motion... </a:t>
            </a:r>
          </a:p>
          <a:p>
            <a:pPr lvl="2"/>
            <a:r>
              <a:rPr lang="en-US" altLang="en-US" sz="2100">
                <a:solidFill>
                  <a:srgbClr val="000000"/>
                </a:solidFill>
                <a:latin typeface="Arial - 28"/>
              </a:rPr>
              <a:t>							_____________</a:t>
            </a:r>
          </a:p>
          <a:p>
            <a:endParaRPr lang="en-US" altLang="en-US" sz="2100">
              <a:solidFill>
                <a:srgbClr val="000000"/>
              </a:solidFill>
              <a:latin typeface="Arial - 28"/>
            </a:endParaRPr>
          </a:p>
          <a:p>
            <a:r>
              <a:rPr lang="en-US" altLang="en-US" sz="2100">
                <a:solidFill>
                  <a:srgbClr val="000000"/>
                </a:solidFill>
                <a:latin typeface="Arial - 28"/>
              </a:rPr>
              <a:t>2. As molecular motion increases, the density (usually) ...</a:t>
            </a:r>
          </a:p>
          <a:p>
            <a:r>
              <a:rPr lang="en-US" altLang="en-US" sz="2100">
                <a:solidFill>
                  <a:srgbClr val="000000"/>
                </a:solidFill>
                <a:latin typeface="Arial - 28"/>
              </a:rPr>
              <a:t>								 _____________</a:t>
            </a:r>
          </a:p>
          <a:p>
            <a:endParaRPr lang="en-US" altLang="en-US" sz="2100">
              <a:solidFill>
                <a:srgbClr val="000000"/>
              </a:solidFill>
              <a:latin typeface="Arial - 28"/>
            </a:endParaRPr>
          </a:p>
          <a:p>
            <a:r>
              <a:rPr lang="en-US" altLang="en-US" sz="2100">
                <a:solidFill>
                  <a:srgbClr val="000000"/>
                </a:solidFill>
                <a:latin typeface="Arial - 28"/>
              </a:rPr>
              <a:t>3. As density decreases, ... the matter (rises/sinks)	 ______________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1000" y="1295400"/>
            <a:ext cx="34290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>
                <a:solidFill>
                  <a:srgbClr val="000000"/>
                </a:solidFill>
              </a:rPr>
              <a:t>How do the layers of the Earth work together to make the plates move?</a:t>
            </a:r>
          </a:p>
          <a:p>
            <a:r>
              <a:rPr lang="en-US" altLang="en-US" sz="2100">
                <a:solidFill>
                  <a:srgbClr val="000000"/>
                </a:solidFill>
              </a:rPr>
              <a:t>  </a:t>
            </a:r>
          </a:p>
          <a:p>
            <a:r>
              <a:rPr lang="en-US" altLang="en-US" sz="2100">
                <a:solidFill>
                  <a:srgbClr val="000000"/>
                </a:solidFill>
              </a:rPr>
              <a:t>A thinking exercise...draw on what you know</a:t>
            </a:r>
            <a:r>
              <a:rPr lang="en-US" altLang="en-US" sz="1900">
                <a:solidFill>
                  <a:srgbClr val="000000"/>
                </a:solidFill>
                <a:latin typeface="Times New Roman - 26"/>
              </a:rPr>
              <a:t>. </a:t>
            </a:r>
          </a:p>
        </p:txBody>
      </p:sp>
      <p:pic>
        <p:nvPicPr>
          <p:cNvPr id="7181" name="Picture 13" descr="japan-road-fix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36513"/>
            <a:ext cx="4905375" cy="36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6613525" y="4160838"/>
            <a:ext cx="151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CC"/>
                </a:solidFill>
                <a:latin typeface="Comic Sans MS" panose="030F0702030302020204" pitchFamily="66" charset="0"/>
              </a:rPr>
              <a:t>increases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6689725" y="5105400"/>
            <a:ext cx="1617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CC"/>
                </a:solidFill>
                <a:latin typeface="Comic Sans MS" panose="030F0702030302020204" pitchFamily="66" charset="0"/>
              </a:rPr>
              <a:t>decreases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765925" y="5761038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CC"/>
                </a:solidFill>
                <a:latin typeface="Comic Sans MS" panose="030F0702030302020204" pitchFamily="66" charset="0"/>
              </a:rPr>
              <a:t>rises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4937125" y="6415088"/>
            <a:ext cx="1172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lava lamp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82" grpId="0"/>
      <p:bldP spid="7183" grpId="0"/>
      <p:bldP spid="7184" grpId="0"/>
      <p:bldP spid="71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6200" y="76200"/>
            <a:ext cx="75438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u="sng">
                <a:solidFill>
                  <a:srgbClr val="000000"/>
                </a:solidFill>
                <a:latin typeface="Arial - 28"/>
              </a:rPr>
              <a:t>How do the layers of the Earth work together to move plates?</a:t>
            </a:r>
          </a:p>
        </p:txBody>
      </p:sp>
      <p:pic>
        <p:nvPicPr>
          <p:cNvPr id="8199" name="Picture 7" descr="clipboard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102475" cy="534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lipboard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1281113"/>
            <a:ext cx="7102475" cy="534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1257300"/>
            <a:ext cx="4171951" cy="4616648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100" dirty="0">
                <a:solidFill>
                  <a:srgbClr val="000000"/>
                </a:solidFill>
              </a:rPr>
              <a:t>When the material </a:t>
            </a:r>
            <a:r>
              <a:rPr lang="en-US" altLang="en-US" sz="2100" dirty="0" smtClean="0">
                <a:solidFill>
                  <a:srgbClr val="000000"/>
                </a:solidFill>
              </a:rPr>
              <a:t>in </a:t>
            </a:r>
            <a:r>
              <a:rPr lang="en-US" altLang="en-US" sz="2100" dirty="0">
                <a:solidFill>
                  <a:srgbClr val="000000"/>
                </a:solidFill>
              </a:rPr>
              <a:t>the mantle </a:t>
            </a:r>
            <a:r>
              <a:rPr lang="en-US" altLang="en-US" sz="2100" dirty="0" smtClean="0">
                <a:solidFill>
                  <a:srgbClr val="000000"/>
                </a:solidFill>
              </a:rPr>
              <a:t>(</a:t>
            </a:r>
            <a:r>
              <a:rPr lang="en-US" altLang="en-US" sz="2100" i="1" dirty="0" err="1" smtClean="0">
                <a:solidFill>
                  <a:srgbClr val="000000"/>
                </a:solidFill>
              </a:rPr>
              <a:t>asthenosphere+mesosphere</a:t>
            </a:r>
            <a:r>
              <a:rPr lang="en-US" altLang="en-US" sz="2100" dirty="0" smtClean="0">
                <a:solidFill>
                  <a:srgbClr val="000000"/>
                </a:solidFill>
              </a:rPr>
              <a:t>) </a:t>
            </a:r>
          </a:p>
          <a:p>
            <a:r>
              <a:rPr lang="en-US" altLang="en-US" sz="2100" dirty="0" smtClean="0">
                <a:solidFill>
                  <a:srgbClr val="000000"/>
                </a:solidFill>
              </a:rPr>
              <a:t>is </a:t>
            </a:r>
            <a:r>
              <a:rPr lang="en-US" altLang="en-US" sz="2100" dirty="0">
                <a:solidFill>
                  <a:srgbClr val="000000"/>
                </a:solidFill>
              </a:rPr>
              <a:t>heated, </a:t>
            </a:r>
          </a:p>
          <a:p>
            <a:r>
              <a:rPr lang="en-US" altLang="en-US" sz="2100" dirty="0">
                <a:solidFill>
                  <a:srgbClr val="000000"/>
                </a:solidFill>
              </a:rPr>
              <a:t>	it becomes less dense </a:t>
            </a:r>
          </a:p>
          <a:p>
            <a:r>
              <a:rPr lang="en-US" altLang="en-US" sz="2100" dirty="0">
                <a:solidFill>
                  <a:srgbClr val="000000"/>
                </a:solidFill>
              </a:rPr>
              <a:t>	and rises. </a:t>
            </a:r>
          </a:p>
          <a:p>
            <a:r>
              <a:rPr lang="en-US" altLang="en-US" sz="2100" dirty="0" smtClean="0">
                <a:solidFill>
                  <a:srgbClr val="000000"/>
                </a:solidFill>
              </a:rPr>
              <a:t>As it rises, it cools</a:t>
            </a:r>
          </a:p>
          <a:p>
            <a:r>
              <a:rPr lang="en-US" altLang="en-US" sz="2100" dirty="0" smtClean="0">
                <a:solidFill>
                  <a:srgbClr val="000000"/>
                </a:solidFill>
              </a:rPr>
              <a:t>And, </a:t>
            </a:r>
            <a:r>
              <a:rPr lang="en-US" altLang="en-US" sz="2100" dirty="0">
                <a:solidFill>
                  <a:srgbClr val="000000"/>
                </a:solidFill>
              </a:rPr>
              <a:t>the cooler material </a:t>
            </a:r>
          </a:p>
          <a:p>
            <a:r>
              <a:rPr lang="en-US" altLang="en-US" sz="2100" dirty="0">
                <a:solidFill>
                  <a:srgbClr val="000000"/>
                </a:solidFill>
              </a:rPr>
              <a:t>	is more dense,</a:t>
            </a:r>
          </a:p>
          <a:p>
            <a:r>
              <a:rPr lang="en-US" altLang="en-US" sz="2100" dirty="0">
                <a:solidFill>
                  <a:srgbClr val="000000"/>
                </a:solidFill>
              </a:rPr>
              <a:t>	</a:t>
            </a:r>
            <a:r>
              <a:rPr lang="en-US" altLang="en-US" sz="2100" dirty="0" smtClean="0">
                <a:solidFill>
                  <a:srgbClr val="000000"/>
                </a:solidFill>
              </a:rPr>
              <a:t>so it sinks</a:t>
            </a:r>
            <a:endParaRPr lang="en-US" altLang="en-US" sz="2100" dirty="0">
              <a:solidFill>
                <a:srgbClr val="000000"/>
              </a:solidFill>
            </a:endParaRPr>
          </a:p>
          <a:p>
            <a:endParaRPr lang="en-US" altLang="en-US" sz="2100" dirty="0">
              <a:solidFill>
                <a:srgbClr val="000000"/>
              </a:solidFill>
            </a:endParaRPr>
          </a:p>
          <a:p>
            <a:r>
              <a:rPr lang="en-US" altLang="en-US" sz="2100" dirty="0">
                <a:solidFill>
                  <a:srgbClr val="000000"/>
                </a:solidFill>
              </a:rPr>
              <a:t>The circulating </a:t>
            </a:r>
          </a:p>
          <a:p>
            <a:r>
              <a:rPr lang="en-US" altLang="en-US" sz="2100" dirty="0">
                <a:solidFill>
                  <a:srgbClr val="000000"/>
                </a:solidFill>
              </a:rPr>
              <a:t>convection currents </a:t>
            </a:r>
          </a:p>
          <a:p>
            <a:r>
              <a:rPr lang="en-US" altLang="en-US" sz="2100" dirty="0">
                <a:solidFill>
                  <a:srgbClr val="000000"/>
                </a:solidFill>
              </a:rPr>
              <a:t>cause the plates </a:t>
            </a:r>
            <a:r>
              <a:rPr lang="en-US" altLang="en-US" sz="2100" dirty="0" smtClean="0">
                <a:solidFill>
                  <a:srgbClr val="000000"/>
                </a:solidFill>
              </a:rPr>
              <a:t>(lithosphere) </a:t>
            </a:r>
          </a:p>
          <a:p>
            <a:r>
              <a:rPr lang="en-US" altLang="en-US" sz="2100" dirty="0" smtClean="0">
                <a:solidFill>
                  <a:srgbClr val="000000"/>
                </a:solidFill>
              </a:rPr>
              <a:t>to </a:t>
            </a:r>
            <a:r>
              <a:rPr lang="en-US" altLang="en-US" sz="2100" dirty="0">
                <a:solidFill>
                  <a:srgbClr val="000000"/>
                </a:solidFill>
              </a:rPr>
              <a:t>move.</a:t>
            </a:r>
            <a:r>
              <a:rPr lang="en-US" altLang="en-US" sz="1900" dirty="0">
                <a:solidFill>
                  <a:srgbClr val="000000"/>
                </a:solidFill>
                <a:latin typeface="Times New Roman - 26"/>
              </a:rPr>
              <a:t>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6200" y="76200"/>
            <a:ext cx="75438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u="sng">
                <a:solidFill>
                  <a:srgbClr val="000000"/>
                </a:solidFill>
                <a:latin typeface="Arial - 28"/>
              </a:rPr>
              <a:t>How do the layers of the Earth work together to move plates?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9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8863" y="4160838"/>
              <a:ext cx="549275" cy="1406525"/>
            </p14:xfrm>
          </p:contentPart>
        </mc:Choice>
        <mc:Fallback xmlns="">
          <p:pic>
            <p:nvPicPr>
              <p:cNvPr id="1539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0427" y="4046358"/>
                <a:ext cx="606146" cy="1635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9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0275" y="5486400"/>
              <a:ext cx="1030288" cy="720725"/>
            </p14:xfrm>
          </p:contentPart>
        </mc:Choice>
        <mc:Fallback xmlns="">
          <p:pic>
            <p:nvPicPr>
              <p:cNvPr id="1539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1476" y="5371976"/>
                <a:ext cx="1087886" cy="949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39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5050" y="4068763"/>
              <a:ext cx="434975" cy="1543050"/>
            </p14:xfrm>
          </p:contentPart>
        </mc:Choice>
        <mc:Fallback xmlns="">
          <p:pic>
            <p:nvPicPr>
              <p:cNvPr id="1539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86604" y="3954303"/>
                <a:ext cx="491867" cy="1771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39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61138" y="4479925"/>
              <a:ext cx="754062" cy="1360488"/>
            </p14:xfrm>
          </p:contentPart>
        </mc:Choice>
        <mc:Fallback xmlns="">
          <p:pic>
            <p:nvPicPr>
              <p:cNvPr id="1539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32703" y="4365441"/>
                <a:ext cx="810932" cy="1589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4911480" y="4018320"/>
              <a:ext cx="660960" cy="1536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95280" y="3954960"/>
                <a:ext cx="693000" cy="166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7170480" y="5107680"/>
              <a:ext cx="1116720" cy="1161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54640" y="5044320"/>
                <a:ext cx="1148400" cy="12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/>
              <p14:cNvContentPartPr/>
              <p14:nvPr/>
            </p14:nvContentPartPr>
            <p14:xfrm>
              <a:off x="5938200" y="4071960"/>
              <a:ext cx="768240" cy="1482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22360" y="4008600"/>
                <a:ext cx="799920" cy="16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" name="Ink 4"/>
              <p14:cNvContentPartPr/>
              <p14:nvPr/>
            </p14:nvContentPartPr>
            <p14:xfrm>
              <a:off x="6473880" y="4572000"/>
              <a:ext cx="929160" cy="1286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458040" y="4508640"/>
                <a:ext cx="960840" cy="1413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lipboard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7102475" cy="534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6200" y="76200"/>
            <a:ext cx="75438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u="sng">
                <a:solidFill>
                  <a:srgbClr val="000000"/>
                </a:solidFill>
                <a:latin typeface="Arial - 28"/>
              </a:rPr>
              <a:t>How do the layers of the Earth work together to move plates?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38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8413" y="5178425"/>
              <a:ext cx="960437" cy="1131888"/>
            </p14:xfrm>
          </p:contentPart>
        </mc:Choice>
        <mc:Fallback xmlns="">
          <p:pic>
            <p:nvPicPr>
              <p:cNvPr id="1638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9974" y="5063940"/>
                <a:ext cx="1017674" cy="1360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39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5425" y="4114800"/>
              <a:ext cx="446088" cy="1635125"/>
            </p14:xfrm>
          </p:contentPart>
        </mc:Choice>
        <mc:Fallback xmlns="">
          <p:pic>
            <p:nvPicPr>
              <p:cNvPr id="1639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06622" y="4000320"/>
                <a:ext cx="503334" cy="1864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39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4888" y="4286250"/>
              <a:ext cx="639762" cy="1382713"/>
            </p14:xfrm>
          </p:contentPart>
        </mc:Choice>
        <mc:Fallback xmlns="">
          <p:pic>
            <p:nvPicPr>
              <p:cNvPr id="1639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46446" y="4172104"/>
                <a:ext cx="697006" cy="1611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39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5763" y="4046538"/>
              <a:ext cx="400050" cy="1531937"/>
            </p14:xfrm>
          </p:contentPart>
        </mc:Choice>
        <mc:Fallback xmlns="">
          <p:pic>
            <p:nvPicPr>
              <p:cNvPr id="1639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97317" y="3932408"/>
                <a:ext cx="457303" cy="1760197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972049" y="1257300"/>
            <a:ext cx="4171951" cy="4616648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100" dirty="0">
                <a:solidFill>
                  <a:srgbClr val="000000"/>
                </a:solidFill>
              </a:rPr>
              <a:t>When the material </a:t>
            </a:r>
            <a:r>
              <a:rPr lang="en-US" altLang="en-US" sz="2100" dirty="0" smtClean="0">
                <a:solidFill>
                  <a:srgbClr val="000000"/>
                </a:solidFill>
              </a:rPr>
              <a:t>in </a:t>
            </a:r>
            <a:r>
              <a:rPr lang="en-US" altLang="en-US" sz="2100" dirty="0">
                <a:solidFill>
                  <a:srgbClr val="000000"/>
                </a:solidFill>
              </a:rPr>
              <a:t>the mantle </a:t>
            </a:r>
            <a:r>
              <a:rPr lang="en-US" altLang="en-US" sz="2100" dirty="0" smtClean="0">
                <a:solidFill>
                  <a:srgbClr val="000000"/>
                </a:solidFill>
              </a:rPr>
              <a:t>(</a:t>
            </a:r>
            <a:r>
              <a:rPr lang="en-US" altLang="en-US" sz="2100" i="1" dirty="0" err="1" smtClean="0">
                <a:solidFill>
                  <a:srgbClr val="000000"/>
                </a:solidFill>
              </a:rPr>
              <a:t>asthenosphere+mesosphere</a:t>
            </a:r>
            <a:r>
              <a:rPr lang="en-US" altLang="en-US" sz="2100" dirty="0" smtClean="0">
                <a:solidFill>
                  <a:srgbClr val="000000"/>
                </a:solidFill>
              </a:rPr>
              <a:t>) </a:t>
            </a:r>
          </a:p>
          <a:p>
            <a:r>
              <a:rPr lang="en-US" altLang="en-US" sz="2100" dirty="0" smtClean="0">
                <a:solidFill>
                  <a:srgbClr val="000000"/>
                </a:solidFill>
              </a:rPr>
              <a:t>is </a:t>
            </a:r>
            <a:r>
              <a:rPr lang="en-US" altLang="en-US" sz="2100" dirty="0">
                <a:solidFill>
                  <a:srgbClr val="000000"/>
                </a:solidFill>
              </a:rPr>
              <a:t>heated, </a:t>
            </a:r>
          </a:p>
          <a:p>
            <a:r>
              <a:rPr lang="en-US" altLang="en-US" sz="2100" dirty="0">
                <a:solidFill>
                  <a:srgbClr val="000000"/>
                </a:solidFill>
              </a:rPr>
              <a:t>	it becomes less dense </a:t>
            </a:r>
          </a:p>
          <a:p>
            <a:r>
              <a:rPr lang="en-US" altLang="en-US" sz="2100" dirty="0">
                <a:solidFill>
                  <a:srgbClr val="000000"/>
                </a:solidFill>
              </a:rPr>
              <a:t>	and rises. </a:t>
            </a:r>
            <a:endParaRPr lang="en-US" altLang="en-US" sz="2100" dirty="0" smtClean="0">
              <a:solidFill>
                <a:srgbClr val="000000"/>
              </a:solidFill>
            </a:endParaRPr>
          </a:p>
          <a:p>
            <a:r>
              <a:rPr lang="en-US" altLang="en-US" sz="2100" dirty="0" smtClean="0">
                <a:solidFill>
                  <a:srgbClr val="000000"/>
                </a:solidFill>
              </a:rPr>
              <a:t>As it rises, it cools</a:t>
            </a:r>
            <a:endParaRPr lang="en-US" altLang="en-US" sz="2100" dirty="0">
              <a:solidFill>
                <a:srgbClr val="000000"/>
              </a:solidFill>
            </a:endParaRPr>
          </a:p>
          <a:p>
            <a:r>
              <a:rPr lang="en-US" altLang="en-US" sz="2100" dirty="0" smtClean="0">
                <a:solidFill>
                  <a:srgbClr val="000000"/>
                </a:solidFill>
              </a:rPr>
              <a:t>And, </a:t>
            </a:r>
            <a:r>
              <a:rPr lang="en-US" altLang="en-US" sz="2100" dirty="0">
                <a:solidFill>
                  <a:srgbClr val="000000"/>
                </a:solidFill>
              </a:rPr>
              <a:t>the cooler </a:t>
            </a:r>
            <a:r>
              <a:rPr lang="en-US" altLang="en-US" sz="2100" dirty="0" smtClean="0">
                <a:solidFill>
                  <a:srgbClr val="000000"/>
                </a:solidFill>
              </a:rPr>
              <a:t>material  </a:t>
            </a:r>
            <a:endParaRPr lang="en-US" altLang="en-US" sz="2100" dirty="0">
              <a:solidFill>
                <a:srgbClr val="000000"/>
              </a:solidFill>
            </a:endParaRPr>
          </a:p>
          <a:p>
            <a:r>
              <a:rPr lang="en-US" altLang="en-US" sz="2100" dirty="0">
                <a:solidFill>
                  <a:srgbClr val="000000"/>
                </a:solidFill>
              </a:rPr>
              <a:t>	is more dense,</a:t>
            </a:r>
          </a:p>
          <a:p>
            <a:r>
              <a:rPr lang="en-US" altLang="en-US" sz="2100" dirty="0">
                <a:solidFill>
                  <a:srgbClr val="000000"/>
                </a:solidFill>
              </a:rPr>
              <a:t>	tends to sink.</a:t>
            </a:r>
          </a:p>
          <a:p>
            <a:endParaRPr lang="en-US" altLang="en-US" sz="2100" dirty="0">
              <a:solidFill>
                <a:srgbClr val="000000"/>
              </a:solidFill>
            </a:endParaRPr>
          </a:p>
          <a:p>
            <a:r>
              <a:rPr lang="en-US" altLang="en-US" sz="2100" dirty="0">
                <a:solidFill>
                  <a:srgbClr val="000000"/>
                </a:solidFill>
              </a:rPr>
              <a:t>The circulating </a:t>
            </a:r>
          </a:p>
          <a:p>
            <a:r>
              <a:rPr lang="en-US" altLang="en-US" sz="2100" dirty="0">
                <a:solidFill>
                  <a:srgbClr val="000000"/>
                </a:solidFill>
              </a:rPr>
              <a:t>convection currents </a:t>
            </a:r>
          </a:p>
          <a:p>
            <a:r>
              <a:rPr lang="en-US" altLang="en-US" sz="2100" dirty="0">
                <a:solidFill>
                  <a:srgbClr val="000000"/>
                </a:solidFill>
              </a:rPr>
              <a:t>cause the plates </a:t>
            </a:r>
            <a:r>
              <a:rPr lang="en-US" altLang="en-US" sz="2100" dirty="0" smtClean="0">
                <a:solidFill>
                  <a:srgbClr val="000000"/>
                </a:solidFill>
              </a:rPr>
              <a:t>(lithosphere) </a:t>
            </a:r>
          </a:p>
          <a:p>
            <a:r>
              <a:rPr lang="en-US" altLang="en-US" sz="2100" dirty="0" smtClean="0">
                <a:solidFill>
                  <a:srgbClr val="000000"/>
                </a:solidFill>
              </a:rPr>
              <a:t>to </a:t>
            </a:r>
            <a:r>
              <a:rPr lang="en-US" altLang="en-US" sz="2100" dirty="0">
                <a:solidFill>
                  <a:srgbClr val="000000"/>
                </a:solidFill>
              </a:rPr>
              <a:t>move.</a:t>
            </a:r>
            <a:r>
              <a:rPr lang="en-US" altLang="en-US" sz="1900" dirty="0">
                <a:solidFill>
                  <a:srgbClr val="000000"/>
                </a:solidFill>
                <a:latin typeface="Times New Roman - 26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1384200" y="5036400"/>
              <a:ext cx="1152360" cy="1339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68360" y="4972680"/>
                <a:ext cx="1184040" cy="14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3813120" y="4071960"/>
              <a:ext cx="830520" cy="1652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97280" y="4008600"/>
                <a:ext cx="862560" cy="177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/>
              <p14:cNvContentPartPr/>
              <p14:nvPr/>
            </p14:nvContentPartPr>
            <p14:xfrm>
              <a:off x="1982520" y="4447080"/>
              <a:ext cx="964800" cy="1294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66680" y="4383360"/>
                <a:ext cx="996480" cy="14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" name="Ink 4"/>
              <p14:cNvContentPartPr/>
              <p14:nvPr/>
            </p14:nvContentPartPr>
            <p14:xfrm>
              <a:off x="2768040" y="3884400"/>
              <a:ext cx="607680" cy="1616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52200" y="3821040"/>
                <a:ext cx="639360" cy="1743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8458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100" u="sng" dirty="0">
                <a:solidFill>
                  <a:srgbClr val="000000"/>
                </a:solidFill>
                <a:latin typeface="Arial - 36"/>
              </a:rPr>
              <a:t>Where does the energy come from </a:t>
            </a:r>
          </a:p>
          <a:p>
            <a:r>
              <a:rPr lang="en-US" altLang="en-US" sz="2100" u="sng" dirty="0">
                <a:solidFill>
                  <a:srgbClr val="000000"/>
                </a:solidFill>
                <a:latin typeface="Arial - 36"/>
              </a:rPr>
              <a:t>that </a:t>
            </a:r>
            <a:r>
              <a:rPr lang="en-US" altLang="en-US" sz="2100" u="sng" dirty="0" smtClean="0">
                <a:solidFill>
                  <a:srgbClr val="000000"/>
                </a:solidFill>
                <a:latin typeface="Arial - 36"/>
              </a:rPr>
              <a:t>heats the mantle and drives </a:t>
            </a:r>
            <a:r>
              <a:rPr lang="en-US" altLang="en-US" sz="2100" u="sng" dirty="0">
                <a:solidFill>
                  <a:srgbClr val="000000"/>
                </a:solidFill>
                <a:latin typeface="Arial - 36"/>
              </a:rPr>
              <a:t>convection currents in the mantle ?</a:t>
            </a:r>
          </a:p>
        </p:txBody>
      </p:sp>
      <p:sp>
        <p:nvSpPr>
          <p:cNvPr id="9326" name="Text Box 110"/>
          <p:cNvSpPr txBox="1">
            <a:spLocks noChangeArrowheads="1"/>
          </p:cNvSpPr>
          <p:nvPr/>
        </p:nvSpPr>
        <p:spPr bwMode="auto">
          <a:xfrm>
            <a:off x="593725" y="1008063"/>
            <a:ext cx="647382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1.</a:t>
            </a:r>
            <a:r>
              <a:rPr lang="en-US" altLang="en-US" sz="2100" dirty="0"/>
              <a:t> “Primordial energy”</a:t>
            </a:r>
          </a:p>
          <a:p>
            <a:r>
              <a:rPr lang="en-US" altLang="en-US" sz="2100" dirty="0"/>
              <a:t>	as Earth formed, it was a big HOT molten ball</a:t>
            </a:r>
          </a:p>
          <a:p>
            <a:r>
              <a:rPr lang="en-US" altLang="en-US" sz="2100" dirty="0"/>
              <a:t>	some of that thermal energy remains</a:t>
            </a:r>
          </a:p>
        </p:txBody>
      </p:sp>
      <p:pic>
        <p:nvPicPr>
          <p:cNvPr id="9327" name="Picture 111" descr="had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60625"/>
            <a:ext cx="3886200" cy="333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8" name="Picture 112" descr="Great_Bombardment-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209800"/>
            <a:ext cx="36925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29" name="Text Box 113"/>
          <p:cNvSpPr txBox="1">
            <a:spLocks noChangeArrowheads="1"/>
          </p:cNvSpPr>
          <p:nvPr/>
        </p:nvSpPr>
        <p:spPr bwMode="auto">
          <a:xfrm>
            <a:off x="1905000" y="5105400"/>
            <a:ext cx="1763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/>
              <a:t>AND…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330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463" y="5326063"/>
              <a:ext cx="1587" cy="1587"/>
            </p14:xfrm>
          </p:contentPart>
        </mc:Choice>
        <mc:Fallback xmlns="">
          <p:pic>
            <p:nvPicPr>
              <p:cNvPr id="9330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0090" y="4821397"/>
                <a:ext cx="252333" cy="101091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3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59563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u="sng">
                <a:solidFill>
                  <a:srgbClr val="000000"/>
                </a:solidFill>
                <a:latin typeface="Arial - 36"/>
              </a:rPr>
              <a:t>Where does the energy come from </a:t>
            </a:r>
          </a:p>
          <a:p>
            <a:r>
              <a:rPr lang="en-US" altLang="en-US" sz="2100" u="sng">
                <a:solidFill>
                  <a:srgbClr val="000000"/>
                </a:solidFill>
                <a:latin typeface="Arial - 36"/>
              </a:rPr>
              <a:t>that drives convection currents in the mantle ?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62000" y="2567556"/>
            <a:ext cx="7467600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000000"/>
                </a:solidFill>
              </a:rPr>
              <a:t> 2. </a:t>
            </a:r>
            <a:r>
              <a:rPr lang="en-US" altLang="en-US" sz="2100" dirty="0" smtClean="0">
                <a:solidFill>
                  <a:srgbClr val="000000"/>
                </a:solidFill>
              </a:rPr>
              <a:t>Energy </a:t>
            </a:r>
            <a:r>
              <a:rPr lang="en-US" altLang="en-US" sz="2100" dirty="0">
                <a:solidFill>
                  <a:srgbClr val="000000"/>
                </a:solidFill>
              </a:rPr>
              <a:t>released from the </a:t>
            </a:r>
          </a:p>
          <a:p>
            <a:pPr algn="ctr"/>
            <a:r>
              <a:rPr lang="en-US" altLang="en-US" sz="2100" b="1" u="sng" dirty="0">
                <a:solidFill>
                  <a:srgbClr val="000000"/>
                </a:solidFill>
              </a:rPr>
              <a:t>radioactive decay</a:t>
            </a:r>
            <a:r>
              <a:rPr lang="en-US" altLang="en-US" sz="2100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altLang="en-US" sz="2100" dirty="0">
                <a:solidFill>
                  <a:srgbClr val="000000"/>
                </a:solidFill>
              </a:rPr>
              <a:t>of elements deep in the interior of the Earth</a:t>
            </a:r>
          </a:p>
          <a:p>
            <a:pPr algn="ctr"/>
            <a:r>
              <a:rPr lang="en-US" altLang="en-US" sz="2100" dirty="0">
                <a:solidFill>
                  <a:srgbClr val="000000"/>
                </a:solidFill>
              </a:rPr>
              <a:t>(uranium-238, </a:t>
            </a:r>
            <a:r>
              <a:rPr lang="en-US" altLang="en-US" sz="2100" dirty="0" smtClean="0">
                <a:solidFill>
                  <a:srgbClr val="000000"/>
                </a:solidFill>
              </a:rPr>
              <a:t>uranium-235, thorium-232</a:t>
            </a:r>
            <a:r>
              <a:rPr lang="en-US" altLang="en-US" sz="2100" dirty="0">
                <a:solidFill>
                  <a:srgbClr val="000000"/>
                </a:solidFill>
              </a:rPr>
              <a:t>, potassium-40)</a:t>
            </a:r>
          </a:p>
        </p:txBody>
      </p:sp>
      <p:sp>
        <p:nvSpPr>
          <p:cNvPr id="17459" name="Text Box 51"/>
          <p:cNvSpPr txBox="1">
            <a:spLocks noChangeArrowheads="1"/>
          </p:cNvSpPr>
          <p:nvPr/>
        </p:nvSpPr>
        <p:spPr bwMode="auto">
          <a:xfrm>
            <a:off x="593725" y="1008063"/>
            <a:ext cx="647382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1.</a:t>
            </a:r>
            <a:r>
              <a:rPr lang="en-US" altLang="en-US" sz="2100"/>
              <a:t> “Primordial energy”</a:t>
            </a:r>
          </a:p>
          <a:p>
            <a:r>
              <a:rPr lang="en-US" altLang="en-US" sz="2100"/>
              <a:t>	as Earth formed, it was a big HOT molten ball</a:t>
            </a:r>
          </a:p>
          <a:p>
            <a:r>
              <a:rPr lang="en-US" altLang="en-US" sz="2100"/>
              <a:t>	some of that thermal energy remains</a:t>
            </a:r>
          </a:p>
        </p:txBody>
      </p:sp>
      <p:pic>
        <p:nvPicPr>
          <p:cNvPr id="17460" name="Picture 52" descr="had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600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62" name="Text Box 54"/>
          <p:cNvSpPr txBox="1">
            <a:spLocks noChangeArrowheads="1"/>
          </p:cNvSpPr>
          <p:nvPr/>
        </p:nvSpPr>
        <p:spPr bwMode="auto">
          <a:xfrm>
            <a:off x="3482975" y="2133600"/>
            <a:ext cx="10128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100"/>
              <a:t>AND…</a:t>
            </a:r>
          </a:p>
        </p:txBody>
      </p:sp>
      <p:pic>
        <p:nvPicPr>
          <p:cNvPr id="17463" name="Picture 55" descr="alphadec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8600"/>
            <a:ext cx="48291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0246304">
            <a:off x="7175550" y="3853935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pencils down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38200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atom… (your “picture”)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2076" y="4507468"/>
            <a:ext cx="3108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some nuclei are not stable…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radioactive….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split…..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4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59563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u="sng">
                <a:solidFill>
                  <a:srgbClr val="000000"/>
                </a:solidFill>
                <a:latin typeface="Arial - 36"/>
              </a:rPr>
              <a:t>Where does the energy come from </a:t>
            </a:r>
          </a:p>
          <a:p>
            <a:r>
              <a:rPr lang="en-US" altLang="en-US" sz="2100" u="sng">
                <a:solidFill>
                  <a:srgbClr val="000000"/>
                </a:solidFill>
                <a:latin typeface="Arial - 36"/>
              </a:rPr>
              <a:t>that drives convection currents in the mantle ?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219200" y="1066800"/>
            <a:ext cx="66294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100">
                <a:solidFill>
                  <a:srgbClr val="000000"/>
                </a:solidFill>
              </a:rPr>
              <a:t>Energy released from the </a:t>
            </a:r>
          </a:p>
          <a:p>
            <a:pPr algn="ctr"/>
            <a:r>
              <a:rPr lang="en-US" altLang="en-US" sz="2100" b="1" u="sng">
                <a:solidFill>
                  <a:srgbClr val="000000"/>
                </a:solidFill>
              </a:rPr>
              <a:t>radioactive decay</a:t>
            </a:r>
            <a:r>
              <a:rPr lang="en-US" altLang="en-US" sz="210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altLang="en-US" sz="2100">
                <a:solidFill>
                  <a:srgbClr val="000000"/>
                </a:solidFill>
              </a:rPr>
              <a:t>of elements deep in the interior of the Earth</a:t>
            </a:r>
          </a:p>
        </p:txBody>
      </p:sp>
      <p:pic>
        <p:nvPicPr>
          <p:cNvPr id="18439" name="Picture 7" descr="alphadec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2209800"/>
            <a:ext cx="48291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0" name="Freeform 8"/>
          <p:cNvSpPr>
            <a:spLocks/>
          </p:cNvSpPr>
          <p:nvPr/>
        </p:nvSpPr>
        <p:spPr bwMode="auto">
          <a:xfrm>
            <a:off x="2879725" y="3048000"/>
            <a:ext cx="317500" cy="2743200"/>
          </a:xfrm>
          <a:custGeom>
            <a:avLst/>
            <a:gdLst>
              <a:gd name="T0" fmla="*/ 0 w 200"/>
              <a:gd name="T1" fmla="*/ 0 h 1728"/>
              <a:gd name="T2" fmla="*/ 192 w 200"/>
              <a:gd name="T3" fmla="*/ 288 h 1728"/>
              <a:gd name="T4" fmla="*/ 48 w 200"/>
              <a:gd name="T5" fmla="*/ 768 h 1728"/>
              <a:gd name="T6" fmla="*/ 144 w 200"/>
              <a:gd name="T7" fmla="*/ 1008 h 1728"/>
              <a:gd name="T8" fmla="*/ 48 w 200"/>
              <a:gd name="T9" fmla="*/ 1200 h 1728"/>
              <a:gd name="T10" fmla="*/ 192 w 200"/>
              <a:gd name="T11" fmla="*/ 1392 h 1728"/>
              <a:gd name="T12" fmla="*/ 96 w 200"/>
              <a:gd name="T13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" h="1728">
                <a:moveTo>
                  <a:pt x="0" y="0"/>
                </a:moveTo>
                <a:cubicBezTo>
                  <a:pt x="92" y="80"/>
                  <a:pt x="184" y="160"/>
                  <a:pt x="192" y="288"/>
                </a:cubicBezTo>
                <a:cubicBezTo>
                  <a:pt x="200" y="416"/>
                  <a:pt x="56" y="648"/>
                  <a:pt x="48" y="768"/>
                </a:cubicBezTo>
                <a:cubicBezTo>
                  <a:pt x="40" y="888"/>
                  <a:pt x="144" y="936"/>
                  <a:pt x="144" y="1008"/>
                </a:cubicBezTo>
                <a:cubicBezTo>
                  <a:pt x="144" y="1080"/>
                  <a:pt x="40" y="1136"/>
                  <a:pt x="48" y="1200"/>
                </a:cubicBezTo>
                <a:cubicBezTo>
                  <a:pt x="56" y="1264"/>
                  <a:pt x="184" y="1304"/>
                  <a:pt x="192" y="1392"/>
                </a:cubicBezTo>
                <a:cubicBezTo>
                  <a:pt x="200" y="1480"/>
                  <a:pt x="104" y="1672"/>
                  <a:pt x="96" y="1728"/>
                </a:cubicBezTo>
              </a:path>
            </a:pathLst>
          </a:custGeom>
          <a:noFill/>
          <a:ln w="38100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8738" y="5273675"/>
            <a:ext cx="30654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mass before (U-238):</a:t>
            </a:r>
          </a:p>
          <a:p>
            <a:r>
              <a:rPr lang="en-US" altLang="en-US" sz="2400">
                <a:solidFill>
                  <a:srgbClr val="CC0000"/>
                </a:solidFill>
              </a:rPr>
              <a:t>238.051 amu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200400" y="5253038"/>
            <a:ext cx="5880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mass after (Th-234 + </a:t>
            </a:r>
            <a:r>
              <a:rPr lang="en-US" altLang="en-US" sz="2400">
                <a:sym typeface="Symbol" panose="05050102010706020507" pitchFamily="18" charset="2"/>
              </a:rPr>
              <a:t>)</a:t>
            </a:r>
            <a:r>
              <a:rPr lang="en-US" altLang="en-US" sz="2400"/>
              <a:t>:</a:t>
            </a:r>
          </a:p>
          <a:p>
            <a:r>
              <a:rPr lang="en-US" altLang="en-US" sz="2400">
                <a:solidFill>
                  <a:srgbClr val="CC0000"/>
                </a:solidFill>
              </a:rPr>
              <a:t>234.044 amu + 4.002 amu = 238.045 amu</a:t>
            </a:r>
          </a:p>
        </p:txBody>
      </p:sp>
      <p:sp>
        <p:nvSpPr>
          <p:cNvPr id="18443" name="Freeform 11"/>
          <p:cNvSpPr>
            <a:spLocks/>
          </p:cNvSpPr>
          <p:nvPr/>
        </p:nvSpPr>
        <p:spPr bwMode="auto">
          <a:xfrm>
            <a:off x="838200" y="6172200"/>
            <a:ext cx="6781800" cy="393700"/>
          </a:xfrm>
          <a:custGeom>
            <a:avLst/>
            <a:gdLst>
              <a:gd name="T0" fmla="*/ 0 w 3120"/>
              <a:gd name="T1" fmla="*/ 0 h 392"/>
              <a:gd name="T2" fmla="*/ 1008 w 3120"/>
              <a:gd name="T3" fmla="*/ 384 h 392"/>
              <a:gd name="T4" fmla="*/ 3120 w 3120"/>
              <a:gd name="T5" fmla="*/ 48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20" h="392">
                <a:moveTo>
                  <a:pt x="0" y="0"/>
                </a:moveTo>
                <a:cubicBezTo>
                  <a:pt x="244" y="188"/>
                  <a:pt x="488" y="376"/>
                  <a:pt x="1008" y="384"/>
                </a:cubicBezTo>
                <a:cubicBezTo>
                  <a:pt x="1528" y="392"/>
                  <a:pt x="2324" y="220"/>
                  <a:pt x="3120" y="48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514600" y="6096000"/>
            <a:ext cx="1387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33CC33"/>
                </a:solidFill>
              </a:rPr>
              <a:t>WHOA!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  <p:bldP spid="18442" grpId="0"/>
      <p:bldP spid="18443" grpId="0" animBg="1"/>
      <p:bldP spid="184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0" y="3886200"/>
            <a:ext cx="2632075" cy="2590800"/>
            <a:chOff x="3312" y="432"/>
            <a:chExt cx="1658" cy="1632"/>
          </a:xfrm>
        </p:grpSpPr>
        <p:pic>
          <p:nvPicPr>
            <p:cNvPr id="19461" name="Picture 5" descr="12467153-balance-scale-vec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59" b="49661"/>
            <a:stretch>
              <a:fillRect/>
            </a:stretch>
          </p:blipFill>
          <p:spPr bwMode="auto">
            <a:xfrm>
              <a:off x="3312" y="432"/>
              <a:ext cx="1658" cy="1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3360" y="1824"/>
              <a:ext cx="480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362200" y="152400"/>
            <a:ext cx="347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Albert Einstein (~1890 to ~1950)</a:t>
            </a:r>
          </a:p>
        </p:txBody>
      </p:sp>
      <p:pic>
        <p:nvPicPr>
          <p:cNvPr id="19464" name="Picture 8" descr="einstein_580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76200"/>
            <a:ext cx="22383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2538413" y="4495800"/>
            <a:ext cx="64531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>
                <a:solidFill>
                  <a:srgbClr val="FF0000"/>
                </a:solidFill>
                <a:latin typeface="Comic Sans MS" panose="030F0702030302020204" pitchFamily="66" charset="0"/>
              </a:rPr>
              <a:t>the mass before &gt; mass after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2725738" y="5486400"/>
            <a:ext cx="6189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3300"/>
                </a:solidFill>
                <a:latin typeface="Comic Sans MS" panose="030F0702030302020204" pitchFamily="66" charset="0"/>
              </a:rPr>
              <a:t>whoa… what happened to obeying the Law!!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4568825" y="5029200"/>
            <a:ext cx="3127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FF00"/>
                </a:solidFill>
                <a:latin typeface="Comic Sans MS" panose="030F0702030302020204" pitchFamily="66" charset="0"/>
              </a:rPr>
              <a:t>mass has been LOST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 rot="-1461747">
            <a:off x="5776913" y="4149725"/>
            <a:ext cx="1697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FF00"/>
                </a:solidFill>
                <a:latin typeface="Comic Sans MS" panose="030F0702030302020204" pitchFamily="66" charset="0"/>
              </a:rPr>
              <a:t>greater than</a:t>
            </a:r>
          </a:p>
        </p:txBody>
      </p:sp>
      <p:pic>
        <p:nvPicPr>
          <p:cNvPr id="19476" name="Picture 20" descr="alphadec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33400"/>
            <a:ext cx="48291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7" name="Freeform 21"/>
          <p:cNvSpPr>
            <a:spLocks/>
          </p:cNvSpPr>
          <p:nvPr/>
        </p:nvSpPr>
        <p:spPr bwMode="auto">
          <a:xfrm>
            <a:off x="4102100" y="1219200"/>
            <a:ext cx="317500" cy="2743200"/>
          </a:xfrm>
          <a:custGeom>
            <a:avLst/>
            <a:gdLst>
              <a:gd name="T0" fmla="*/ 0 w 200"/>
              <a:gd name="T1" fmla="*/ 0 h 1728"/>
              <a:gd name="T2" fmla="*/ 192 w 200"/>
              <a:gd name="T3" fmla="*/ 288 h 1728"/>
              <a:gd name="T4" fmla="*/ 48 w 200"/>
              <a:gd name="T5" fmla="*/ 768 h 1728"/>
              <a:gd name="T6" fmla="*/ 144 w 200"/>
              <a:gd name="T7" fmla="*/ 1008 h 1728"/>
              <a:gd name="T8" fmla="*/ 48 w 200"/>
              <a:gd name="T9" fmla="*/ 1200 h 1728"/>
              <a:gd name="T10" fmla="*/ 192 w 200"/>
              <a:gd name="T11" fmla="*/ 1392 h 1728"/>
              <a:gd name="T12" fmla="*/ 96 w 200"/>
              <a:gd name="T13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" h="1728">
                <a:moveTo>
                  <a:pt x="0" y="0"/>
                </a:moveTo>
                <a:cubicBezTo>
                  <a:pt x="92" y="80"/>
                  <a:pt x="184" y="160"/>
                  <a:pt x="192" y="288"/>
                </a:cubicBezTo>
                <a:cubicBezTo>
                  <a:pt x="200" y="416"/>
                  <a:pt x="56" y="648"/>
                  <a:pt x="48" y="768"/>
                </a:cubicBezTo>
                <a:cubicBezTo>
                  <a:pt x="40" y="888"/>
                  <a:pt x="144" y="936"/>
                  <a:pt x="144" y="1008"/>
                </a:cubicBezTo>
                <a:cubicBezTo>
                  <a:pt x="144" y="1080"/>
                  <a:pt x="40" y="1136"/>
                  <a:pt x="48" y="1200"/>
                </a:cubicBezTo>
                <a:cubicBezTo>
                  <a:pt x="56" y="1264"/>
                  <a:pt x="184" y="1304"/>
                  <a:pt x="192" y="1392"/>
                </a:cubicBezTo>
                <a:cubicBezTo>
                  <a:pt x="200" y="1480"/>
                  <a:pt x="104" y="1672"/>
                  <a:pt x="96" y="1728"/>
                </a:cubicBezTo>
              </a:path>
            </a:pathLst>
          </a:custGeom>
          <a:noFill/>
          <a:ln w="38100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2373313" y="3336925"/>
            <a:ext cx="1665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mass before:</a:t>
            </a:r>
          </a:p>
          <a:p>
            <a:r>
              <a:rPr lang="en-US" altLang="en-US" sz="2000"/>
              <a:t>238.051 amu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4376738" y="3352800"/>
            <a:ext cx="49196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mass after:</a:t>
            </a:r>
          </a:p>
          <a:p>
            <a:r>
              <a:rPr lang="en-US" altLang="en-US" sz="2000"/>
              <a:t>234.044 amu + 4.002 amu = 238.045 amu</a:t>
            </a:r>
          </a:p>
        </p:txBody>
      </p:sp>
      <p:pic>
        <p:nvPicPr>
          <p:cNvPr id="19475" name="Picture 19" descr="tiny-motorist-tick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59055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94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94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94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71" grpId="0"/>
      <p:bldP spid="19472" grpId="0"/>
      <p:bldP spid="19473" grpId="0"/>
      <p:bldP spid="194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lipboard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471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6200" y="152400"/>
            <a:ext cx="42926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dirty="0">
                <a:solidFill>
                  <a:srgbClr val="000000"/>
                </a:solidFill>
              </a:rPr>
              <a:t>The main layers of Earth:</a:t>
            </a:r>
          </a:p>
          <a:p>
            <a:r>
              <a:rPr lang="en-US" altLang="en-US" sz="2100" dirty="0">
                <a:solidFill>
                  <a:srgbClr val="000000"/>
                </a:solidFill>
              </a:rPr>
              <a:t>	hot, solid inner </a:t>
            </a:r>
            <a:r>
              <a:rPr lang="en-US" altLang="en-US" sz="2100" b="1" u="sng" dirty="0">
                <a:solidFill>
                  <a:srgbClr val="000000"/>
                </a:solidFill>
              </a:rPr>
              <a:t>core</a:t>
            </a:r>
            <a:r>
              <a:rPr lang="en-US" altLang="en-US" sz="2100" dirty="0">
                <a:solidFill>
                  <a:srgbClr val="000000"/>
                </a:solidFill>
              </a:rPr>
              <a:t>, </a:t>
            </a:r>
          </a:p>
          <a:p>
            <a:r>
              <a:rPr lang="en-US" altLang="en-US" sz="2100" dirty="0">
                <a:solidFill>
                  <a:srgbClr val="000000"/>
                </a:solidFill>
              </a:rPr>
              <a:t>	a </a:t>
            </a:r>
            <a:r>
              <a:rPr lang="en-US" altLang="en-US" sz="2100" dirty="0" smtClean="0">
                <a:solidFill>
                  <a:srgbClr val="000000"/>
                </a:solidFill>
              </a:rPr>
              <a:t>hot, liquid </a:t>
            </a:r>
            <a:r>
              <a:rPr lang="en-US" altLang="en-US" sz="2100" dirty="0">
                <a:solidFill>
                  <a:srgbClr val="000000"/>
                </a:solidFill>
              </a:rPr>
              <a:t>outer </a:t>
            </a:r>
            <a:r>
              <a:rPr lang="en-US" altLang="en-US" sz="2100" b="1" u="sng" dirty="0">
                <a:solidFill>
                  <a:srgbClr val="000000"/>
                </a:solidFill>
              </a:rPr>
              <a:t>core</a:t>
            </a:r>
            <a:r>
              <a:rPr lang="en-US" altLang="en-US" sz="2100" dirty="0">
                <a:solidFill>
                  <a:srgbClr val="000000"/>
                </a:solidFill>
              </a:rPr>
              <a:t>, </a:t>
            </a:r>
          </a:p>
          <a:p>
            <a:r>
              <a:rPr lang="en-US" altLang="en-US" sz="2100" dirty="0">
                <a:solidFill>
                  <a:srgbClr val="000000"/>
                </a:solidFill>
              </a:rPr>
              <a:t>	a </a:t>
            </a:r>
            <a:r>
              <a:rPr lang="en-US" altLang="en-US" sz="2100" dirty="0" smtClean="0">
                <a:solidFill>
                  <a:srgbClr val="000000"/>
                </a:solidFill>
              </a:rPr>
              <a:t>fluid to solid </a:t>
            </a:r>
            <a:r>
              <a:rPr lang="en-US" altLang="en-US" sz="2100" b="1" u="sng" dirty="0" smtClean="0">
                <a:solidFill>
                  <a:srgbClr val="000000"/>
                </a:solidFill>
              </a:rPr>
              <a:t>mantle </a:t>
            </a:r>
            <a:endParaRPr lang="en-US" altLang="en-US" sz="2100" b="1" u="sng" dirty="0">
              <a:solidFill>
                <a:srgbClr val="000000"/>
              </a:solidFill>
            </a:endParaRPr>
          </a:p>
          <a:p>
            <a:r>
              <a:rPr lang="en-US" altLang="en-US" sz="2100" dirty="0">
                <a:solidFill>
                  <a:srgbClr val="000000"/>
                </a:solidFill>
              </a:rPr>
              <a:t>	and solid </a:t>
            </a:r>
            <a:r>
              <a:rPr lang="en-US" altLang="en-US" sz="2100" b="1" u="sng" dirty="0">
                <a:solidFill>
                  <a:srgbClr val="000000"/>
                </a:solidFill>
              </a:rPr>
              <a:t>crust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28600" y="2200275"/>
            <a:ext cx="85344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b="1" u="sng" dirty="0">
                <a:solidFill>
                  <a:srgbClr val="000000"/>
                </a:solidFill>
              </a:rPr>
              <a:t>The Crust </a:t>
            </a:r>
          </a:p>
          <a:p>
            <a:r>
              <a:rPr lang="en-US" altLang="en-US" sz="2100" dirty="0">
                <a:solidFill>
                  <a:srgbClr val="000000"/>
                </a:solidFill>
              </a:rPr>
              <a:t>- the outermost layer</a:t>
            </a:r>
          </a:p>
          <a:p>
            <a:pPr>
              <a:buFontTx/>
              <a:buChar char="-"/>
            </a:pPr>
            <a:r>
              <a:rPr lang="en-US" altLang="en-US" sz="2100" dirty="0">
                <a:solidFill>
                  <a:srgbClr val="000000"/>
                </a:solidFill>
              </a:rPr>
              <a:t>“</a:t>
            </a:r>
            <a:r>
              <a:rPr lang="en-US" altLang="en-US" sz="2100" dirty="0" err="1">
                <a:solidFill>
                  <a:srgbClr val="000000"/>
                </a:solidFill>
              </a:rPr>
              <a:t>thin”nest</a:t>
            </a:r>
            <a:r>
              <a:rPr lang="en-US" altLang="en-US" sz="2100" dirty="0">
                <a:solidFill>
                  <a:srgbClr val="000000"/>
                </a:solidFill>
              </a:rPr>
              <a:t> </a:t>
            </a:r>
            <a:r>
              <a:rPr lang="en-US" altLang="en-US" sz="2100" dirty="0" smtClean="0">
                <a:solidFill>
                  <a:srgbClr val="000000"/>
                </a:solidFill>
              </a:rPr>
              <a:t>layer </a:t>
            </a:r>
            <a:r>
              <a:rPr lang="en-US" altLang="en-US" sz="2100" dirty="0" smtClean="0">
                <a:solidFill>
                  <a:srgbClr val="0000CC"/>
                </a:solidFill>
              </a:rPr>
              <a:t>(5-25 mi)</a:t>
            </a:r>
            <a:endParaRPr lang="en-US" altLang="en-US" sz="2100" dirty="0">
              <a:solidFill>
                <a:srgbClr val="0000CC"/>
              </a:solidFill>
            </a:endParaRPr>
          </a:p>
          <a:p>
            <a:pPr>
              <a:buFontTx/>
              <a:buChar char="-"/>
            </a:pPr>
            <a:r>
              <a:rPr lang="en-US" altLang="en-US" sz="2100" dirty="0">
                <a:solidFill>
                  <a:srgbClr val="000000"/>
                </a:solidFill>
              </a:rPr>
              <a:t> </a:t>
            </a:r>
            <a:r>
              <a:rPr lang="en-US" altLang="en-US" sz="2100" dirty="0">
                <a:solidFill>
                  <a:srgbClr val="0000CC"/>
                </a:solidFill>
              </a:rPr>
              <a:t>brittle</a:t>
            </a:r>
          </a:p>
          <a:p>
            <a:pPr>
              <a:buFontTx/>
              <a:buChar char="-"/>
            </a:pPr>
            <a:r>
              <a:rPr lang="en-US" altLang="en-US" sz="2100" dirty="0">
                <a:solidFill>
                  <a:srgbClr val="000000"/>
                </a:solidFill>
              </a:rPr>
              <a:t> 90% by mass </a:t>
            </a:r>
            <a:r>
              <a:rPr lang="en-US" altLang="en-US" sz="2100" dirty="0">
                <a:solidFill>
                  <a:srgbClr val="0000CC"/>
                </a:solidFill>
              </a:rPr>
              <a:t>silicates</a:t>
            </a:r>
            <a:r>
              <a:rPr lang="en-US" altLang="en-US" sz="2100" dirty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 altLang="en-US" sz="2100" dirty="0">
                <a:solidFill>
                  <a:srgbClr val="000000"/>
                </a:solidFill>
              </a:rPr>
              <a:t>(minerals containing silicon and oxygen)</a:t>
            </a:r>
          </a:p>
          <a:p>
            <a:pPr>
              <a:buFontTx/>
              <a:buChar char="-"/>
            </a:pPr>
            <a:r>
              <a:rPr lang="en-US" altLang="en-US" sz="2100" dirty="0">
                <a:solidFill>
                  <a:srgbClr val="000000"/>
                </a:solidFill>
              </a:rPr>
              <a:t> two types: </a:t>
            </a:r>
          </a:p>
          <a:p>
            <a:r>
              <a:rPr lang="en-US" altLang="en-US" sz="2100" dirty="0">
                <a:solidFill>
                  <a:srgbClr val="000000"/>
                </a:solidFill>
              </a:rPr>
              <a:t>      </a:t>
            </a:r>
            <a:r>
              <a:rPr lang="en-US" altLang="en-US" sz="2100" u="sng" dirty="0">
                <a:solidFill>
                  <a:srgbClr val="000000"/>
                </a:solidFill>
              </a:rPr>
              <a:t>oceanic</a:t>
            </a:r>
          </a:p>
          <a:p>
            <a:r>
              <a:rPr lang="en-US" altLang="en-US" sz="2100" dirty="0">
                <a:solidFill>
                  <a:srgbClr val="000000"/>
                </a:solidFill>
              </a:rPr>
              <a:t>	</a:t>
            </a:r>
            <a:r>
              <a:rPr lang="en-US" altLang="en-US" sz="2100" dirty="0" smtClean="0">
                <a:solidFill>
                  <a:srgbClr val="0000CC"/>
                </a:solidFill>
              </a:rPr>
              <a:t>mostly </a:t>
            </a:r>
            <a:r>
              <a:rPr lang="en-US" altLang="en-US" sz="2100" dirty="0">
                <a:solidFill>
                  <a:srgbClr val="0000CC"/>
                </a:solidFill>
              </a:rPr>
              <a:t>igneous rocks</a:t>
            </a:r>
          </a:p>
          <a:p>
            <a:r>
              <a:rPr lang="en-US" altLang="en-US" sz="2100" dirty="0">
                <a:solidFill>
                  <a:srgbClr val="0000CC"/>
                </a:solidFill>
              </a:rPr>
              <a:t>	w/ thin veneer of sediment</a:t>
            </a:r>
          </a:p>
          <a:p>
            <a:r>
              <a:rPr lang="en-US" altLang="en-US" sz="2100" dirty="0">
                <a:solidFill>
                  <a:srgbClr val="000000"/>
                </a:solidFill>
              </a:rPr>
              <a:t>      </a:t>
            </a:r>
            <a:r>
              <a:rPr lang="en-US" altLang="en-US" sz="2100" u="sng" dirty="0">
                <a:solidFill>
                  <a:srgbClr val="000000"/>
                </a:solidFill>
              </a:rPr>
              <a:t>continental</a:t>
            </a:r>
          </a:p>
          <a:p>
            <a:r>
              <a:rPr lang="en-US" altLang="en-US" sz="2100" dirty="0">
                <a:solidFill>
                  <a:srgbClr val="000000"/>
                </a:solidFill>
              </a:rPr>
              <a:t>	</a:t>
            </a:r>
            <a:r>
              <a:rPr lang="en-US" altLang="en-US" sz="2100" dirty="0">
                <a:solidFill>
                  <a:srgbClr val="0000CC"/>
                </a:solidFill>
              </a:rPr>
              <a:t>mostly metamorphic </a:t>
            </a:r>
            <a:r>
              <a:rPr lang="en-US" altLang="en-US" sz="2100" dirty="0" smtClean="0">
                <a:solidFill>
                  <a:srgbClr val="0000CC"/>
                </a:solidFill>
              </a:rPr>
              <a:t>rocks</a:t>
            </a:r>
            <a:endParaRPr lang="en-US" altLang="en-US" sz="2100" dirty="0">
              <a:solidFill>
                <a:srgbClr val="0000CC"/>
              </a:solidFill>
            </a:endParaRPr>
          </a:p>
          <a:p>
            <a:r>
              <a:rPr lang="en-US" altLang="en-US" sz="2100" dirty="0">
                <a:solidFill>
                  <a:srgbClr val="0000CC"/>
                </a:solidFill>
              </a:rPr>
              <a:t>	covered to some extent with sedimentary rocks</a:t>
            </a:r>
          </a:p>
          <a:p>
            <a:r>
              <a:rPr lang="en-US" altLang="en-US" sz="2100" dirty="0">
                <a:solidFill>
                  <a:srgbClr val="0000CC"/>
                </a:solidFill>
              </a:rPr>
              <a:t>	and most covered with sediment</a:t>
            </a:r>
          </a:p>
        </p:txBody>
      </p:sp>
      <p:sp>
        <p:nvSpPr>
          <p:cNvPr id="3" name="TextBox 2"/>
          <p:cNvSpPr txBox="1"/>
          <p:nvPr/>
        </p:nvSpPr>
        <p:spPr>
          <a:xfrm rot="20371253">
            <a:off x="4231913" y="4653786"/>
            <a:ext cx="10054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rgbClr val="C00000"/>
                </a:solidFill>
              </a:rPr>
              <a:t>thinner</a:t>
            </a:r>
            <a:endParaRPr lang="en-US" sz="21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470663">
            <a:off x="5319146" y="5541383"/>
            <a:ext cx="9765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rgbClr val="C00000"/>
                </a:solidFill>
              </a:rPr>
              <a:t>thicker</a:t>
            </a:r>
            <a:endParaRPr lang="en-US" sz="21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0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0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0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0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3810000"/>
            <a:ext cx="2632075" cy="2590800"/>
            <a:chOff x="3312" y="432"/>
            <a:chExt cx="1658" cy="1632"/>
          </a:xfrm>
        </p:grpSpPr>
        <p:pic>
          <p:nvPicPr>
            <p:cNvPr id="21507" name="Picture 3" descr="12467153-balance-scale-vec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59" b="49661"/>
            <a:stretch>
              <a:fillRect/>
            </a:stretch>
          </p:blipFill>
          <p:spPr bwMode="auto">
            <a:xfrm>
              <a:off x="3312" y="432"/>
              <a:ext cx="1658" cy="1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3360" y="1824"/>
              <a:ext cx="480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362200" y="76200"/>
            <a:ext cx="347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Albert Einstein (~1890 to ~1950)</a:t>
            </a:r>
          </a:p>
        </p:txBody>
      </p:sp>
      <p:pic>
        <p:nvPicPr>
          <p:cNvPr id="21510" name="Picture 6" descr="einstein_580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0"/>
            <a:ext cx="22383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538413" y="4419600"/>
            <a:ext cx="64531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>
                <a:solidFill>
                  <a:srgbClr val="FF0000"/>
                </a:solidFill>
                <a:latin typeface="Comic Sans MS" panose="030F0702030302020204" pitchFamily="66" charset="0"/>
              </a:rPr>
              <a:t>the mass before &gt; mass after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568825" y="4953000"/>
            <a:ext cx="3127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FF00"/>
                </a:solidFill>
                <a:latin typeface="Comic Sans MS" panose="030F0702030302020204" pitchFamily="66" charset="0"/>
              </a:rPr>
              <a:t>mass has been LOST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 rot="-1461747">
            <a:off x="5776913" y="4073525"/>
            <a:ext cx="1697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FF00"/>
                </a:solidFill>
                <a:latin typeface="Comic Sans MS" panose="030F0702030302020204" pitchFamily="66" charset="0"/>
              </a:rPr>
              <a:t>greater than</a:t>
            </a:r>
          </a:p>
        </p:txBody>
      </p:sp>
      <p:pic>
        <p:nvPicPr>
          <p:cNvPr id="21516" name="Picture 12" descr="alphadec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200"/>
            <a:ext cx="48291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7" name="Freeform 13"/>
          <p:cNvSpPr>
            <a:spLocks/>
          </p:cNvSpPr>
          <p:nvPr/>
        </p:nvSpPr>
        <p:spPr bwMode="auto">
          <a:xfrm>
            <a:off x="4102100" y="1143000"/>
            <a:ext cx="317500" cy="2743200"/>
          </a:xfrm>
          <a:custGeom>
            <a:avLst/>
            <a:gdLst>
              <a:gd name="T0" fmla="*/ 0 w 200"/>
              <a:gd name="T1" fmla="*/ 0 h 1728"/>
              <a:gd name="T2" fmla="*/ 192 w 200"/>
              <a:gd name="T3" fmla="*/ 288 h 1728"/>
              <a:gd name="T4" fmla="*/ 48 w 200"/>
              <a:gd name="T5" fmla="*/ 768 h 1728"/>
              <a:gd name="T6" fmla="*/ 144 w 200"/>
              <a:gd name="T7" fmla="*/ 1008 h 1728"/>
              <a:gd name="T8" fmla="*/ 48 w 200"/>
              <a:gd name="T9" fmla="*/ 1200 h 1728"/>
              <a:gd name="T10" fmla="*/ 192 w 200"/>
              <a:gd name="T11" fmla="*/ 1392 h 1728"/>
              <a:gd name="T12" fmla="*/ 96 w 200"/>
              <a:gd name="T13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" h="1728">
                <a:moveTo>
                  <a:pt x="0" y="0"/>
                </a:moveTo>
                <a:cubicBezTo>
                  <a:pt x="92" y="80"/>
                  <a:pt x="184" y="160"/>
                  <a:pt x="192" y="288"/>
                </a:cubicBezTo>
                <a:cubicBezTo>
                  <a:pt x="200" y="416"/>
                  <a:pt x="56" y="648"/>
                  <a:pt x="48" y="768"/>
                </a:cubicBezTo>
                <a:cubicBezTo>
                  <a:pt x="40" y="888"/>
                  <a:pt x="144" y="936"/>
                  <a:pt x="144" y="1008"/>
                </a:cubicBezTo>
                <a:cubicBezTo>
                  <a:pt x="144" y="1080"/>
                  <a:pt x="40" y="1136"/>
                  <a:pt x="48" y="1200"/>
                </a:cubicBezTo>
                <a:cubicBezTo>
                  <a:pt x="56" y="1264"/>
                  <a:pt x="184" y="1304"/>
                  <a:pt x="192" y="1392"/>
                </a:cubicBezTo>
                <a:cubicBezTo>
                  <a:pt x="200" y="1480"/>
                  <a:pt x="104" y="1672"/>
                  <a:pt x="96" y="1728"/>
                </a:cubicBezTo>
              </a:path>
            </a:pathLst>
          </a:custGeom>
          <a:noFill/>
          <a:ln w="38100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2373313" y="3260725"/>
            <a:ext cx="1665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mass before:</a:t>
            </a:r>
          </a:p>
          <a:p>
            <a:r>
              <a:rPr lang="en-US" altLang="en-US" sz="2000"/>
              <a:t>238.051 amu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4376738" y="3276600"/>
            <a:ext cx="49196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mass after:</a:t>
            </a:r>
          </a:p>
          <a:p>
            <a:r>
              <a:rPr lang="en-US" altLang="en-US" sz="2000"/>
              <a:t>234.044 amu + 4.002 amu = 238.045 amu</a:t>
            </a:r>
          </a:p>
        </p:txBody>
      </p:sp>
      <p:graphicFrame>
        <p:nvGraphicFramePr>
          <p:cNvPr id="21520" name="Object 16"/>
          <p:cNvGraphicFramePr>
            <a:graphicFrameLocks noChangeAspect="1"/>
          </p:cNvGraphicFramePr>
          <p:nvPr/>
        </p:nvGraphicFramePr>
        <p:xfrm>
          <a:off x="2743200" y="5334000"/>
          <a:ext cx="59594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name="Equation" r:id="rId6" imgW="3327120" imgH="495000" progId="Equation.DSMT4">
                  <p:embed/>
                </p:oleObj>
              </mc:Choice>
              <mc:Fallback>
                <p:oleObj name="Equation" r:id="rId6" imgW="3327120" imgH="4950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334000"/>
                        <a:ext cx="595947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4699000" y="6172200"/>
            <a:ext cx="406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33CC33"/>
                </a:solidFill>
              </a:rPr>
              <a:t>matter has become energy!!!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15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13" grpId="0"/>
      <p:bldP spid="21514" grpId="0"/>
      <p:bldP spid="215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59563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u="sng">
                <a:solidFill>
                  <a:srgbClr val="000000"/>
                </a:solidFill>
                <a:latin typeface="Arial - 36"/>
              </a:rPr>
              <a:t>Where does the energy come from </a:t>
            </a:r>
          </a:p>
          <a:p>
            <a:r>
              <a:rPr lang="en-US" altLang="en-US" sz="2100" u="sng">
                <a:solidFill>
                  <a:srgbClr val="000000"/>
                </a:solidFill>
                <a:latin typeface="Arial - 36"/>
              </a:rPr>
              <a:t>that drives convection currents in the mantle ?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62000" y="2590800"/>
            <a:ext cx="7086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100" dirty="0" smtClean="0">
                <a:solidFill>
                  <a:srgbClr val="000000"/>
                </a:solidFill>
              </a:rPr>
              <a:t>2.  Energy </a:t>
            </a:r>
            <a:r>
              <a:rPr lang="en-US" altLang="en-US" sz="2100" dirty="0">
                <a:solidFill>
                  <a:srgbClr val="000000"/>
                </a:solidFill>
              </a:rPr>
              <a:t>released from the </a:t>
            </a:r>
          </a:p>
          <a:p>
            <a:pPr algn="ctr"/>
            <a:r>
              <a:rPr lang="en-US" altLang="en-US" sz="2100" b="1" u="sng" dirty="0">
                <a:solidFill>
                  <a:srgbClr val="000000"/>
                </a:solidFill>
              </a:rPr>
              <a:t>radioactive decay</a:t>
            </a:r>
            <a:r>
              <a:rPr lang="en-US" altLang="en-US" sz="2100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altLang="en-US" sz="2100" dirty="0">
                <a:solidFill>
                  <a:srgbClr val="000000"/>
                </a:solidFill>
              </a:rPr>
              <a:t>of elements deep in the interior of the Earth</a:t>
            </a:r>
          </a:p>
          <a:p>
            <a:pPr algn="ctr"/>
            <a:r>
              <a:rPr lang="en-US" altLang="en-US" sz="2100" dirty="0">
                <a:solidFill>
                  <a:srgbClr val="000000"/>
                </a:solidFill>
              </a:rPr>
              <a:t>(uranium-238, </a:t>
            </a:r>
            <a:r>
              <a:rPr lang="en-US" altLang="en-US" sz="2100" dirty="0" smtClean="0">
                <a:solidFill>
                  <a:srgbClr val="000000"/>
                </a:solidFill>
              </a:rPr>
              <a:t>uranium-235, thorium-232</a:t>
            </a:r>
            <a:r>
              <a:rPr lang="en-US" altLang="en-US" sz="2100" dirty="0">
                <a:solidFill>
                  <a:srgbClr val="000000"/>
                </a:solidFill>
              </a:rPr>
              <a:t>, potassium-40)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93725" y="1044575"/>
            <a:ext cx="64738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100" dirty="0" smtClean="0"/>
              <a:t>1.  “Primordial </a:t>
            </a:r>
            <a:r>
              <a:rPr lang="en-US" altLang="en-US" sz="2100" dirty="0"/>
              <a:t>energy”</a:t>
            </a:r>
          </a:p>
          <a:p>
            <a:r>
              <a:rPr lang="en-US" altLang="en-US" sz="2100" dirty="0"/>
              <a:t>	as Earth formed, it was a big HOT molten ball</a:t>
            </a:r>
          </a:p>
          <a:p>
            <a:r>
              <a:rPr lang="en-US" altLang="en-US" sz="2100" dirty="0"/>
              <a:t>	some of that thermal energy remains</a:t>
            </a:r>
          </a:p>
        </p:txBody>
      </p:sp>
      <p:pic>
        <p:nvPicPr>
          <p:cNvPr id="22533" name="Picture 5" descr="had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600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482975" y="2133600"/>
            <a:ext cx="10128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100"/>
              <a:t>AND…</a:t>
            </a:r>
          </a:p>
        </p:txBody>
      </p:sp>
      <p:pic>
        <p:nvPicPr>
          <p:cNvPr id="22535" name="Picture 7" descr="alphadec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" y="4604405"/>
            <a:ext cx="3860042" cy="22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4191000"/>
            <a:ext cx="6240811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 radioactive nuclei decay (split)</a:t>
            </a:r>
          </a:p>
          <a:p>
            <a:r>
              <a:rPr lang="en-US" sz="2400" dirty="0" smtClean="0"/>
              <a:t>… mass is “lost”</a:t>
            </a:r>
          </a:p>
          <a:p>
            <a:r>
              <a:rPr lang="en-US" sz="2400" dirty="0" smtClean="0"/>
              <a:t>… the “lost” mass is transformed into energy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(</a:t>
            </a:r>
            <a:r>
              <a:rPr lang="en-US" sz="2400" i="1" dirty="0" smtClean="0"/>
              <a:t>primarily thermal energy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 rot="20246304">
            <a:off x="7391240" y="3609647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pencils back 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59563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u="sng">
                <a:solidFill>
                  <a:srgbClr val="000000"/>
                </a:solidFill>
                <a:latin typeface="Arial - 36"/>
              </a:rPr>
              <a:t>Where does the energy come from </a:t>
            </a:r>
          </a:p>
          <a:p>
            <a:r>
              <a:rPr lang="en-US" altLang="en-US" sz="2100" u="sng">
                <a:solidFill>
                  <a:srgbClr val="000000"/>
                </a:solidFill>
                <a:latin typeface="Arial - 36"/>
              </a:rPr>
              <a:t>that drives convection currents in the mantle ?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62000" y="2590800"/>
            <a:ext cx="7086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100" dirty="0" smtClean="0">
                <a:solidFill>
                  <a:srgbClr val="000000"/>
                </a:solidFill>
              </a:rPr>
              <a:t>2.  Energy </a:t>
            </a:r>
            <a:r>
              <a:rPr lang="en-US" altLang="en-US" sz="2100" dirty="0">
                <a:solidFill>
                  <a:srgbClr val="000000"/>
                </a:solidFill>
              </a:rPr>
              <a:t>released from the </a:t>
            </a:r>
          </a:p>
          <a:p>
            <a:pPr algn="ctr"/>
            <a:r>
              <a:rPr lang="en-US" altLang="en-US" sz="2100" b="1" u="sng" dirty="0">
                <a:solidFill>
                  <a:srgbClr val="000000"/>
                </a:solidFill>
              </a:rPr>
              <a:t>radioactive decay</a:t>
            </a:r>
            <a:r>
              <a:rPr lang="en-US" altLang="en-US" sz="2100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altLang="en-US" sz="2100" dirty="0">
                <a:solidFill>
                  <a:srgbClr val="000000"/>
                </a:solidFill>
              </a:rPr>
              <a:t>of elements deep in the interior of the Earth</a:t>
            </a:r>
          </a:p>
          <a:p>
            <a:pPr algn="ctr"/>
            <a:r>
              <a:rPr lang="en-US" altLang="en-US" sz="2100" dirty="0">
                <a:solidFill>
                  <a:srgbClr val="000000"/>
                </a:solidFill>
              </a:rPr>
              <a:t>(uranium-238, </a:t>
            </a:r>
            <a:r>
              <a:rPr lang="en-US" altLang="en-US" sz="2100" dirty="0" smtClean="0">
                <a:solidFill>
                  <a:srgbClr val="000000"/>
                </a:solidFill>
              </a:rPr>
              <a:t>uranium-235, thorium-232</a:t>
            </a:r>
            <a:r>
              <a:rPr lang="en-US" altLang="en-US" sz="2100" dirty="0">
                <a:solidFill>
                  <a:srgbClr val="000000"/>
                </a:solidFill>
              </a:rPr>
              <a:t>, potassium-40)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93725" y="1044575"/>
            <a:ext cx="64738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100" dirty="0" smtClean="0"/>
              <a:t>1.  “Primordial </a:t>
            </a:r>
            <a:r>
              <a:rPr lang="en-US" altLang="en-US" sz="2100" dirty="0"/>
              <a:t>energy”</a:t>
            </a:r>
          </a:p>
          <a:p>
            <a:r>
              <a:rPr lang="en-US" altLang="en-US" sz="2100" dirty="0"/>
              <a:t>	as Earth formed, it was a big HOT molten ball</a:t>
            </a:r>
          </a:p>
          <a:p>
            <a:r>
              <a:rPr lang="en-US" altLang="en-US" sz="2100" dirty="0"/>
              <a:t>	some of that thermal energy remains</a:t>
            </a:r>
          </a:p>
        </p:txBody>
      </p:sp>
      <p:pic>
        <p:nvPicPr>
          <p:cNvPr id="22533" name="Picture 5" descr="had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600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482975" y="2133600"/>
            <a:ext cx="10128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100" dirty="0"/>
              <a:t>AND…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4000" y="4702505"/>
            <a:ext cx="7086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100" dirty="0">
                <a:solidFill>
                  <a:srgbClr val="000000"/>
                </a:solidFill>
              </a:rPr>
              <a:t>3</a:t>
            </a:r>
            <a:r>
              <a:rPr lang="en-US" altLang="en-US" sz="2100" dirty="0" smtClean="0">
                <a:solidFill>
                  <a:srgbClr val="000000"/>
                </a:solidFill>
              </a:rPr>
              <a:t>.  Frictional heating… </a:t>
            </a:r>
          </a:p>
          <a:p>
            <a:pPr algn="ctr"/>
            <a:r>
              <a:rPr lang="en-US" altLang="en-US" sz="2100" dirty="0" smtClean="0">
                <a:solidFill>
                  <a:srgbClr val="000000"/>
                </a:solidFill>
              </a:rPr>
              <a:t>from the mantle moving as Moon’s pull deforms the Earth</a:t>
            </a:r>
            <a:endParaRPr lang="en-US" altLang="en-US" sz="2100" dirty="0">
              <a:solidFill>
                <a:srgbClr val="000000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657600" y="4132775"/>
            <a:ext cx="10128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100" dirty="0"/>
              <a:t>AND…</a:t>
            </a:r>
          </a:p>
        </p:txBody>
      </p:sp>
    </p:spTree>
    <p:extLst>
      <p:ext uri="{BB962C8B-B14F-4D97-AF65-F5344CB8AC3E}">
        <p14:creationId xmlns:p14="http://schemas.microsoft.com/office/powerpoint/2010/main" val="295998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02" name="Group 138"/>
          <p:cNvGraphicFramePr>
            <a:graphicFrameLocks noGrp="1"/>
          </p:cNvGraphicFramePr>
          <p:nvPr/>
        </p:nvGraphicFramePr>
        <p:xfrm>
          <a:off x="241300" y="1676400"/>
          <a:ext cx="8597900" cy="3276600"/>
        </p:xfrm>
        <a:graphic>
          <a:graphicData uri="http://schemas.openxmlformats.org/drawingml/2006/table">
            <a:tbl>
              <a:tblPr/>
              <a:tblGrid>
                <a:gridCol w="1816100"/>
                <a:gridCol w="3657600"/>
                <a:gridCol w="3124200"/>
              </a:tblGrid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- 20"/>
                          <a:cs typeface="Arial" panose="020B0604020202020204" pitchFamily="34" charset="0"/>
                        </a:rPr>
                        <a:t>Earth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- 20"/>
                          <a:cs typeface="Arial" panose="020B0604020202020204" pitchFamily="34" charset="0"/>
                        </a:rPr>
                        <a:t>Where/How can we observe convection currents in this system?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- 20"/>
                          <a:cs typeface="Arial" panose="020B0604020202020204" pitchFamily="34" charset="0"/>
                        </a:rPr>
                        <a:t>Source of Energy for  Convection Currents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- 20"/>
                          <a:cs typeface="Arial" panose="020B0604020202020204" pitchFamily="34" charset="0"/>
                        </a:rPr>
                        <a:t>Hydrosphere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- 26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- 20"/>
                          <a:cs typeface="Arial" panose="020B0604020202020204" pitchFamily="34" charset="0"/>
                        </a:rPr>
                        <a:t>Atmosphere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- 26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- 20"/>
                          <a:cs typeface="Arial" panose="020B0604020202020204" pitchFamily="34" charset="0"/>
                        </a:rPr>
                        <a:t>Geosphere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- 26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10" name="Text Box 46"/>
          <p:cNvSpPr txBox="1">
            <a:spLocks noChangeArrowheads="1"/>
          </p:cNvSpPr>
          <p:nvPr/>
        </p:nvSpPr>
        <p:spPr bwMode="auto">
          <a:xfrm>
            <a:off x="330200" y="441325"/>
            <a:ext cx="744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  <a:latin typeface="Times New Roman - 22"/>
              </a:rPr>
              <a:t>Making Connections</a:t>
            </a:r>
          </a:p>
          <a:p>
            <a:r>
              <a:rPr lang="en-US" altLang="en-US" sz="2000">
                <a:solidFill>
                  <a:srgbClr val="000000"/>
                </a:solidFill>
                <a:latin typeface="Times New Roman - 22"/>
              </a:rPr>
              <a:t>There are convection currents in three of Earth’s Systems.</a:t>
            </a:r>
            <a:r>
              <a:rPr lang="en-US" altLang="en-US" sz="2000">
                <a:solidFill>
                  <a:srgbClr val="000000"/>
                </a:solidFill>
                <a:latin typeface="Times New Roman - 12"/>
              </a:rPr>
              <a:t> </a:t>
            </a:r>
          </a:p>
        </p:txBody>
      </p:sp>
      <p:sp>
        <p:nvSpPr>
          <p:cNvPr id="11403" name="Text Box 139"/>
          <p:cNvSpPr txBox="1">
            <a:spLocks noChangeArrowheads="1"/>
          </p:cNvSpPr>
          <p:nvPr/>
        </p:nvSpPr>
        <p:spPr bwMode="auto">
          <a:xfrm>
            <a:off x="6500813" y="2819400"/>
            <a:ext cx="8066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FF6600"/>
                </a:solidFill>
                <a:latin typeface="Comic Sans MS" panose="030F0702030302020204" pitchFamily="66" charset="0"/>
              </a:rPr>
              <a:t>Sun</a:t>
            </a:r>
          </a:p>
        </p:txBody>
      </p:sp>
      <p:sp>
        <p:nvSpPr>
          <p:cNvPr id="11404" name="Text Box 140"/>
          <p:cNvSpPr txBox="1">
            <a:spLocks noChangeArrowheads="1"/>
          </p:cNvSpPr>
          <p:nvPr/>
        </p:nvSpPr>
        <p:spPr bwMode="auto">
          <a:xfrm>
            <a:off x="6500813" y="3505200"/>
            <a:ext cx="8066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FF6600"/>
                </a:solidFill>
                <a:latin typeface="Comic Sans MS" panose="030F0702030302020204" pitchFamily="66" charset="0"/>
              </a:rPr>
              <a:t>Sun</a:t>
            </a:r>
          </a:p>
        </p:txBody>
      </p:sp>
      <p:sp>
        <p:nvSpPr>
          <p:cNvPr id="11405" name="Text Box 141"/>
          <p:cNvSpPr txBox="1">
            <a:spLocks noChangeArrowheads="1"/>
          </p:cNvSpPr>
          <p:nvPr/>
        </p:nvSpPr>
        <p:spPr bwMode="auto">
          <a:xfrm>
            <a:off x="5762946" y="4114800"/>
            <a:ext cx="338105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FF6600"/>
                </a:solidFill>
                <a:latin typeface="Comic Sans MS" panose="030F0702030302020204" pitchFamily="66" charset="0"/>
              </a:rPr>
              <a:t>radioactive decay</a:t>
            </a:r>
          </a:p>
          <a:p>
            <a:r>
              <a:rPr lang="en-US" altLang="en-US" sz="2800" dirty="0">
                <a:solidFill>
                  <a:srgbClr val="FF6600"/>
                </a:solidFill>
                <a:latin typeface="Comic Sans MS" panose="030F0702030302020204" pitchFamily="66" charset="0"/>
              </a:rPr>
              <a:t>+ primordial </a:t>
            </a:r>
            <a:r>
              <a:rPr lang="en-US" altLang="en-US" sz="2800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heat</a:t>
            </a:r>
          </a:p>
          <a:p>
            <a:r>
              <a:rPr lang="en-US" altLang="en-US" sz="2800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+ frictional heating</a:t>
            </a:r>
            <a:endParaRPr lang="en-US" altLang="en-US" sz="2800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406" name="Text Box 142"/>
          <p:cNvSpPr txBox="1">
            <a:spLocks noChangeArrowheads="1"/>
          </p:cNvSpPr>
          <p:nvPr/>
        </p:nvSpPr>
        <p:spPr bwMode="auto">
          <a:xfrm>
            <a:off x="2362200" y="2819400"/>
            <a:ext cx="26805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ocean currents</a:t>
            </a:r>
          </a:p>
        </p:txBody>
      </p:sp>
      <p:sp>
        <p:nvSpPr>
          <p:cNvPr id="11407" name="Text Box 143"/>
          <p:cNvSpPr txBox="1">
            <a:spLocks noChangeArrowheads="1"/>
          </p:cNvSpPr>
          <p:nvPr/>
        </p:nvSpPr>
        <p:spPr bwMode="auto">
          <a:xfrm>
            <a:off x="2362200" y="3505200"/>
            <a:ext cx="930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0033CC"/>
                </a:solidFill>
                <a:latin typeface="Comic Sans MS" panose="030F0702030302020204" pitchFamily="66" charset="0"/>
              </a:rPr>
              <a:t>wind</a:t>
            </a:r>
          </a:p>
        </p:txBody>
      </p:sp>
      <p:sp>
        <p:nvSpPr>
          <p:cNvPr id="11408" name="Text Box 144"/>
          <p:cNvSpPr txBox="1">
            <a:spLocks noChangeArrowheads="1"/>
          </p:cNvSpPr>
          <p:nvPr/>
        </p:nvSpPr>
        <p:spPr bwMode="auto">
          <a:xfrm>
            <a:off x="2362200" y="4221163"/>
            <a:ext cx="26917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0033CC"/>
                </a:solidFill>
                <a:latin typeface="Comic Sans MS" panose="030F0702030302020204" pitchFamily="66" charset="0"/>
              </a:rPr>
              <a:t>plate tectonics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3" grpId="0"/>
      <p:bldP spid="11404" grpId="0"/>
      <p:bldP spid="11405" grpId="0"/>
      <p:bldP spid="11406" grpId="0"/>
      <p:bldP spid="11407" grpId="0"/>
      <p:bldP spid="114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lipboard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471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28600" y="0"/>
            <a:ext cx="85344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u="sng" dirty="0">
                <a:solidFill>
                  <a:srgbClr val="000000"/>
                </a:solidFill>
              </a:rPr>
              <a:t>The Crust </a:t>
            </a:r>
          </a:p>
          <a:p>
            <a:r>
              <a:rPr lang="en-US" altLang="en-US" sz="2000" dirty="0">
                <a:solidFill>
                  <a:srgbClr val="000000"/>
                </a:solidFill>
              </a:rPr>
              <a:t>- the outermost layer</a:t>
            </a:r>
          </a:p>
          <a:p>
            <a:pPr>
              <a:buFontTx/>
              <a:buChar char="-"/>
            </a:pPr>
            <a:r>
              <a:rPr lang="en-US" altLang="en-US" sz="2000" dirty="0">
                <a:solidFill>
                  <a:srgbClr val="000000"/>
                </a:solidFill>
              </a:rPr>
              <a:t>“</a:t>
            </a:r>
            <a:r>
              <a:rPr lang="en-US" altLang="en-US" sz="2000" dirty="0" err="1">
                <a:solidFill>
                  <a:srgbClr val="000000"/>
                </a:solidFill>
              </a:rPr>
              <a:t>thin”nest</a:t>
            </a:r>
            <a:r>
              <a:rPr lang="en-US" altLang="en-US" sz="2000" dirty="0">
                <a:solidFill>
                  <a:srgbClr val="000000"/>
                </a:solidFill>
              </a:rPr>
              <a:t> layer</a:t>
            </a:r>
          </a:p>
          <a:p>
            <a:pPr>
              <a:buFontTx/>
              <a:buChar char="-"/>
            </a:pPr>
            <a:r>
              <a:rPr lang="en-US" altLang="en-US" sz="2000" dirty="0">
                <a:solidFill>
                  <a:srgbClr val="000000"/>
                </a:solidFill>
              </a:rPr>
              <a:t> brittle</a:t>
            </a:r>
          </a:p>
          <a:p>
            <a:pPr>
              <a:buFontTx/>
              <a:buChar char="-"/>
            </a:pPr>
            <a:r>
              <a:rPr lang="en-US" altLang="en-US" sz="2000" dirty="0">
                <a:solidFill>
                  <a:srgbClr val="000000"/>
                </a:solidFill>
              </a:rPr>
              <a:t> 90% by mass silicates 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(minerals containing silicon and oxygen)</a:t>
            </a:r>
          </a:p>
          <a:p>
            <a:pPr>
              <a:buFontTx/>
              <a:buChar char="-"/>
            </a:pPr>
            <a:r>
              <a:rPr lang="en-US" altLang="en-US" sz="2000" dirty="0">
                <a:solidFill>
                  <a:srgbClr val="000000"/>
                </a:solidFill>
              </a:rPr>
              <a:t> two types: </a:t>
            </a:r>
          </a:p>
          <a:p>
            <a:r>
              <a:rPr lang="en-US" altLang="en-US" sz="2000" dirty="0">
                <a:solidFill>
                  <a:srgbClr val="000000"/>
                </a:solidFill>
              </a:rPr>
              <a:t>      </a:t>
            </a:r>
            <a:r>
              <a:rPr lang="en-US" altLang="en-US" sz="2000" u="sng" dirty="0">
                <a:solidFill>
                  <a:srgbClr val="000000"/>
                </a:solidFill>
              </a:rPr>
              <a:t>oceanic</a:t>
            </a:r>
          </a:p>
          <a:p>
            <a:r>
              <a:rPr lang="en-US" altLang="en-US" sz="2000" dirty="0">
                <a:solidFill>
                  <a:srgbClr val="000000"/>
                </a:solidFill>
              </a:rPr>
              <a:t>	</a:t>
            </a:r>
            <a:r>
              <a:rPr lang="en-US" altLang="en-US" sz="2000" dirty="0" smtClean="0">
                <a:solidFill>
                  <a:srgbClr val="000000"/>
                </a:solidFill>
              </a:rPr>
              <a:t>mostly </a:t>
            </a:r>
            <a:r>
              <a:rPr lang="en-US" altLang="en-US" sz="2000" dirty="0">
                <a:solidFill>
                  <a:srgbClr val="000000"/>
                </a:solidFill>
              </a:rPr>
              <a:t>igneous rocks</a:t>
            </a:r>
          </a:p>
          <a:p>
            <a:r>
              <a:rPr lang="en-US" altLang="en-US" sz="2000" dirty="0">
                <a:solidFill>
                  <a:srgbClr val="000000"/>
                </a:solidFill>
              </a:rPr>
              <a:t>	w/ thin veneer of sediment</a:t>
            </a:r>
          </a:p>
          <a:p>
            <a:r>
              <a:rPr lang="en-US" altLang="en-US" sz="2000" dirty="0">
                <a:solidFill>
                  <a:srgbClr val="000000"/>
                </a:solidFill>
              </a:rPr>
              <a:t>      </a:t>
            </a:r>
            <a:r>
              <a:rPr lang="en-US" altLang="en-US" sz="2000" u="sng" dirty="0">
                <a:solidFill>
                  <a:srgbClr val="000000"/>
                </a:solidFill>
              </a:rPr>
              <a:t>continental</a:t>
            </a:r>
          </a:p>
          <a:p>
            <a:r>
              <a:rPr lang="en-US" altLang="en-US" sz="2000" dirty="0">
                <a:solidFill>
                  <a:srgbClr val="000000"/>
                </a:solidFill>
              </a:rPr>
              <a:t>	mostly metamorphic rocks</a:t>
            </a:r>
          </a:p>
          <a:p>
            <a:r>
              <a:rPr lang="en-US" altLang="en-US" sz="2000" dirty="0">
                <a:solidFill>
                  <a:srgbClr val="000000"/>
                </a:solidFill>
              </a:rPr>
              <a:t>	covered to some extent with sedimentary rocks</a:t>
            </a:r>
          </a:p>
          <a:p>
            <a:r>
              <a:rPr lang="en-US" altLang="en-US" sz="2000" dirty="0">
                <a:solidFill>
                  <a:srgbClr val="000000"/>
                </a:solidFill>
              </a:rPr>
              <a:t>	and most covered with sediment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4769584"/>
            <a:ext cx="737413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Temperature:</a:t>
            </a:r>
          </a:p>
          <a:p>
            <a:r>
              <a:rPr lang="en-US" sz="2000" dirty="0" smtClean="0"/>
              <a:t>     surface: </a:t>
            </a:r>
            <a:r>
              <a:rPr lang="en-US" sz="2000" dirty="0" smtClean="0">
                <a:solidFill>
                  <a:srgbClr val="0000CC"/>
                </a:solidFill>
              </a:rPr>
              <a:t>-45</a:t>
            </a:r>
            <a:r>
              <a:rPr lang="en-US" sz="2000" dirty="0" smtClean="0">
                <a:solidFill>
                  <a:srgbClr val="0000CC"/>
                </a:solidFill>
                <a:sym typeface="Symbol" panose="05050102010706020507" pitchFamily="18" charset="2"/>
              </a:rPr>
              <a:t>C </a:t>
            </a:r>
            <a:r>
              <a:rPr lang="en-US" sz="2000" dirty="0" smtClean="0">
                <a:solidFill>
                  <a:srgbClr val="0000CC"/>
                </a:solidFill>
              </a:rPr>
              <a:t>(-50</a:t>
            </a:r>
            <a:r>
              <a:rPr lang="en-US" sz="2000" dirty="0" smtClean="0">
                <a:solidFill>
                  <a:srgbClr val="0000CC"/>
                </a:solidFill>
                <a:sym typeface="Symbol" panose="05050102010706020507" pitchFamily="18" charset="2"/>
              </a:rPr>
              <a:t>F) - 30C (100F)</a:t>
            </a:r>
            <a:endParaRPr lang="en-US" sz="2000" dirty="0" smtClean="0">
              <a:solidFill>
                <a:srgbClr val="0000CC"/>
              </a:solidFill>
            </a:endParaRPr>
          </a:p>
          <a:p>
            <a:r>
              <a:rPr lang="en-US" sz="2000" dirty="0" smtClean="0"/>
              <a:t>     @ boundary with mantle: </a:t>
            </a:r>
            <a:r>
              <a:rPr lang="en-US" sz="2000" dirty="0" smtClean="0">
                <a:solidFill>
                  <a:srgbClr val="0000CC"/>
                </a:solidFill>
              </a:rPr>
              <a:t>500</a:t>
            </a:r>
            <a:r>
              <a:rPr lang="en-US" sz="2000" dirty="0" smtClean="0">
                <a:solidFill>
                  <a:srgbClr val="0000CC"/>
                </a:solidFill>
                <a:sym typeface="Symbol" panose="05050102010706020507" pitchFamily="18" charset="2"/>
              </a:rPr>
              <a:t>C (900F) – 1,000C (1800F)</a:t>
            </a:r>
          </a:p>
          <a:p>
            <a:endParaRPr lang="en-US" sz="2000" dirty="0">
              <a:solidFill>
                <a:srgbClr val="0000CC"/>
              </a:solidFill>
              <a:sym typeface="Symbol" panose="05050102010706020507" pitchFamily="18" charset="2"/>
            </a:endParaRPr>
          </a:p>
          <a:p>
            <a:r>
              <a:rPr lang="en-US" sz="2000" b="1" dirty="0" smtClean="0">
                <a:sym typeface="Symbol" panose="05050102010706020507" pitchFamily="18" charset="2"/>
              </a:rPr>
              <a:t>State:  </a:t>
            </a:r>
            <a:r>
              <a:rPr lang="en-US" sz="2000" dirty="0" smtClean="0">
                <a:solidFill>
                  <a:srgbClr val="0000CC"/>
                </a:solidFill>
                <a:sym typeface="Symbol" panose="05050102010706020507" pitchFamily="18" charset="2"/>
              </a:rPr>
              <a:t>solid</a:t>
            </a:r>
          </a:p>
        </p:txBody>
      </p:sp>
      <p:sp>
        <p:nvSpPr>
          <p:cNvPr id="7" name="TextBox 6"/>
          <p:cNvSpPr txBox="1"/>
          <p:nvPr/>
        </p:nvSpPr>
        <p:spPr>
          <a:xfrm rot="20371253">
            <a:off x="4518" y="2601149"/>
            <a:ext cx="10054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thinner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rot="20470663">
            <a:off x="53427" y="3552877"/>
            <a:ext cx="9765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thicker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941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lipboard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937"/>
            <a:ext cx="4953000" cy="471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1254125"/>
            <a:ext cx="7848600" cy="522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b="1" u="sng" dirty="0">
                <a:solidFill>
                  <a:srgbClr val="000000"/>
                </a:solidFill>
                <a:latin typeface="Arial - 28"/>
              </a:rPr>
              <a:t>The Mantle</a:t>
            </a:r>
            <a:r>
              <a:rPr lang="en-US" altLang="en-US" sz="2100" b="1" dirty="0">
                <a:solidFill>
                  <a:srgbClr val="000000"/>
                </a:solidFill>
                <a:latin typeface="Arial - 28"/>
              </a:rPr>
              <a:t> </a:t>
            </a:r>
            <a:endParaRPr lang="en-US" altLang="en-US" sz="2100" dirty="0">
              <a:solidFill>
                <a:srgbClr val="000000"/>
              </a:solidFill>
              <a:latin typeface="Arial - 28"/>
            </a:endParaRPr>
          </a:p>
          <a:p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- 2/3 of the Earth’s mass</a:t>
            </a:r>
          </a:p>
          <a:p>
            <a:pPr>
              <a:buFontTx/>
              <a:buChar char="-"/>
            </a:pPr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 </a:t>
            </a:r>
            <a:r>
              <a:rPr lang="en-US" altLang="en-US" sz="2100" dirty="0">
                <a:solidFill>
                  <a:srgbClr val="0000CC"/>
                </a:solidFill>
                <a:latin typeface="Arial - 28"/>
              </a:rPr>
              <a:t>denser </a:t>
            </a:r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than the crust</a:t>
            </a:r>
          </a:p>
          <a:p>
            <a:pPr>
              <a:buFontTx/>
              <a:buChar char="-"/>
            </a:pPr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 </a:t>
            </a:r>
            <a:r>
              <a:rPr lang="en-US" altLang="en-US" sz="2100" dirty="0">
                <a:solidFill>
                  <a:srgbClr val="0000CC"/>
                </a:solidFill>
                <a:latin typeface="Arial - 28"/>
              </a:rPr>
              <a:t>hotter </a:t>
            </a:r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than the crust</a:t>
            </a:r>
          </a:p>
          <a:p>
            <a:pPr>
              <a:buFontTx/>
              <a:buChar char="-"/>
            </a:pPr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 mostly </a:t>
            </a:r>
            <a:r>
              <a:rPr lang="en-US" altLang="en-US" sz="2100" dirty="0">
                <a:solidFill>
                  <a:srgbClr val="0000CC"/>
                </a:solidFill>
                <a:latin typeface="Arial - 28"/>
              </a:rPr>
              <a:t>oxides of silicon and magnesium</a:t>
            </a:r>
          </a:p>
          <a:p>
            <a:endParaRPr lang="en-US" altLang="en-US" sz="2100" dirty="0">
              <a:solidFill>
                <a:srgbClr val="000000"/>
              </a:solidFill>
              <a:latin typeface="Arial - 28"/>
            </a:endParaRPr>
          </a:p>
          <a:p>
            <a:pPr>
              <a:buFontTx/>
              <a:buChar char="-"/>
            </a:pPr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 </a:t>
            </a:r>
            <a:r>
              <a:rPr lang="en-US" altLang="en-US" sz="2100" dirty="0" smtClean="0">
                <a:solidFill>
                  <a:srgbClr val="000000"/>
                </a:solidFill>
                <a:latin typeface="Arial - 28"/>
              </a:rPr>
              <a:t>layers</a:t>
            </a:r>
            <a:endParaRPr lang="en-US" altLang="en-US" sz="2100" dirty="0">
              <a:solidFill>
                <a:srgbClr val="000000"/>
              </a:solidFill>
              <a:latin typeface="Arial - 28"/>
            </a:endParaRPr>
          </a:p>
          <a:p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     outermost </a:t>
            </a:r>
            <a:r>
              <a:rPr lang="en-US" altLang="en-US" sz="2100" dirty="0" smtClean="0">
                <a:solidFill>
                  <a:srgbClr val="000000"/>
                </a:solidFill>
                <a:latin typeface="Arial - 28"/>
              </a:rPr>
              <a:t>layer </a:t>
            </a:r>
            <a:endParaRPr lang="en-US" altLang="en-US" sz="2100" dirty="0">
              <a:solidFill>
                <a:srgbClr val="000000"/>
              </a:solidFill>
              <a:latin typeface="Arial - 28"/>
            </a:endParaRPr>
          </a:p>
          <a:p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	</a:t>
            </a:r>
            <a:r>
              <a:rPr lang="en-US" altLang="en-US" sz="2100" dirty="0">
                <a:solidFill>
                  <a:srgbClr val="0000CC"/>
                </a:solidFill>
                <a:latin typeface="Arial - 28"/>
              </a:rPr>
              <a:t>30-75 mi thick</a:t>
            </a:r>
          </a:p>
          <a:p>
            <a:r>
              <a:rPr lang="en-US" altLang="en-US" sz="2100" dirty="0">
                <a:solidFill>
                  <a:srgbClr val="0000CC"/>
                </a:solidFill>
                <a:latin typeface="Arial - 28"/>
              </a:rPr>
              <a:t>	rigid</a:t>
            </a:r>
          </a:p>
          <a:p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     next </a:t>
            </a:r>
            <a:r>
              <a:rPr lang="en-US" altLang="en-US" sz="2100" dirty="0" smtClean="0">
                <a:solidFill>
                  <a:srgbClr val="000000"/>
                </a:solidFill>
                <a:latin typeface="Arial - 28"/>
              </a:rPr>
              <a:t>layer </a:t>
            </a:r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- </a:t>
            </a:r>
            <a:r>
              <a:rPr lang="en-US" altLang="en-US" sz="2100" u="sng" dirty="0">
                <a:solidFill>
                  <a:srgbClr val="0000CC"/>
                </a:solidFill>
                <a:latin typeface="Arial - 28"/>
              </a:rPr>
              <a:t>asthenosphere</a:t>
            </a:r>
          </a:p>
          <a:p>
            <a:r>
              <a:rPr lang="en-US" altLang="en-US" sz="2100" dirty="0">
                <a:solidFill>
                  <a:srgbClr val="0000CC"/>
                </a:solidFill>
                <a:latin typeface="Arial - 28"/>
              </a:rPr>
              <a:t>	120 mi thick</a:t>
            </a:r>
          </a:p>
          <a:p>
            <a:r>
              <a:rPr lang="en-US" altLang="en-US" sz="2100" dirty="0">
                <a:solidFill>
                  <a:srgbClr val="0000CC"/>
                </a:solidFill>
                <a:latin typeface="Arial - 28"/>
              </a:rPr>
              <a:t>	plastic</a:t>
            </a:r>
          </a:p>
          <a:p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     lower </a:t>
            </a:r>
            <a:r>
              <a:rPr lang="en-US" altLang="en-US" sz="2100" dirty="0" smtClean="0">
                <a:solidFill>
                  <a:srgbClr val="000000"/>
                </a:solidFill>
                <a:latin typeface="Arial - 28"/>
              </a:rPr>
              <a:t>mantle - </a:t>
            </a:r>
            <a:r>
              <a:rPr lang="en-US" altLang="en-US" sz="2100" u="sng" dirty="0" smtClean="0">
                <a:solidFill>
                  <a:srgbClr val="0000CC"/>
                </a:solidFill>
                <a:latin typeface="Arial - 28"/>
              </a:rPr>
              <a:t>mesosphere</a:t>
            </a:r>
            <a:endParaRPr lang="en-US" altLang="en-US" sz="2100" dirty="0">
              <a:solidFill>
                <a:srgbClr val="0000CC"/>
              </a:solidFill>
              <a:latin typeface="Arial - 28"/>
            </a:endParaRPr>
          </a:p>
          <a:p>
            <a:r>
              <a:rPr lang="en-US" altLang="en-US" sz="2100" dirty="0">
                <a:solidFill>
                  <a:srgbClr val="0000CC"/>
                </a:solidFill>
                <a:latin typeface="Arial - 28"/>
              </a:rPr>
              <a:t>	1800 mi thick</a:t>
            </a:r>
          </a:p>
          <a:p>
            <a:r>
              <a:rPr lang="en-US" altLang="en-US" sz="2100" dirty="0">
                <a:solidFill>
                  <a:srgbClr val="0000CC"/>
                </a:solidFill>
                <a:latin typeface="Arial - 28"/>
              </a:rPr>
              <a:t>	behaves like a very viscous fluid in geological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lipboard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937"/>
            <a:ext cx="4953000" cy="471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0"/>
            <a:ext cx="78486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u="sng" dirty="0">
                <a:latin typeface="+mj-lt"/>
              </a:rPr>
              <a:t>The Mantle</a:t>
            </a:r>
            <a:r>
              <a:rPr lang="en-US" altLang="en-US" sz="2000" b="1" dirty="0">
                <a:latin typeface="+mj-lt"/>
              </a:rPr>
              <a:t> </a:t>
            </a:r>
            <a:endParaRPr lang="en-US" altLang="en-US" sz="2000" dirty="0">
              <a:latin typeface="+mj-lt"/>
            </a:endParaRPr>
          </a:p>
          <a:p>
            <a:r>
              <a:rPr lang="en-US" altLang="en-US" sz="2000" dirty="0">
                <a:latin typeface="+mj-lt"/>
              </a:rPr>
              <a:t>- 2/3 of the Earth’s mass</a:t>
            </a:r>
          </a:p>
          <a:p>
            <a:pPr>
              <a:buFontTx/>
              <a:buChar char="-"/>
            </a:pPr>
            <a:r>
              <a:rPr lang="en-US" altLang="en-US" sz="2000" dirty="0">
                <a:latin typeface="+mj-lt"/>
              </a:rPr>
              <a:t> denser than the crust</a:t>
            </a:r>
          </a:p>
          <a:p>
            <a:pPr>
              <a:buFontTx/>
              <a:buChar char="-"/>
            </a:pPr>
            <a:r>
              <a:rPr lang="en-US" altLang="en-US" sz="2000" dirty="0">
                <a:latin typeface="+mj-lt"/>
              </a:rPr>
              <a:t> hotter than the crust</a:t>
            </a:r>
          </a:p>
          <a:p>
            <a:pPr>
              <a:buFontTx/>
              <a:buChar char="-"/>
            </a:pPr>
            <a:r>
              <a:rPr lang="en-US" altLang="en-US" sz="2000" dirty="0">
                <a:latin typeface="+mj-lt"/>
              </a:rPr>
              <a:t> mostly oxides of silicon and magnesium</a:t>
            </a:r>
          </a:p>
          <a:p>
            <a:endParaRPr lang="en-US" altLang="en-US" sz="2000" dirty="0">
              <a:latin typeface="+mj-lt"/>
            </a:endParaRPr>
          </a:p>
          <a:p>
            <a:pPr>
              <a:buFontTx/>
              <a:buChar char="-"/>
            </a:pP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smtClean="0">
                <a:latin typeface="+mj-lt"/>
              </a:rPr>
              <a:t>layers</a:t>
            </a:r>
            <a:endParaRPr lang="en-US" altLang="en-US" sz="2000" dirty="0">
              <a:latin typeface="+mj-lt"/>
            </a:endParaRPr>
          </a:p>
          <a:p>
            <a:r>
              <a:rPr lang="en-US" altLang="en-US" sz="2000" dirty="0">
                <a:latin typeface="+mj-lt"/>
              </a:rPr>
              <a:t>     outermost </a:t>
            </a:r>
            <a:r>
              <a:rPr lang="en-US" altLang="en-US" sz="2000" dirty="0" smtClean="0">
                <a:latin typeface="+mj-lt"/>
              </a:rPr>
              <a:t>layer </a:t>
            </a:r>
            <a:endParaRPr lang="en-US" altLang="en-US" sz="2000" dirty="0">
              <a:latin typeface="+mj-lt"/>
            </a:endParaRPr>
          </a:p>
          <a:p>
            <a:r>
              <a:rPr lang="en-US" altLang="en-US" sz="2000" dirty="0">
                <a:latin typeface="+mj-lt"/>
              </a:rPr>
              <a:t>	30-75 mi thick</a:t>
            </a:r>
          </a:p>
          <a:p>
            <a:r>
              <a:rPr lang="en-US" altLang="en-US" sz="2000" dirty="0">
                <a:latin typeface="+mj-lt"/>
              </a:rPr>
              <a:t>	rigid</a:t>
            </a:r>
          </a:p>
          <a:p>
            <a:r>
              <a:rPr lang="en-US" altLang="en-US" sz="2000" dirty="0">
                <a:latin typeface="+mj-lt"/>
              </a:rPr>
              <a:t>     next </a:t>
            </a:r>
            <a:r>
              <a:rPr lang="en-US" altLang="en-US" sz="2000" dirty="0" smtClean="0">
                <a:latin typeface="+mj-lt"/>
              </a:rPr>
              <a:t>layer </a:t>
            </a:r>
            <a:r>
              <a:rPr lang="en-US" altLang="en-US" sz="2000" dirty="0">
                <a:latin typeface="+mj-lt"/>
              </a:rPr>
              <a:t>- </a:t>
            </a:r>
            <a:r>
              <a:rPr lang="en-US" altLang="en-US" sz="2000" u="sng" dirty="0">
                <a:latin typeface="+mj-lt"/>
              </a:rPr>
              <a:t>asthenosphere</a:t>
            </a:r>
          </a:p>
          <a:p>
            <a:r>
              <a:rPr lang="en-US" altLang="en-US" sz="2000" dirty="0">
                <a:latin typeface="+mj-lt"/>
              </a:rPr>
              <a:t>	120 mi thick</a:t>
            </a:r>
          </a:p>
          <a:p>
            <a:r>
              <a:rPr lang="en-US" altLang="en-US" sz="2000" dirty="0">
                <a:latin typeface="+mj-lt"/>
              </a:rPr>
              <a:t>	plastic</a:t>
            </a:r>
          </a:p>
          <a:p>
            <a:r>
              <a:rPr lang="en-US" altLang="en-US" sz="2000" dirty="0">
                <a:latin typeface="+mj-lt"/>
              </a:rPr>
              <a:t>     lower </a:t>
            </a:r>
            <a:r>
              <a:rPr lang="en-US" altLang="en-US" sz="2000" dirty="0" smtClean="0">
                <a:latin typeface="+mj-lt"/>
              </a:rPr>
              <a:t>mantle - </a:t>
            </a:r>
            <a:r>
              <a:rPr lang="en-US" altLang="en-US" sz="2000" u="sng" dirty="0" smtClean="0">
                <a:latin typeface="+mj-lt"/>
              </a:rPr>
              <a:t>mesosphere</a:t>
            </a:r>
            <a:endParaRPr lang="en-US" altLang="en-US" sz="2000" dirty="0">
              <a:latin typeface="+mj-lt"/>
            </a:endParaRPr>
          </a:p>
          <a:p>
            <a:r>
              <a:rPr lang="en-US" altLang="en-US" sz="2000" dirty="0">
                <a:latin typeface="+mj-lt"/>
              </a:rPr>
              <a:t>	1800 mi thick</a:t>
            </a:r>
          </a:p>
          <a:p>
            <a:r>
              <a:rPr lang="en-US" altLang="en-US" sz="2000" dirty="0">
                <a:latin typeface="+mj-lt"/>
              </a:rPr>
              <a:t>	behaves like a very viscous fluid in geological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5150584"/>
            <a:ext cx="737413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Temperature:</a:t>
            </a:r>
          </a:p>
          <a:p>
            <a:r>
              <a:rPr lang="en-US" sz="2000" dirty="0" smtClean="0"/>
              <a:t>     @ boundary with mantle: </a:t>
            </a:r>
            <a:r>
              <a:rPr lang="en-US" sz="2000" dirty="0">
                <a:solidFill>
                  <a:srgbClr val="0000CC"/>
                </a:solidFill>
              </a:rPr>
              <a:t>500</a:t>
            </a:r>
            <a:r>
              <a:rPr lang="en-US" sz="2000" dirty="0">
                <a:solidFill>
                  <a:srgbClr val="0000CC"/>
                </a:solidFill>
                <a:sym typeface="Symbol" panose="05050102010706020507" pitchFamily="18" charset="2"/>
              </a:rPr>
              <a:t>C (900F) – 1,000C (1800F)</a:t>
            </a:r>
            <a:endParaRPr lang="en-US" sz="2000" dirty="0" smtClean="0">
              <a:solidFill>
                <a:srgbClr val="0000CC"/>
              </a:solidFill>
            </a:endParaRPr>
          </a:p>
          <a:p>
            <a:r>
              <a:rPr lang="en-US" sz="2000" dirty="0" smtClean="0"/>
              <a:t>     @ boundary with core: </a:t>
            </a:r>
            <a:r>
              <a:rPr lang="en-US" sz="2000" dirty="0" smtClean="0">
                <a:solidFill>
                  <a:srgbClr val="0000CC"/>
                </a:solidFill>
              </a:rPr>
              <a:t>3700</a:t>
            </a:r>
            <a:r>
              <a:rPr lang="en-US" sz="2000" dirty="0" smtClean="0">
                <a:solidFill>
                  <a:srgbClr val="0000CC"/>
                </a:solidFill>
                <a:sym typeface="Symbol" panose="05050102010706020507" pitchFamily="18" charset="2"/>
              </a:rPr>
              <a:t>C (6700F) </a:t>
            </a:r>
          </a:p>
          <a:p>
            <a:endParaRPr lang="en-US" sz="2000" b="1" dirty="0">
              <a:solidFill>
                <a:srgbClr val="0000CC"/>
              </a:solidFill>
              <a:sym typeface="Symbol" panose="05050102010706020507" pitchFamily="18" charset="2"/>
            </a:endParaRPr>
          </a:p>
          <a:p>
            <a:r>
              <a:rPr lang="en-US" sz="2000" b="1" dirty="0" smtClean="0">
                <a:sym typeface="Symbol" panose="05050102010706020507" pitchFamily="18" charset="2"/>
              </a:rPr>
              <a:t>State:  </a:t>
            </a:r>
            <a:r>
              <a:rPr lang="en-US" sz="2000" dirty="0" smtClean="0">
                <a:solidFill>
                  <a:srgbClr val="0000CC"/>
                </a:solidFill>
                <a:sym typeface="Symbol" panose="05050102010706020507" pitchFamily="18" charset="2"/>
              </a:rPr>
              <a:t>rigid to plastic to viscous fluid</a:t>
            </a:r>
          </a:p>
        </p:txBody>
      </p:sp>
      <p:sp>
        <p:nvSpPr>
          <p:cNvPr id="2" name="Freeform 1"/>
          <p:cNvSpPr/>
          <p:nvPr/>
        </p:nvSpPr>
        <p:spPr>
          <a:xfrm>
            <a:off x="199408" y="4776716"/>
            <a:ext cx="742288" cy="1842448"/>
          </a:xfrm>
          <a:custGeom>
            <a:avLst/>
            <a:gdLst>
              <a:gd name="connsiteX0" fmla="*/ 469332 w 742288"/>
              <a:gd name="connsiteY0" fmla="*/ 1842448 h 1842448"/>
              <a:gd name="connsiteX1" fmla="*/ 5308 w 742288"/>
              <a:gd name="connsiteY1" fmla="*/ 477672 h 1842448"/>
              <a:gd name="connsiteX2" fmla="*/ 742288 w 742288"/>
              <a:gd name="connsiteY2" fmla="*/ 0 h 184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288" h="1842448">
                <a:moveTo>
                  <a:pt x="469332" y="1842448"/>
                </a:moveTo>
                <a:cubicBezTo>
                  <a:pt x="214573" y="1313597"/>
                  <a:pt x="-40185" y="784747"/>
                  <a:pt x="5308" y="477672"/>
                </a:cubicBezTo>
                <a:cubicBezTo>
                  <a:pt x="50801" y="170597"/>
                  <a:pt x="396544" y="85298"/>
                  <a:pt x="742288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28600" y="2895600"/>
            <a:ext cx="742288" cy="3875964"/>
          </a:xfrm>
          <a:custGeom>
            <a:avLst/>
            <a:gdLst>
              <a:gd name="connsiteX0" fmla="*/ 469332 w 742288"/>
              <a:gd name="connsiteY0" fmla="*/ 1842448 h 1842448"/>
              <a:gd name="connsiteX1" fmla="*/ 5308 w 742288"/>
              <a:gd name="connsiteY1" fmla="*/ 477672 h 1842448"/>
              <a:gd name="connsiteX2" fmla="*/ 742288 w 742288"/>
              <a:gd name="connsiteY2" fmla="*/ 0 h 184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288" h="1842448">
                <a:moveTo>
                  <a:pt x="469332" y="1842448"/>
                </a:moveTo>
                <a:cubicBezTo>
                  <a:pt x="214573" y="1313597"/>
                  <a:pt x="-40185" y="784747"/>
                  <a:pt x="5308" y="477672"/>
                </a:cubicBezTo>
                <a:cubicBezTo>
                  <a:pt x="50801" y="170597"/>
                  <a:pt x="396544" y="85298"/>
                  <a:pt x="742288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99408" y="3810000"/>
            <a:ext cx="742288" cy="2844092"/>
          </a:xfrm>
          <a:custGeom>
            <a:avLst/>
            <a:gdLst>
              <a:gd name="connsiteX0" fmla="*/ 469332 w 742288"/>
              <a:gd name="connsiteY0" fmla="*/ 1842448 h 1842448"/>
              <a:gd name="connsiteX1" fmla="*/ 5308 w 742288"/>
              <a:gd name="connsiteY1" fmla="*/ 477672 h 1842448"/>
              <a:gd name="connsiteX2" fmla="*/ 742288 w 742288"/>
              <a:gd name="connsiteY2" fmla="*/ 0 h 184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288" h="1842448">
                <a:moveTo>
                  <a:pt x="469332" y="1842448"/>
                </a:moveTo>
                <a:cubicBezTo>
                  <a:pt x="214573" y="1313597"/>
                  <a:pt x="-40185" y="784747"/>
                  <a:pt x="5308" y="477672"/>
                </a:cubicBezTo>
                <a:cubicBezTo>
                  <a:pt x="50801" y="170597"/>
                  <a:pt x="396544" y="85298"/>
                  <a:pt x="742288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9fc3a647-754a-4967-81c5-dccb3397ef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14800"/>
            <a:ext cx="4572000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406806" y="2330440"/>
            <a:ext cx="4737194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100" dirty="0"/>
              <a:t>The </a:t>
            </a:r>
            <a:r>
              <a:rPr lang="en-US" altLang="en-US" sz="2100" b="1" u="sng" dirty="0"/>
              <a:t>crust</a:t>
            </a:r>
          </a:p>
          <a:p>
            <a:pPr algn="ctr"/>
            <a:r>
              <a:rPr lang="en-US" altLang="en-US" sz="2100" dirty="0"/>
              <a:t>+</a:t>
            </a:r>
          </a:p>
          <a:p>
            <a:pPr algn="ctr"/>
            <a:r>
              <a:rPr lang="en-US" altLang="en-US" sz="2100" dirty="0"/>
              <a:t>the </a:t>
            </a:r>
            <a:r>
              <a:rPr lang="en-US" altLang="en-US" sz="2100" b="1" u="sng" dirty="0"/>
              <a:t>rigid outer </a:t>
            </a:r>
            <a:r>
              <a:rPr lang="en-US" altLang="en-US" sz="2100" b="1" u="sng" dirty="0" smtClean="0"/>
              <a:t>section </a:t>
            </a:r>
            <a:r>
              <a:rPr lang="en-US" altLang="en-US" sz="2100" b="1" u="sng" dirty="0"/>
              <a:t>of the mantle</a:t>
            </a:r>
          </a:p>
          <a:p>
            <a:pPr algn="ctr"/>
            <a:r>
              <a:rPr lang="en-US" altLang="en-US" sz="2100" dirty="0"/>
              <a:t>= </a:t>
            </a:r>
          </a:p>
          <a:p>
            <a:pPr algn="ctr"/>
            <a:r>
              <a:rPr lang="en-US" altLang="en-US" sz="2100" dirty="0"/>
              <a:t>the </a:t>
            </a:r>
            <a:r>
              <a:rPr lang="en-US" altLang="en-US" sz="2100" b="1" u="sng" dirty="0"/>
              <a:t>lithosphere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939800" y="4508500"/>
            <a:ext cx="31750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100"/>
              <a:t>the </a:t>
            </a:r>
            <a:r>
              <a:rPr lang="en-US" altLang="en-US" sz="2100" b="1" u="sng"/>
              <a:t>lithosphere</a:t>
            </a:r>
            <a:r>
              <a:rPr lang="en-US" altLang="en-US" sz="2100"/>
              <a:t> “rides”</a:t>
            </a:r>
          </a:p>
          <a:p>
            <a:pPr algn="ctr"/>
            <a:r>
              <a:rPr lang="en-US" altLang="en-US" sz="2100"/>
              <a:t>on top of the more plastic</a:t>
            </a:r>
          </a:p>
          <a:p>
            <a:pPr algn="ctr"/>
            <a:r>
              <a:rPr lang="en-US" altLang="en-US" sz="2100" b="1" u="sng"/>
              <a:t>asthenosphere</a:t>
            </a:r>
          </a:p>
        </p:txBody>
      </p:sp>
      <p:pic>
        <p:nvPicPr>
          <p:cNvPr id="6" name="Picture 5" descr="Earth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r="21073"/>
          <a:stretch>
            <a:fillRect/>
          </a:stretch>
        </p:blipFill>
        <p:spPr bwMode="auto">
          <a:xfrm>
            <a:off x="-381000" y="0"/>
            <a:ext cx="5370859" cy="4191000"/>
          </a:xfrm>
          <a:custGeom>
            <a:avLst/>
            <a:gdLst>
              <a:gd name="connsiteX0" fmla="*/ 596319 w 4801223"/>
              <a:gd name="connsiteY0" fmla="*/ 0 h 3746500"/>
              <a:gd name="connsiteX1" fmla="*/ 3998712 w 4801223"/>
              <a:gd name="connsiteY1" fmla="*/ 0 h 3746500"/>
              <a:gd name="connsiteX2" fmla="*/ 4801223 w 4801223"/>
              <a:gd name="connsiteY2" fmla="*/ 126128 h 3746500"/>
              <a:gd name="connsiteX3" fmla="*/ 3266838 w 4801223"/>
              <a:gd name="connsiteY3" fmla="*/ 3746500 h 3746500"/>
              <a:gd name="connsiteX4" fmla="*/ 425327 w 4801223"/>
              <a:gd name="connsiteY4" fmla="*/ 3746500 h 3746500"/>
              <a:gd name="connsiteX5" fmla="*/ 0 w 4801223"/>
              <a:gd name="connsiteY5" fmla="*/ 3679653 h 3746500"/>
              <a:gd name="connsiteX6" fmla="*/ 540657 w 4801223"/>
              <a:gd name="connsiteY6" fmla="*/ 131334 h 374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223" h="3746500">
                <a:moveTo>
                  <a:pt x="596319" y="0"/>
                </a:moveTo>
                <a:lnTo>
                  <a:pt x="3998712" y="0"/>
                </a:lnTo>
                <a:lnTo>
                  <a:pt x="4801223" y="126128"/>
                </a:lnTo>
                <a:lnTo>
                  <a:pt x="3266838" y="3746500"/>
                </a:lnTo>
                <a:lnTo>
                  <a:pt x="425327" y="3746500"/>
                </a:lnTo>
                <a:lnTo>
                  <a:pt x="0" y="3679653"/>
                </a:lnTo>
                <a:lnTo>
                  <a:pt x="540657" y="1313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82969" y="2302032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core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4664" y="1031810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mantle</a:t>
            </a:r>
            <a:endParaRPr lang="en-US" sz="2000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82" y="1143000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AF73"/>
                </a:solidFill>
                <a:latin typeface="Comic Sans MS" panose="030F0702030302020204" pitchFamily="66" charset="0"/>
              </a:rPr>
              <a:t>mesosphere</a:t>
            </a:r>
            <a:endParaRPr lang="en-US" sz="2000" dirty="0">
              <a:solidFill>
                <a:srgbClr val="FFAF73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5591" y="609600"/>
            <a:ext cx="2076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8452"/>
                </a:solidFill>
                <a:latin typeface="Comic Sans MS" panose="030F0702030302020204" pitchFamily="66" charset="0"/>
              </a:rPr>
              <a:t>aesthenosphere</a:t>
            </a:r>
            <a:endParaRPr lang="en-US" sz="2000" dirty="0">
              <a:solidFill>
                <a:srgbClr val="FF8452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2475" y="381000"/>
            <a:ext cx="1710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DB59C"/>
                </a:solidFill>
                <a:latin typeface="Comic Sans MS" panose="030F0702030302020204" pitchFamily="66" charset="0"/>
              </a:rPr>
              <a:t>outer mantle</a:t>
            </a:r>
            <a:endParaRPr lang="en-US" sz="2000" dirty="0">
              <a:solidFill>
                <a:srgbClr val="BDB59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152400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48C73"/>
                </a:solidFill>
                <a:latin typeface="Comic Sans MS" panose="030F0702030302020204" pitchFamily="66" charset="0"/>
              </a:rPr>
              <a:t>crust</a:t>
            </a:r>
            <a:endParaRPr lang="en-US" sz="2000" dirty="0">
              <a:solidFill>
                <a:srgbClr val="948C73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1184" y="285690"/>
            <a:ext cx="1545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lithosphere</a:t>
            </a:r>
            <a:endParaRPr lang="en-US" sz="2000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773003" y="477672"/>
            <a:ext cx="1132764" cy="1228298"/>
          </a:xfrm>
          <a:custGeom>
            <a:avLst/>
            <a:gdLst>
              <a:gd name="connsiteX0" fmla="*/ 586854 w 1132764"/>
              <a:gd name="connsiteY0" fmla="*/ 0 h 1228298"/>
              <a:gd name="connsiteX1" fmla="*/ 1132764 w 1132764"/>
              <a:gd name="connsiteY1" fmla="*/ 0 h 1228298"/>
              <a:gd name="connsiteX2" fmla="*/ 395785 w 1132764"/>
              <a:gd name="connsiteY2" fmla="*/ 1214650 h 1228298"/>
              <a:gd name="connsiteX3" fmla="*/ 0 w 1132764"/>
              <a:gd name="connsiteY3" fmla="*/ 1228298 h 122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2764" h="1228298">
                <a:moveTo>
                  <a:pt x="586854" y="0"/>
                </a:moveTo>
                <a:lnTo>
                  <a:pt x="1132764" y="0"/>
                </a:lnTo>
                <a:lnTo>
                  <a:pt x="395785" y="1214650"/>
                </a:lnTo>
                <a:lnTo>
                  <a:pt x="0" y="1228298"/>
                </a:lnTo>
              </a:path>
            </a:pathLst>
          </a:cu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691116" y="218364"/>
            <a:ext cx="1583141" cy="450376"/>
          </a:xfrm>
          <a:custGeom>
            <a:avLst/>
            <a:gdLst>
              <a:gd name="connsiteX0" fmla="*/ 0 w 1583141"/>
              <a:gd name="connsiteY0" fmla="*/ 0 h 450376"/>
              <a:gd name="connsiteX1" fmla="*/ 1583141 w 1583141"/>
              <a:gd name="connsiteY1" fmla="*/ 0 h 450376"/>
              <a:gd name="connsiteX2" fmla="*/ 1433015 w 1583141"/>
              <a:gd name="connsiteY2" fmla="*/ 450376 h 450376"/>
              <a:gd name="connsiteX3" fmla="*/ 846162 w 1583141"/>
              <a:gd name="connsiteY3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3141" h="450376">
                <a:moveTo>
                  <a:pt x="0" y="0"/>
                </a:moveTo>
                <a:lnTo>
                  <a:pt x="1583141" y="0"/>
                </a:lnTo>
                <a:lnTo>
                  <a:pt x="1433015" y="450376"/>
                </a:lnTo>
                <a:lnTo>
                  <a:pt x="846162" y="450376"/>
                </a:lnTo>
              </a:path>
            </a:pathLst>
          </a:cu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4" grpId="0"/>
      <p:bldP spid="13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1024px-Plates_tect2_en_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2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85800" y="5181600"/>
            <a:ext cx="5715027" cy="83099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/>
              <a:t>the tectonic plates are sections</a:t>
            </a:r>
          </a:p>
          <a:p>
            <a:pPr algn="ctr"/>
            <a:r>
              <a:rPr lang="en-US" altLang="en-US" sz="2400" dirty="0"/>
              <a:t>of the </a:t>
            </a:r>
            <a:r>
              <a:rPr lang="en-US" altLang="en-US" sz="2400" b="1" u="sng" dirty="0" smtClean="0"/>
              <a:t>lithosphere </a:t>
            </a:r>
            <a:r>
              <a:rPr lang="en-US" altLang="en-US" sz="2400" dirty="0" smtClean="0"/>
              <a:t>(</a:t>
            </a:r>
            <a:r>
              <a:rPr lang="en-US" altLang="en-US" sz="2400" i="1" u="sng" dirty="0" smtClean="0"/>
              <a:t>crust + outer mantle</a:t>
            </a:r>
            <a:r>
              <a:rPr lang="en-US" altLang="en-US" sz="2400" dirty="0" smtClean="0"/>
              <a:t>)</a:t>
            </a:r>
            <a:endParaRPr lang="en-US" altLang="en-US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9fc3a647-754a-4967-81c5-dccb3397ef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40225"/>
            <a:ext cx="4572000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406806" y="2635240"/>
            <a:ext cx="4737194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100" dirty="0"/>
              <a:t>The </a:t>
            </a:r>
            <a:r>
              <a:rPr lang="en-US" altLang="en-US" sz="2100" b="1" u="sng" dirty="0"/>
              <a:t>crust</a:t>
            </a:r>
          </a:p>
          <a:p>
            <a:pPr algn="ctr"/>
            <a:r>
              <a:rPr lang="en-US" altLang="en-US" sz="2100" dirty="0"/>
              <a:t>+</a:t>
            </a:r>
          </a:p>
          <a:p>
            <a:pPr algn="ctr"/>
            <a:r>
              <a:rPr lang="en-US" altLang="en-US" sz="2100" dirty="0"/>
              <a:t>the </a:t>
            </a:r>
            <a:r>
              <a:rPr lang="en-US" altLang="en-US" sz="2100" b="1" u="sng" dirty="0"/>
              <a:t>rigid outer </a:t>
            </a:r>
            <a:r>
              <a:rPr lang="en-US" altLang="en-US" sz="2100" b="1" u="sng" dirty="0" smtClean="0"/>
              <a:t>section </a:t>
            </a:r>
            <a:r>
              <a:rPr lang="en-US" altLang="en-US" sz="2100" b="1" u="sng" dirty="0"/>
              <a:t>of the mantle</a:t>
            </a:r>
          </a:p>
          <a:p>
            <a:pPr algn="ctr"/>
            <a:r>
              <a:rPr lang="en-US" altLang="en-US" sz="2100" dirty="0"/>
              <a:t>= </a:t>
            </a:r>
          </a:p>
          <a:p>
            <a:pPr algn="ctr"/>
            <a:r>
              <a:rPr lang="en-US" altLang="en-US" sz="2100" dirty="0"/>
              <a:t>the </a:t>
            </a:r>
            <a:r>
              <a:rPr lang="en-US" altLang="en-US" sz="2100" b="1" u="sng" dirty="0"/>
              <a:t>lithosphere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939800" y="4508500"/>
            <a:ext cx="31750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100" dirty="0"/>
              <a:t>the </a:t>
            </a:r>
            <a:r>
              <a:rPr lang="en-US" altLang="en-US" sz="2100" b="1" u="sng" dirty="0"/>
              <a:t>lithosphere</a:t>
            </a:r>
            <a:r>
              <a:rPr lang="en-US" altLang="en-US" sz="2100" dirty="0"/>
              <a:t> “rides”</a:t>
            </a:r>
          </a:p>
          <a:p>
            <a:pPr algn="ctr"/>
            <a:r>
              <a:rPr lang="en-US" altLang="en-US" sz="2100" dirty="0"/>
              <a:t>on top of the more plastic</a:t>
            </a:r>
          </a:p>
          <a:p>
            <a:pPr algn="ctr"/>
            <a:r>
              <a:rPr lang="en-US" altLang="en-US" sz="2100" b="1" u="sng" dirty="0"/>
              <a:t>asthenosphere</a:t>
            </a:r>
          </a:p>
        </p:txBody>
      </p:sp>
      <p:pic>
        <p:nvPicPr>
          <p:cNvPr id="6" name="Picture 5" descr="Earth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r="21073"/>
          <a:stretch>
            <a:fillRect/>
          </a:stretch>
        </p:blipFill>
        <p:spPr bwMode="auto">
          <a:xfrm>
            <a:off x="-381000" y="0"/>
            <a:ext cx="5370859" cy="4191000"/>
          </a:xfrm>
          <a:custGeom>
            <a:avLst/>
            <a:gdLst>
              <a:gd name="connsiteX0" fmla="*/ 596319 w 4801223"/>
              <a:gd name="connsiteY0" fmla="*/ 0 h 3746500"/>
              <a:gd name="connsiteX1" fmla="*/ 3998712 w 4801223"/>
              <a:gd name="connsiteY1" fmla="*/ 0 h 3746500"/>
              <a:gd name="connsiteX2" fmla="*/ 4801223 w 4801223"/>
              <a:gd name="connsiteY2" fmla="*/ 126128 h 3746500"/>
              <a:gd name="connsiteX3" fmla="*/ 3266838 w 4801223"/>
              <a:gd name="connsiteY3" fmla="*/ 3746500 h 3746500"/>
              <a:gd name="connsiteX4" fmla="*/ 425327 w 4801223"/>
              <a:gd name="connsiteY4" fmla="*/ 3746500 h 3746500"/>
              <a:gd name="connsiteX5" fmla="*/ 0 w 4801223"/>
              <a:gd name="connsiteY5" fmla="*/ 3679653 h 3746500"/>
              <a:gd name="connsiteX6" fmla="*/ 540657 w 4801223"/>
              <a:gd name="connsiteY6" fmla="*/ 131334 h 374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223" h="3746500">
                <a:moveTo>
                  <a:pt x="596319" y="0"/>
                </a:moveTo>
                <a:lnTo>
                  <a:pt x="3998712" y="0"/>
                </a:lnTo>
                <a:lnTo>
                  <a:pt x="4801223" y="126128"/>
                </a:lnTo>
                <a:lnTo>
                  <a:pt x="3266838" y="3746500"/>
                </a:lnTo>
                <a:lnTo>
                  <a:pt x="425327" y="3746500"/>
                </a:lnTo>
                <a:lnTo>
                  <a:pt x="0" y="3679653"/>
                </a:lnTo>
                <a:lnTo>
                  <a:pt x="540657" y="1313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82969" y="2302032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core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4664" y="1031810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mantle</a:t>
            </a:r>
            <a:endParaRPr lang="en-US" sz="2000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82" y="1143000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AF73"/>
                </a:solidFill>
                <a:latin typeface="Comic Sans MS" panose="030F0702030302020204" pitchFamily="66" charset="0"/>
              </a:rPr>
              <a:t>mesosphere</a:t>
            </a:r>
            <a:endParaRPr lang="en-US" sz="2000" dirty="0">
              <a:solidFill>
                <a:srgbClr val="FFAF73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5591" y="609600"/>
            <a:ext cx="2076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8452"/>
                </a:solidFill>
                <a:latin typeface="Comic Sans MS" panose="030F0702030302020204" pitchFamily="66" charset="0"/>
              </a:rPr>
              <a:t>aesthenosphere</a:t>
            </a:r>
            <a:endParaRPr lang="en-US" sz="2000" dirty="0">
              <a:solidFill>
                <a:srgbClr val="FF8452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2475" y="381000"/>
            <a:ext cx="1710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DB59C"/>
                </a:solidFill>
                <a:latin typeface="Comic Sans MS" panose="030F0702030302020204" pitchFamily="66" charset="0"/>
              </a:rPr>
              <a:t>outer mantle</a:t>
            </a:r>
            <a:endParaRPr lang="en-US" sz="2000" dirty="0">
              <a:solidFill>
                <a:srgbClr val="BDB59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152400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48C73"/>
                </a:solidFill>
                <a:latin typeface="Comic Sans MS" panose="030F0702030302020204" pitchFamily="66" charset="0"/>
              </a:rPr>
              <a:t>crust</a:t>
            </a:r>
            <a:endParaRPr lang="en-US" sz="2000" dirty="0">
              <a:solidFill>
                <a:srgbClr val="948C73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1184" y="285690"/>
            <a:ext cx="1545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lithosphere</a:t>
            </a:r>
            <a:endParaRPr lang="en-US" sz="2000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773003" y="477672"/>
            <a:ext cx="1132764" cy="1228298"/>
          </a:xfrm>
          <a:custGeom>
            <a:avLst/>
            <a:gdLst>
              <a:gd name="connsiteX0" fmla="*/ 586854 w 1132764"/>
              <a:gd name="connsiteY0" fmla="*/ 0 h 1228298"/>
              <a:gd name="connsiteX1" fmla="*/ 1132764 w 1132764"/>
              <a:gd name="connsiteY1" fmla="*/ 0 h 1228298"/>
              <a:gd name="connsiteX2" fmla="*/ 395785 w 1132764"/>
              <a:gd name="connsiteY2" fmla="*/ 1214650 h 1228298"/>
              <a:gd name="connsiteX3" fmla="*/ 0 w 1132764"/>
              <a:gd name="connsiteY3" fmla="*/ 1228298 h 122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2764" h="1228298">
                <a:moveTo>
                  <a:pt x="586854" y="0"/>
                </a:moveTo>
                <a:lnTo>
                  <a:pt x="1132764" y="0"/>
                </a:lnTo>
                <a:lnTo>
                  <a:pt x="395785" y="1214650"/>
                </a:lnTo>
                <a:lnTo>
                  <a:pt x="0" y="1228298"/>
                </a:lnTo>
              </a:path>
            </a:pathLst>
          </a:cu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691116" y="218364"/>
            <a:ext cx="1583141" cy="450376"/>
          </a:xfrm>
          <a:custGeom>
            <a:avLst/>
            <a:gdLst>
              <a:gd name="connsiteX0" fmla="*/ 0 w 1583141"/>
              <a:gd name="connsiteY0" fmla="*/ 0 h 450376"/>
              <a:gd name="connsiteX1" fmla="*/ 1583141 w 1583141"/>
              <a:gd name="connsiteY1" fmla="*/ 0 h 450376"/>
              <a:gd name="connsiteX2" fmla="*/ 1433015 w 1583141"/>
              <a:gd name="connsiteY2" fmla="*/ 450376 h 450376"/>
              <a:gd name="connsiteX3" fmla="*/ 846162 w 1583141"/>
              <a:gd name="connsiteY3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3141" h="450376">
                <a:moveTo>
                  <a:pt x="0" y="0"/>
                </a:moveTo>
                <a:lnTo>
                  <a:pt x="1583141" y="0"/>
                </a:lnTo>
                <a:lnTo>
                  <a:pt x="1433015" y="450376"/>
                </a:lnTo>
                <a:lnTo>
                  <a:pt x="846162" y="450376"/>
                </a:lnTo>
              </a:path>
            </a:pathLst>
          </a:cu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62877" y="2051980"/>
            <a:ext cx="42402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practice….</a:t>
            </a:r>
          </a:p>
          <a:p>
            <a:r>
              <a:rPr lang="en-US" sz="2000" dirty="0" smtClean="0"/>
              <a:t>to the right of the diagram… identify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outer mantle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whole of the mantle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crust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lithosphere</a:t>
            </a:r>
          </a:p>
        </p:txBody>
      </p:sp>
    </p:spTree>
    <p:extLst>
      <p:ext uri="{BB962C8B-B14F-4D97-AF65-F5344CB8AC3E}">
        <p14:creationId xmlns:p14="http://schemas.microsoft.com/office/powerpoint/2010/main" val="428205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4" grpId="0"/>
      <p:bldP spid="2" grpId="0"/>
      <p:bldP spid="8" grpId="0"/>
      <p:bldP spid="9" grpId="0"/>
      <p:bldP spid="10" grpId="0"/>
      <p:bldP spid="11" grpId="0"/>
      <p:bldP spid="12" grpId="0"/>
      <p:bldP spid="13" grpId="0"/>
      <p:bldP spid="5" grpId="0" animBg="1"/>
      <p:bldP spid="7" grpId="0" animBg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8600" y="2162413"/>
            <a:ext cx="7543800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100" b="1" u="sng" dirty="0">
                <a:solidFill>
                  <a:srgbClr val="000000"/>
                </a:solidFill>
                <a:latin typeface="Arial - 28"/>
              </a:rPr>
              <a:t>The Core</a:t>
            </a:r>
          </a:p>
          <a:p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- 1/3 the mass of the Earth</a:t>
            </a:r>
          </a:p>
          <a:p>
            <a:pPr>
              <a:buFontTx/>
              <a:buChar char="-"/>
            </a:pPr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 </a:t>
            </a:r>
            <a:r>
              <a:rPr lang="en-US" altLang="en-US" sz="2100" dirty="0">
                <a:solidFill>
                  <a:srgbClr val="0000CC"/>
                </a:solidFill>
                <a:latin typeface="Arial - 28"/>
              </a:rPr>
              <a:t>hotter</a:t>
            </a:r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 than the mantle</a:t>
            </a:r>
          </a:p>
          <a:p>
            <a:pPr>
              <a:buFontTx/>
              <a:buChar char="-"/>
            </a:pPr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 mostly </a:t>
            </a:r>
            <a:r>
              <a:rPr lang="en-US" altLang="en-US" sz="2100" dirty="0">
                <a:solidFill>
                  <a:srgbClr val="0000CC"/>
                </a:solidFill>
                <a:latin typeface="Arial - 28"/>
              </a:rPr>
              <a:t>nickel and iron (metallic)</a:t>
            </a:r>
          </a:p>
          <a:p>
            <a:pPr>
              <a:buFontTx/>
              <a:buChar char="-"/>
            </a:pPr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 layers</a:t>
            </a:r>
          </a:p>
          <a:p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      </a:t>
            </a:r>
            <a:r>
              <a:rPr lang="en-US" altLang="en-US" sz="2100" u="sng" dirty="0">
                <a:solidFill>
                  <a:srgbClr val="000000"/>
                </a:solidFill>
                <a:latin typeface="Arial - 28"/>
              </a:rPr>
              <a:t>outer core</a:t>
            </a:r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 </a:t>
            </a:r>
            <a:endParaRPr lang="en-US" altLang="en-US" sz="2100" dirty="0" smtClean="0">
              <a:solidFill>
                <a:srgbClr val="000000"/>
              </a:solidFill>
              <a:latin typeface="Arial - 28"/>
            </a:endParaRPr>
          </a:p>
          <a:p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 </a:t>
            </a:r>
            <a:r>
              <a:rPr lang="en-US" altLang="en-US" sz="2100" dirty="0" smtClean="0">
                <a:solidFill>
                  <a:srgbClr val="000000"/>
                </a:solidFill>
                <a:latin typeface="Arial - 28"/>
              </a:rPr>
              <a:t>           </a:t>
            </a:r>
            <a:r>
              <a:rPr lang="en-US" altLang="en-US" sz="2100" dirty="0" smtClean="0">
                <a:solidFill>
                  <a:srgbClr val="0000CC"/>
                </a:solidFill>
                <a:latin typeface="Arial - 28"/>
              </a:rPr>
              <a:t>1800 miles thick</a:t>
            </a:r>
            <a:endParaRPr lang="en-US" altLang="en-US" sz="2100" dirty="0">
              <a:solidFill>
                <a:srgbClr val="0000CC"/>
              </a:solidFill>
              <a:latin typeface="Arial - 28"/>
            </a:endParaRPr>
          </a:p>
          <a:p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	</a:t>
            </a:r>
            <a:r>
              <a:rPr lang="en-US" altLang="en-US" sz="2100" dirty="0">
                <a:solidFill>
                  <a:srgbClr val="0000CC"/>
                </a:solidFill>
                <a:latin typeface="Arial - 28"/>
              </a:rPr>
              <a:t>liquid</a:t>
            </a:r>
          </a:p>
          <a:p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      </a:t>
            </a:r>
            <a:r>
              <a:rPr lang="en-US" altLang="en-US" sz="2100" u="sng" dirty="0">
                <a:solidFill>
                  <a:srgbClr val="000000"/>
                </a:solidFill>
                <a:latin typeface="Arial - 28"/>
              </a:rPr>
              <a:t>inner core</a:t>
            </a:r>
          </a:p>
          <a:p>
            <a:r>
              <a:rPr lang="en-US" altLang="en-US" sz="2100" dirty="0" smtClean="0">
                <a:solidFill>
                  <a:srgbClr val="000000"/>
                </a:solidFill>
                <a:latin typeface="Arial - 28"/>
              </a:rPr>
              <a:t>            </a:t>
            </a:r>
            <a:r>
              <a:rPr lang="en-US" altLang="en-US" sz="2100" dirty="0" smtClean="0">
                <a:solidFill>
                  <a:srgbClr val="0000CC"/>
                </a:solidFill>
                <a:latin typeface="Arial - 28"/>
              </a:rPr>
              <a:t>800 miles thick</a:t>
            </a:r>
          </a:p>
          <a:p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	</a:t>
            </a:r>
            <a:r>
              <a:rPr lang="en-US" altLang="en-US" sz="2100" dirty="0" smtClean="0">
                <a:solidFill>
                  <a:srgbClr val="0000CC"/>
                </a:solidFill>
                <a:latin typeface="Arial - 28"/>
              </a:rPr>
              <a:t>solid (</a:t>
            </a:r>
            <a:r>
              <a:rPr lang="en-US" altLang="en-US" sz="2100" i="1" dirty="0" smtClean="0">
                <a:solidFill>
                  <a:srgbClr val="0000CC"/>
                </a:solidFill>
                <a:latin typeface="Arial - 28"/>
              </a:rPr>
              <a:t>hotter than outer… but under more pressure</a:t>
            </a:r>
            <a:r>
              <a:rPr lang="en-US" altLang="en-US" sz="2100" dirty="0" smtClean="0">
                <a:solidFill>
                  <a:srgbClr val="0000CC"/>
                </a:solidFill>
                <a:latin typeface="Arial - 28"/>
              </a:rPr>
              <a:t>)</a:t>
            </a:r>
            <a:endParaRPr lang="en-US" altLang="en-US" sz="2100" dirty="0">
              <a:solidFill>
                <a:srgbClr val="0000CC"/>
              </a:solidFill>
              <a:latin typeface="Arial - 28"/>
            </a:endParaRPr>
          </a:p>
        </p:txBody>
      </p:sp>
      <p:pic>
        <p:nvPicPr>
          <p:cNvPr id="6150" name="Picture 6" descr="clipboard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471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70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3031</TotalTime>
  <Words>955</Words>
  <Application>Microsoft Office PowerPoint</Application>
  <PresentationFormat>On-screen Show (4:3)</PresentationFormat>
  <Paragraphs>280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Arial - 19</vt:lpstr>
      <vt:lpstr>Arial - 26</vt:lpstr>
      <vt:lpstr>Arial - 28</vt:lpstr>
      <vt:lpstr>Arial - 36</vt:lpstr>
      <vt:lpstr>Arial - 37</vt:lpstr>
      <vt:lpstr>Comic Sans MS</vt:lpstr>
      <vt:lpstr>Symbol</vt:lpstr>
      <vt:lpstr>Times New Roman - 12</vt:lpstr>
      <vt:lpstr>Times New Roman - 20</vt:lpstr>
      <vt:lpstr>Times New Roman - 22</vt:lpstr>
      <vt:lpstr>Times New Roman - 26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tonic</dc:creator>
  <cp:lastModifiedBy>toni</cp:lastModifiedBy>
  <cp:revision>39</cp:revision>
  <cp:lastPrinted>2017-09-07T15:07:49Z</cp:lastPrinted>
  <dcterms:created xsi:type="dcterms:W3CDTF">2015-04-13T20:26:01Z</dcterms:created>
  <dcterms:modified xsi:type="dcterms:W3CDTF">2019-09-06T22:11:55Z</dcterms:modified>
  <cp:contentStatus/>
</cp:coreProperties>
</file>