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4" r:id="rId3"/>
    <p:sldId id="273" r:id="rId4"/>
    <p:sldId id="271" r:id="rId5"/>
    <p:sldId id="269" r:id="rId6"/>
    <p:sldId id="268" r:id="rId7"/>
    <p:sldId id="266" r:id="rId8"/>
    <p:sldId id="261" r:id="rId9"/>
    <p:sldId id="260" r:id="rId10"/>
    <p:sldId id="263" r:id="rId11"/>
    <p:sldId id="258" r:id="rId12"/>
    <p:sldId id="257" r:id="rId13"/>
    <p:sldId id="277" r:id="rId14"/>
    <p:sldId id="256" r:id="rId15"/>
    <p:sldId id="281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30BD-DAF7-45B8-9E04-F900BC717E6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A06D-8AE5-4C47-AEE7-EC6CFE8A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30BD-DAF7-45B8-9E04-F900BC717E6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A06D-8AE5-4C47-AEE7-EC6CFE8A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4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30BD-DAF7-45B8-9E04-F900BC717E6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A06D-8AE5-4C47-AEE7-EC6CFE8A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0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30BD-DAF7-45B8-9E04-F900BC717E6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A06D-8AE5-4C47-AEE7-EC6CFE8A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6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30BD-DAF7-45B8-9E04-F900BC717E6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A06D-8AE5-4C47-AEE7-EC6CFE8A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30BD-DAF7-45B8-9E04-F900BC717E6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A06D-8AE5-4C47-AEE7-EC6CFE8A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30BD-DAF7-45B8-9E04-F900BC717E6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A06D-8AE5-4C47-AEE7-EC6CFE8A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30BD-DAF7-45B8-9E04-F900BC717E6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A06D-8AE5-4C47-AEE7-EC6CFE8A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7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30BD-DAF7-45B8-9E04-F900BC717E6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A06D-8AE5-4C47-AEE7-EC6CFE8A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30BD-DAF7-45B8-9E04-F900BC717E6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A06D-8AE5-4C47-AEE7-EC6CFE8A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4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30BD-DAF7-45B8-9E04-F900BC717E6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A06D-8AE5-4C47-AEE7-EC6CFE8A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30BD-DAF7-45B8-9E04-F900BC717E63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A06D-8AE5-4C47-AEE7-EC6CFE8AE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3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26346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7576"/>
            <a:ext cx="5516190" cy="1477328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Field Trip Downtown… first hand views of</a:t>
            </a:r>
          </a:p>
          <a:p>
            <a:r>
              <a:rPr lang="en-US" dirty="0"/>
              <a:t>	</a:t>
            </a:r>
            <a:r>
              <a:rPr lang="en-US" dirty="0" smtClean="0"/>
              <a:t>Point Source Pollution</a:t>
            </a:r>
          </a:p>
          <a:p>
            <a:r>
              <a:rPr lang="en-US" dirty="0"/>
              <a:t>	</a:t>
            </a:r>
            <a:r>
              <a:rPr lang="en-US" dirty="0" smtClean="0"/>
              <a:t>	and Gray </a:t>
            </a:r>
            <a:r>
              <a:rPr lang="en-US" dirty="0" err="1" smtClean="0"/>
              <a:t>Stormwater</a:t>
            </a:r>
            <a:r>
              <a:rPr lang="en-US" dirty="0" smtClean="0"/>
              <a:t> Infrastructure</a:t>
            </a:r>
          </a:p>
          <a:p>
            <a:r>
              <a:rPr lang="en-US" dirty="0" smtClean="0"/>
              <a:t>	 Non-Point Source Pollution </a:t>
            </a:r>
          </a:p>
          <a:p>
            <a:r>
              <a:rPr lang="en-US" dirty="0"/>
              <a:t>	</a:t>
            </a:r>
            <a:r>
              <a:rPr lang="en-US" dirty="0" smtClean="0"/>
              <a:t>	and Green </a:t>
            </a:r>
            <a:r>
              <a:rPr lang="en-US" dirty="0" err="1" smtClean="0"/>
              <a:t>Stormwater</a:t>
            </a:r>
            <a:r>
              <a:rPr lang="en-US" dirty="0" smtClean="0"/>
              <a:t> Infrastructure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4107" y="5589431"/>
            <a:ext cx="2421240" cy="36933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Bailey Street 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28079" y="1867437"/>
            <a:ext cx="144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closer view….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25047" y="4613650"/>
            <a:ext cx="1945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curb</a:t>
            </a:r>
          </a:p>
          <a:p>
            <a:r>
              <a:rPr lang="en-US" dirty="0" smtClean="0"/>
              <a:t>with gap cut into 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128" y="2442212"/>
            <a:ext cx="164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soil mixed with </a:t>
            </a:r>
          </a:p>
          <a:p>
            <a:r>
              <a:rPr lang="en-US" dirty="0" smtClean="0"/>
              <a:t>large gravel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093" y="1221106"/>
            <a:ext cx="2169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elevated storm drain</a:t>
            </a:r>
          </a:p>
          <a:p>
            <a:r>
              <a:rPr lang="en-US" dirty="0" smtClean="0"/>
              <a:t>surrounded by gravel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616" y="5511642"/>
            <a:ext cx="2328138" cy="92333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Capital Parking Lot</a:t>
            </a:r>
          </a:p>
          <a:p>
            <a:endParaRPr lang="en-US" dirty="0"/>
          </a:p>
          <a:p>
            <a:r>
              <a:rPr lang="en-US" dirty="0" smtClean="0"/>
              <a:t>	lower lot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99282" y="3812148"/>
            <a:ext cx="2021980" cy="885500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 flipV="1">
            <a:off x="3175117" y="3889422"/>
            <a:ext cx="4049930" cy="1047394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80315" y="2794715"/>
            <a:ext cx="2524260" cy="553792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31076" y="1532586"/>
            <a:ext cx="2189409" cy="334851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75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093" y="1221106"/>
            <a:ext cx="2169505" cy="646331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elevated storm drain</a:t>
            </a:r>
          </a:p>
          <a:p>
            <a:r>
              <a:rPr lang="en-US" dirty="0" smtClean="0"/>
              <a:t>surrounded by gravel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31076" y="1532586"/>
            <a:ext cx="2215166" cy="1249251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616" y="5511642"/>
            <a:ext cx="2328138" cy="92333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Capital Parking Lot</a:t>
            </a:r>
          </a:p>
          <a:p>
            <a:endParaRPr lang="en-US" dirty="0"/>
          </a:p>
          <a:p>
            <a:r>
              <a:rPr lang="en-US" dirty="0" smtClean="0"/>
              <a:t>	lower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0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858" y="5254064"/>
            <a:ext cx="3424592" cy="64633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sign beside The Capital Parking Lot</a:t>
            </a:r>
          </a:p>
          <a:p>
            <a:r>
              <a:rPr lang="en-US" dirty="0" smtClean="0"/>
              <a:t>depicting the GSI for the lower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3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433" y="3882979"/>
            <a:ext cx="3129567" cy="2975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301" y="141668"/>
            <a:ext cx="4816699" cy="3425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6272012" cy="5980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6768" y="5666067"/>
            <a:ext cx="3424592" cy="64633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sign beside The Capital Parking Lot</a:t>
            </a:r>
          </a:p>
          <a:p>
            <a:r>
              <a:rPr lang="en-US" dirty="0" smtClean="0"/>
              <a:t>depicting the GSI for the lower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0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301" y="141668"/>
            <a:ext cx="4816699" cy="3425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2030" y="3771142"/>
            <a:ext cx="3206212" cy="3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2011" cy="5962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6768" y="5666067"/>
            <a:ext cx="3424592" cy="64633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sign beside The Capital Parking Lot</a:t>
            </a:r>
          </a:p>
          <a:p>
            <a:r>
              <a:rPr lang="en-US" dirty="0" smtClean="0"/>
              <a:t>depicting the GSI for the lower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3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-70044" y="57180"/>
            <a:ext cx="6610594" cy="6626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6907" y="5639563"/>
            <a:ext cx="3424592" cy="64633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sign beside The Capital Parking Lot</a:t>
            </a:r>
          </a:p>
          <a:p>
            <a:r>
              <a:rPr lang="en-US" dirty="0" smtClean="0"/>
              <a:t>depicting the GSI for the lower lot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5908930" y="19373"/>
            <a:ext cx="3175874" cy="68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701" y="5737008"/>
            <a:ext cx="6918882" cy="646331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view up the North Branch from the </a:t>
            </a:r>
          </a:p>
          <a:p>
            <a:pPr algn="ctr"/>
            <a:r>
              <a:rPr lang="en-US" dirty="0" smtClean="0"/>
              <a:t>State Street Bridge between Capital Grounds and the North Branch Cafe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1508" y="1017431"/>
            <a:ext cx="3424655" cy="36933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mixed concrete / brick / stone wall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58366" y="1332172"/>
            <a:ext cx="2356834" cy="3072403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1884" y="4219909"/>
            <a:ext cx="3033907" cy="369332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is there any GSI anywhere !!??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87927" y="2683707"/>
            <a:ext cx="1683346" cy="369332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Capital 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9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095" y="5703745"/>
            <a:ext cx="6918882" cy="646331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view up the North Branch from the </a:t>
            </a:r>
          </a:p>
          <a:p>
            <a:pPr algn="ctr"/>
            <a:r>
              <a:rPr lang="en-US" dirty="0" smtClean="0"/>
              <a:t>State Street Bridge between Capital Grounds and the North Branch Cafe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6347" y="1429555"/>
            <a:ext cx="3424655" cy="36933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mixed concrete / brick / stone wall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93205" y="1744296"/>
            <a:ext cx="2356834" cy="3072403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87927" y="2683707"/>
            <a:ext cx="1683346" cy="369332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Capital 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3831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0635" y="5654673"/>
            <a:ext cx="6918882" cy="646331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view up the North Branch from the </a:t>
            </a:r>
          </a:p>
          <a:p>
            <a:pPr algn="ctr"/>
            <a:r>
              <a:rPr lang="en-US" dirty="0" smtClean="0"/>
              <a:t>State Street Bridge between Capital Grounds and the North Branch Cafe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8798" y="1468192"/>
            <a:ext cx="3424655" cy="36933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mixed concrete / brick / stone wall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93536" y="1837524"/>
            <a:ext cx="1151196" cy="2386746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8962" y="2310220"/>
            <a:ext cx="1905650" cy="369332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North Branch Cafe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79" y="334854"/>
            <a:ext cx="9174280" cy="6130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6676" y="5795493"/>
            <a:ext cx="2421240" cy="36933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Bailey Street Bridge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374266" y="759854"/>
            <a:ext cx="2485622" cy="2060619"/>
          </a:xfrm>
          <a:custGeom>
            <a:avLst/>
            <a:gdLst>
              <a:gd name="connsiteX0" fmla="*/ 2485622 w 2485622"/>
              <a:gd name="connsiteY0" fmla="*/ 0 h 2060619"/>
              <a:gd name="connsiteX1" fmla="*/ 502276 w 2485622"/>
              <a:gd name="connsiteY1" fmla="*/ 824247 h 2060619"/>
              <a:gd name="connsiteX2" fmla="*/ 0 w 2485622"/>
              <a:gd name="connsiteY2" fmla="*/ 2060619 h 20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2" h="2060619">
                <a:moveTo>
                  <a:pt x="2485622" y="0"/>
                </a:moveTo>
                <a:cubicBezTo>
                  <a:pt x="1701084" y="240405"/>
                  <a:pt x="916546" y="480811"/>
                  <a:pt x="502276" y="824247"/>
                </a:cubicBezTo>
                <a:cubicBezTo>
                  <a:pt x="88006" y="1167684"/>
                  <a:pt x="44003" y="1614151"/>
                  <a:pt x="0" y="2060619"/>
                </a:cubicBezTo>
              </a:path>
            </a:pathLst>
          </a:custGeom>
          <a:noFill/>
          <a:ln w="63500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07735" y="1043188"/>
            <a:ext cx="1269527" cy="1878169"/>
          </a:xfrm>
          <a:custGeom>
            <a:avLst/>
            <a:gdLst>
              <a:gd name="connsiteX0" fmla="*/ 2485622 w 2485622"/>
              <a:gd name="connsiteY0" fmla="*/ 0 h 2060619"/>
              <a:gd name="connsiteX1" fmla="*/ 502276 w 2485622"/>
              <a:gd name="connsiteY1" fmla="*/ 824247 h 2060619"/>
              <a:gd name="connsiteX2" fmla="*/ 0 w 2485622"/>
              <a:gd name="connsiteY2" fmla="*/ 2060619 h 20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2" h="2060619">
                <a:moveTo>
                  <a:pt x="2485622" y="0"/>
                </a:moveTo>
                <a:cubicBezTo>
                  <a:pt x="1701084" y="240405"/>
                  <a:pt x="916546" y="480811"/>
                  <a:pt x="502276" y="824247"/>
                </a:cubicBezTo>
                <a:cubicBezTo>
                  <a:pt x="88006" y="1167684"/>
                  <a:pt x="44003" y="1614151"/>
                  <a:pt x="0" y="2060619"/>
                </a:cubicBezTo>
              </a:path>
            </a:pathLst>
          </a:custGeom>
          <a:noFill/>
          <a:ln w="63500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152996" y="912254"/>
            <a:ext cx="1574328" cy="1908219"/>
          </a:xfrm>
          <a:custGeom>
            <a:avLst/>
            <a:gdLst>
              <a:gd name="connsiteX0" fmla="*/ 2485622 w 2485622"/>
              <a:gd name="connsiteY0" fmla="*/ 0 h 2060619"/>
              <a:gd name="connsiteX1" fmla="*/ 502276 w 2485622"/>
              <a:gd name="connsiteY1" fmla="*/ 824247 h 2060619"/>
              <a:gd name="connsiteX2" fmla="*/ 0 w 2485622"/>
              <a:gd name="connsiteY2" fmla="*/ 2060619 h 20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2" h="2060619">
                <a:moveTo>
                  <a:pt x="2485622" y="0"/>
                </a:moveTo>
                <a:cubicBezTo>
                  <a:pt x="1701084" y="240405"/>
                  <a:pt x="916546" y="480811"/>
                  <a:pt x="502276" y="824247"/>
                </a:cubicBezTo>
                <a:cubicBezTo>
                  <a:pt x="88006" y="1167684"/>
                  <a:pt x="44003" y="1614151"/>
                  <a:pt x="0" y="2060619"/>
                </a:cubicBezTo>
              </a:path>
            </a:pathLst>
          </a:custGeom>
          <a:noFill/>
          <a:ln w="63500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67591" y="630999"/>
            <a:ext cx="2220031" cy="36933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river bank… and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2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9870" y="2605249"/>
            <a:ext cx="5834130" cy="4252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72734" y="785611"/>
            <a:ext cx="6181859" cy="4636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1469" y="6276231"/>
            <a:ext cx="2421240" cy="36933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Bailey Street Bridge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846237" y="630999"/>
            <a:ext cx="2485622" cy="2060619"/>
          </a:xfrm>
          <a:custGeom>
            <a:avLst/>
            <a:gdLst>
              <a:gd name="connsiteX0" fmla="*/ 2485622 w 2485622"/>
              <a:gd name="connsiteY0" fmla="*/ 0 h 2060619"/>
              <a:gd name="connsiteX1" fmla="*/ 502276 w 2485622"/>
              <a:gd name="connsiteY1" fmla="*/ 824247 h 2060619"/>
              <a:gd name="connsiteX2" fmla="*/ 0 w 2485622"/>
              <a:gd name="connsiteY2" fmla="*/ 2060619 h 20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2" h="2060619">
                <a:moveTo>
                  <a:pt x="2485622" y="0"/>
                </a:moveTo>
                <a:cubicBezTo>
                  <a:pt x="1701084" y="240405"/>
                  <a:pt x="916546" y="480811"/>
                  <a:pt x="502276" y="824247"/>
                </a:cubicBezTo>
                <a:cubicBezTo>
                  <a:pt x="88006" y="1167684"/>
                  <a:pt x="44003" y="1614151"/>
                  <a:pt x="0" y="2060619"/>
                </a:cubicBezTo>
              </a:path>
            </a:pathLst>
          </a:custGeom>
          <a:noFill/>
          <a:ln w="63500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5767590" y="1570719"/>
            <a:ext cx="880835" cy="2728678"/>
          </a:xfrm>
          <a:custGeom>
            <a:avLst/>
            <a:gdLst>
              <a:gd name="connsiteX0" fmla="*/ 2485622 w 2485622"/>
              <a:gd name="connsiteY0" fmla="*/ 0 h 2060619"/>
              <a:gd name="connsiteX1" fmla="*/ 502276 w 2485622"/>
              <a:gd name="connsiteY1" fmla="*/ 824247 h 2060619"/>
              <a:gd name="connsiteX2" fmla="*/ 0 w 2485622"/>
              <a:gd name="connsiteY2" fmla="*/ 2060619 h 20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2" h="2060619">
                <a:moveTo>
                  <a:pt x="2485622" y="0"/>
                </a:moveTo>
                <a:cubicBezTo>
                  <a:pt x="1701084" y="240405"/>
                  <a:pt x="916546" y="480811"/>
                  <a:pt x="502276" y="824247"/>
                </a:cubicBezTo>
                <a:cubicBezTo>
                  <a:pt x="88006" y="1167684"/>
                  <a:pt x="44003" y="1614151"/>
                  <a:pt x="0" y="2060619"/>
                </a:cubicBezTo>
              </a:path>
            </a:pathLst>
          </a:custGeom>
          <a:noFill/>
          <a:ln w="63500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6648425" y="2034861"/>
            <a:ext cx="1300766" cy="2435749"/>
          </a:xfrm>
          <a:custGeom>
            <a:avLst/>
            <a:gdLst>
              <a:gd name="connsiteX0" fmla="*/ 2485622 w 2485622"/>
              <a:gd name="connsiteY0" fmla="*/ 0 h 2060619"/>
              <a:gd name="connsiteX1" fmla="*/ 502276 w 2485622"/>
              <a:gd name="connsiteY1" fmla="*/ 824247 h 2060619"/>
              <a:gd name="connsiteX2" fmla="*/ 0 w 2485622"/>
              <a:gd name="connsiteY2" fmla="*/ 2060619 h 20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2" h="2060619">
                <a:moveTo>
                  <a:pt x="2485622" y="0"/>
                </a:moveTo>
                <a:cubicBezTo>
                  <a:pt x="1701084" y="240405"/>
                  <a:pt x="916546" y="480811"/>
                  <a:pt x="502276" y="824247"/>
                </a:cubicBezTo>
                <a:cubicBezTo>
                  <a:pt x="88006" y="1167684"/>
                  <a:pt x="44003" y="1614151"/>
                  <a:pt x="0" y="2060619"/>
                </a:cubicBezTo>
              </a:path>
            </a:pathLst>
          </a:custGeom>
          <a:noFill/>
          <a:ln w="63500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16919" y="954184"/>
            <a:ext cx="2220031" cy="36933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river bank… and trees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97107" y="3092011"/>
            <a:ext cx="3849965" cy="120032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“If we hadn’t just had the </a:t>
            </a:r>
          </a:p>
          <a:p>
            <a:r>
              <a:rPr lang="en-US" dirty="0" smtClean="0"/>
              <a:t>biggest snow storm of the year… </a:t>
            </a:r>
          </a:p>
          <a:p>
            <a:r>
              <a:rPr lang="en-US" dirty="0" smtClean="0"/>
              <a:t>you would see some </a:t>
            </a:r>
            <a:r>
              <a:rPr lang="en-US" dirty="0" err="1" smtClean="0"/>
              <a:t>stormwater</a:t>
            </a:r>
            <a:r>
              <a:rPr lang="en-US" dirty="0" smtClean="0"/>
              <a:t> pipes </a:t>
            </a:r>
          </a:p>
          <a:p>
            <a:r>
              <a:rPr lang="en-US" dirty="0" smtClean="0"/>
              <a:t>here and here.” SB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361386" y="4237149"/>
            <a:ext cx="2987899" cy="1004552"/>
          </a:xfrm>
          <a:custGeom>
            <a:avLst/>
            <a:gdLst>
              <a:gd name="connsiteX0" fmla="*/ 0 w 2987899"/>
              <a:gd name="connsiteY0" fmla="*/ 0 h 1004552"/>
              <a:gd name="connsiteX1" fmla="*/ 1159099 w 2987899"/>
              <a:gd name="connsiteY1" fmla="*/ 721217 h 1004552"/>
              <a:gd name="connsiteX2" fmla="*/ 2987899 w 2987899"/>
              <a:gd name="connsiteY2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899" h="1004552">
                <a:moveTo>
                  <a:pt x="0" y="0"/>
                </a:moveTo>
                <a:cubicBezTo>
                  <a:pt x="330558" y="276896"/>
                  <a:pt x="661116" y="553792"/>
                  <a:pt x="1159099" y="721217"/>
                </a:cubicBezTo>
                <a:cubicBezTo>
                  <a:pt x="1657082" y="888642"/>
                  <a:pt x="2322490" y="946597"/>
                  <a:pt x="2987899" y="1004552"/>
                </a:cubicBezTo>
              </a:path>
            </a:pathLst>
          </a:custGeom>
          <a:noFill/>
          <a:ln w="63500">
            <a:solidFill>
              <a:srgbClr val="FFFF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3219399" flipH="1">
            <a:off x="888881" y="3249682"/>
            <a:ext cx="2024655" cy="1004552"/>
          </a:xfrm>
          <a:custGeom>
            <a:avLst/>
            <a:gdLst>
              <a:gd name="connsiteX0" fmla="*/ 0 w 2987899"/>
              <a:gd name="connsiteY0" fmla="*/ 0 h 1004552"/>
              <a:gd name="connsiteX1" fmla="*/ 1159099 w 2987899"/>
              <a:gd name="connsiteY1" fmla="*/ 721217 h 1004552"/>
              <a:gd name="connsiteX2" fmla="*/ 2987899 w 2987899"/>
              <a:gd name="connsiteY2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899" h="1004552">
                <a:moveTo>
                  <a:pt x="0" y="0"/>
                </a:moveTo>
                <a:cubicBezTo>
                  <a:pt x="330558" y="276896"/>
                  <a:pt x="661116" y="553792"/>
                  <a:pt x="1159099" y="721217"/>
                </a:cubicBezTo>
                <a:cubicBezTo>
                  <a:pt x="1657082" y="888642"/>
                  <a:pt x="2322490" y="946597"/>
                  <a:pt x="2987899" y="1004552"/>
                </a:cubicBezTo>
              </a:path>
            </a:pathLst>
          </a:custGeom>
          <a:noFill/>
          <a:ln w="63500">
            <a:solidFill>
              <a:srgbClr val="FFFF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4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1380" y="6246254"/>
            <a:ext cx="2421240" cy="36933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Bailey Street Bridge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5020" y="2923504"/>
            <a:ext cx="3483389" cy="646331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nything else to notice</a:t>
            </a:r>
          </a:p>
          <a:p>
            <a:pPr algn="ctr"/>
            <a:r>
              <a:rPr lang="en-US" dirty="0" smtClean="0"/>
              <a:t>with respect to </a:t>
            </a:r>
            <a:r>
              <a:rPr lang="en-US" dirty="0" err="1" smtClean="0"/>
              <a:t>stormwater</a:t>
            </a:r>
            <a:r>
              <a:rPr lang="en-US" dirty="0" smtClean="0"/>
              <a:t> runoff?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8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7279" y="4365937"/>
            <a:ext cx="4276235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… on the way over to the Capital Parking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8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4565" y="4069723"/>
            <a:ext cx="2328138" cy="147732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Capital Parking Lot</a:t>
            </a:r>
          </a:p>
          <a:p>
            <a:endParaRPr lang="en-US" dirty="0"/>
          </a:p>
          <a:p>
            <a:r>
              <a:rPr lang="en-US" dirty="0" smtClean="0"/>
              <a:t>	upper lot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lower lot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286727" y="3412901"/>
            <a:ext cx="1714050" cy="1684544"/>
          </a:xfrm>
          <a:custGeom>
            <a:avLst/>
            <a:gdLst>
              <a:gd name="connsiteX0" fmla="*/ 1714050 w 1714050"/>
              <a:gd name="connsiteY0" fmla="*/ 1429555 h 1684544"/>
              <a:gd name="connsiteX1" fmla="*/ 78434 w 1714050"/>
              <a:gd name="connsiteY1" fmla="*/ 1609860 h 1684544"/>
              <a:gd name="connsiteX2" fmla="*/ 336011 w 1714050"/>
              <a:gd name="connsiteY2" fmla="*/ 347730 h 1684544"/>
              <a:gd name="connsiteX3" fmla="*/ 1005712 w 1714050"/>
              <a:gd name="connsiteY3" fmla="*/ 0 h 168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050" h="1684544">
                <a:moveTo>
                  <a:pt x="1714050" y="1429555"/>
                </a:moveTo>
                <a:cubicBezTo>
                  <a:pt x="1011078" y="1609859"/>
                  <a:pt x="308107" y="1790164"/>
                  <a:pt x="78434" y="1609860"/>
                </a:cubicBezTo>
                <a:cubicBezTo>
                  <a:pt x="-151239" y="1429556"/>
                  <a:pt x="181465" y="616040"/>
                  <a:pt x="336011" y="347730"/>
                </a:cubicBezTo>
                <a:cubicBezTo>
                  <a:pt x="490557" y="79420"/>
                  <a:pt x="748134" y="39710"/>
                  <a:pt x="1005712" y="0"/>
                </a:cubicBezTo>
              </a:path>
            </a:pathLst>
          </a:custGeom>
          <a:noFill/>
          <a:ln w="50800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64360" y="4443211"/>
            <a:ext cx="4087267" cy="1923652"/>
          </a:xfrm>
          <a:custGeom>
            <a:avLst/>
            <a:gdLst>
              <a:gd name="connsiteX0" fmla="*/ 3718243 w 4087267"/>
              <a:gd name="connsiteY0" fmla="*/ 978795 h 1923652"/>
              <a:gd name="connsiteX1" fmla="*/ 3937184 w 4087267"/>
              <a:gd name="connsiteY1" fmla="*/ 1429555 h 1923652"/>
              <a:gd name="connsiteX2" fmla="*/ 1747775 w 4087267"/>
              <a:gd name="connsiteY2" fmla="*/ 1906074 h 1923652"/>
              <a:gd name="connsiteX3" fmla="*/ 215189 w 4087267"/>
              <a:gd name="connsiteY3" fmla="*/ 772733 h 1923652"/>
              <a:gd name="connsiteX4" fmla="*/ 47764 w 4087267"/>
              <a:gd name="connsiteY4" fmla="*/ 0 h 192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7267" h="1923652">
                <a:moveTo>
                  <a:pt x="3718243" y="978795"/>
                </a:moveTo>
                <a:cubicBezTo>
                  <a:pt x="3991919" y="1126902"/>
                  <a:pt x="4265595" y="1275009"/>
                  <a:pt x="3937184" y="1429555"/>
                </a:cubicBezTo>
                <a:cubicBezTo>
                  <a:pt x="3608773" y="1584101"/>
                  <a:pt x="2368107" y="2015544"/>
                  <a:pt x="1747775" y="1906074"/>
                </a:cubicBezTo>
                <a:cubicBezTo>
                  <a:pt x="1127442" y="1796604"/>
                  <a:pt x="498524" y="1090412"/>
                  <a:pt x="215189" y="772733"/>
                </a:cubicBezTo>
                <a:cubicBezTo>
                  <a:pt x="-68146" y="455054"/>
                  <a:pt x="-10191" y="227527"/>
                  <a:pt x="47764" y="0"/>
                </a:cubicBezTo>
              </a:path>
            </a:pathLst>
          </a:custGeom>
          <a:noFill/>
          <a:ln w="50800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644" y="5095568"/>
            <a:ext cx="2060620" cy="1545465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35828"/>
            <a:ext cx="2047741" cy="1535806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760" y="3429000"/>
            <a:ext cx="1760113" cy="1320085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577662" y="2380466"/>
            <a:ext cx="2328138" cy="92333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Capital Parking Lot</a:t>
            </a:r>
          </a:p>
          <a:p>
            <a:endParaRPr lang="en-US" dirty="0"/>
          </a:p>
          <a:p>
            <a:r>
              <a:rPr lang="en-US" dirty="0" smtClean="0"/>
              <a:t>	upper lot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40946" y="3902299"/>
            <a:ext cx="708339" cy="528033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154215" y="5550794"/>
            <a:ext cx="824247" cy="164829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91671" y="4626736"/>
            <a:ext cx="759854" cy="638128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86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2079" y="4312297"/>
            <a:ext cx="3853747" cy="1754326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Capital Parking Lot</a:t>
            </a:r>
          </a:p>
          <a:p>
            <a:endParaRPr lang="en-US" dirty="0"/>
          </a:p>
          <a:p>
            <a:r>
              <a:rPr lang="en-US" dirty="0" smtClean="0"/>
              <a:t>	lower lot</a:t>
            </a:r>
          </a:p>
          <a:p>
            <a:endParaRPr lang="en-US" dirty="0"/>
          </a:p>
          <a:p>
            <a:r>
              <a:rPr lang="en-US" dirty="0" smtClean="0"/>
              <a:t>what’s here that’s not in the upper lot?</a:t>
            </a:r>
          </a:p>
          <a:p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i="1" dirty="0" err="1" smtClean="0"/>
              <a:t>wrt</a:t>
            </a:r>
            <a:r>
              <a:rPr lang="en-US" i="1" dirty="0" smtClean="0"/>
              <a:t> </a:t>
            </a:r>
            <a:r>
              <a:rPr lang="en-US" i="1" dirty="0" err="1" smtClean="0"/>
              <a:t>stormwater</a:t>
            </a:r>
            <a:r>
              <a:rPr lang="en-US" i="1" dirty="0" smtClean="0"/>
              <a:t> runoff….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797" y="5240259"/>
            <a:ext cx="4219745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next slide is a view of some structures here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 rot="21306486">
            <a:off x="1994541" y="2922548"/>
            <a:ext cx="2331076" cy="2550017"/>
          </a:xfrm>
          <a:custGeom>
            <a:avLst/>
            <a:gdLst>
              <a:gd name="connsiteX0" fmla="*/ 2511380 w 2903961"/>
              <a:gd name="connsiteY0" fmla="*/ 2547976 h 2547976"/>
              <a:gd name="connsiteX1" fmla="*/ 2871989 w 2903961"/>
              <a:gd name="connsiteY1" fmla="*/ 1337362 h 2547976"/>
              <a:gd name="connsiteX2" fmla="*/ 1790163 w 2903961"/>
              <a:gd name="connsiteY2" fmla="*/ 1105543 h 2547976"/>
              <a:gd name="connsiteX3" fmla="*/ 1519707 w 2903961"/>
              <a:gd name="connsiteY3" fmla="*/ 616145 h 2547976"/>
              <a:gd name="connsiteX4" fmla="*/ 1159099 w 2903961"/>
              <a:gd name="connsiteY4" fmla="*/ 410083 h 2547976"/>
              <a:gd name="connsiteX5" fmla="*/ 386366 w 2903961"/>
              <a:gd name="connsiteY5" fmla="*/ 10838 h 2547976"/>
              <a:gd name="connsiteX6" fmla="*/ 0 w 2903961"/>
              <a:gd name="connsiteY6" fmla="*/ 152506 h 254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3961" h="2547976">
                <a:moveTo>
                  <a:pt x="2511380" y="2547976"/>
                </a:moveTo>
                <a:cubicBezTo>
                  <a:pt x="2751786" y="2062871"/>
                  <a:pt x="2992192" y="1577767"/>
                  <a:pt x="2871989" y="1337362"/>
                </a:cubicBezTo>
                <a:cubicBezTo>
                  <a:pt x="2751786" y="1096956"/>
                  <a:pt x="2015543" y="1225746"/>
                  <a:pt x="1790163" y="1105543"/>
                </a:cubicBezTo>
                <a:cubicBezTo>
                  <a:pt x="1564783" y="985340"/>
                  <a:pt x="1624884" y="732055"/>
                  <a:pt x="1519707" y="616145"/>
                </a:cubicBezTo>
                <a:cubicBezTo>
                  <a:pt x="1414530" y="500235"/>
                  <a:pt x="1347989" y="510967"/>
                  <a:pt x="1159099" y="410083"/>
                </a:cubicBezTo>
                <a:cubicBezTo>
                  <a:pt x="970209" y="309199"/>
                  <a:pt x="579549" y="53767"/>
                  <a:pt x="386366" y="10838"/>
                </a:cubicBezTo>
                <a:cubicBezTo>
                  <a:pt x="193183" y="-32091"/>
                  <a:pt x="96591" y="60207"/>
                  <a:pt x="0" y="152506"/>
                </a:cubicBezTo>
              </a:path>
            </a:pathLst>
          </a:custGeom>
          <a:noFill/>
          <a:ln w="50800">
            <a:solidFill>
              <a:schemeClr val="accent2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3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750" y="4385256"/>
            <a:ext cx="1698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of features</a:t>
            </a:r>
          </a:p>
          <a:p>
            <a:r>
              <a:rPr lang="en-US" dirty="0" smtClean="0"/>
              <a:t>compliments of </a:t>
            </a:r>
          </a:p>
          <a:p>
            <a:r>
              <a:rPr lang="en-US" dirty="0" smtClean="0"/>
              <a:t>Mr. Bromley’s</a:t>
            </a:r>
          </a:p>
          <a:p>
            <a:r>
              <a:rPr lang="en-US" dirty="0" smtClean="0"/>
              <a:t>fine shoveling…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0310" y="1416676"/>
            <a:ext cx="71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trees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906851" y="4288665"/>
            <a:ext cx="2421228" cy="193183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32586" y="1863282"/>
            <a:ext cx="2691684" cy="673856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34685" y="1526354"/>
            <a:ext cx="2691684" cy="673856"/>
          </a:xfrm>
          <a:prstGeom prst="straightConnector1">
            <a:avLst/>
          </a:prstGeom>
          <a:ln w="508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616" y="5511642"/>
            <a:ext cx="2328138" cy="92333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Capital Parking Lot</a:t>
            </a:r>
          </a:p>
          <a:p>
            <a:endParaRPr lang="en-US" dirty="0"/>
          </a:p>
          <a:p>
            <a:r>
              <a:rPr lang="en-US" dirty="0" smtClean="0"/>
              <a:t>	lower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4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290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</dc:creator>
  <cp:lastModifiedBy>toni</cp:lastModifiedBy>
  <cp:revision>14</cp:revision>
  <dcterms:created xsi:type="dcterms:W3CDTF">2018-02-08T15:00:34Z</dcterms:created>
  <dcterms:modified xsi:type="dcterms:W3CDTF">2018-02-09T19:56:09Z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