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85" r:id="rId2"/>
    <p:sldId id="284" r:id="rId3"/>
    <p:sldId id="272" r:id="rId4"/>
    <p:sldId id="288" r:id="rId5"/>
    <p:sldId id="286" r:id="rId6"/>
    <p:sldId id="289" r:id="rId7"/>
    <p:sldId id="293" r:id="rId8"/>
    <p:sldId id="290" r:id="rId9"/>
    <p:sldId id="291" r:id="rId10"/>
    <p:sldId id="292" r:id="rId11"/>
    <p:sldId id="275" r:id="rId12"/>
    <p:sldId id="295" r:id="rId13"/>
    <p:sldId id="294" r:id="rId14"/>
    <p:sldId id="274" r:id="rId15"/>
    <p:sldId id="259" r:id="rId16"/>
    <p:sldId id="264" r:id="rId17"/>
    <p:sldId id="283" r:id="rId18"/>
    <p:sldId id="258" r:id="rId19"/>
    <p:sldId id="257" r:id="rId20"/>
    <p:sldId id="266" r:id="rId21"/>
    <p:sldId id="267" r:id="rId22"/>
    <p:sldId id="268" r:id="rId23"/>
    <p:sldId id="279" r:id="rId24"/>
    <p:sldId id="280" r:id="rId25"/>
    <p:sldId id="281" r:id="rId26"/>
    <p:sldId id="282" r:id="rId27"/>
    <p:sldId id="277" r:id="rId28"/>
    <p:sldId id="256" r:id="rId2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66"/>
    <a:srgbClr val="FF8F8F"/>
    <a:srgbClr val="FF6600"/>
    <a:srgbClr val="FF0000"/>
    <a:srgbClr val="D6B200"/>
    <a:srgbClr val="FFCCF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75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46" y="0"/>
            <a:ext cx="301075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1075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46" y="8772378"/>
            <a:ext cx="301075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A04F9BCD-7F3C-4FE2-9364-EABC9A2B8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043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11BD-6F42-4D17-8170-9F1AFF15F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66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C6CB-B705-488C-B7A2-204EF35AD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9A75-1810-41C4-AF2F-F4DF46B8E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95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B9226-F8FD-479B-8A26-34A310EA3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27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DA827-B75F-4B94-A0FD-DFA96CB17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19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33AB-0A07-4079-B226-DB59B4A3C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85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9E5DB-63C1-465A-B85B-31C357BC3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0C45-D2C1-42BD-8939-E92CE29DA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0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2C8DF-5160-418A-87C3-B6515E1C9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5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9124-3019-4962-A586-9AD3A8296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32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8B0B-E2B3-4126-AE02-9027EFE82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7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FFDFDD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CA9C3380-3F70-4872-A06D-FCE19258E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5ah6g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tmo4_P1_instructions.pptx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tmo4_P1_instructions.pptx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00715_atmosphere_grid-6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543300"/>
            <a:ext cx="45148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atmosphere_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17822"/>
          <a:stretch>
            <a:fillRect/>
          </a:stretch>
        </p:blipFill>
        <p:spPr bwMode="auto">
          <a:xfrm>
            <a:off x="76200" y="2819400"/>
            <a:ext cx="33480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lay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895600"/>
            <a:ext cx="33797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0325" y="152400"/>
            <a:ext cx="9083675" cy="4211638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Introduction to the Atmosphere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Over the next several weeks, we will be studying the atmosphere. This is a large topic. Today’s activity is designed to give you an overview of the atmosphere. The film you will watch has a lot of information in it, some of which you may not understand. The goal is to spark some questions and give you an overview of what is to come.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What is the atmosphere?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What are a few things you already know about the atmosphere?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What is one question you have about the atmosphere?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b="1" i="0" dirty="0">
                <a:solidFill>
                  <a:srgbClr val="000000"/>
                </a:solidFill>
              </a:rPr>
              <a:t>Stratosphere </a:t>
            </a:r>
            <a:r>
              <a:rPr lang="en-US" altLang="en-US" sz="2100" b="1" dirty="0">
                <a:solidFill>
                  <a:srgbClr val="000000"/>
                </a:solidFill>
              </a:rPr>
              <a:t>(‘</a:t>
            </a:r>
            <a:r>
              <a:rPr lang="en-US" altLang="en-US" sz="2100" b="1" dirty="0" err="1">
                <a:solidFill>
                  <a:srgbClr val="000000"/>
                </a:solidFill>
              </a:rPr>
              <a:t>strato</a:t>
            </a:r>
            <a:r>
              <a:rPr lang="en-US" altLang="en-US" sz="2100" b="1" dirty="0">
                <a:solidFill>
                  <a:srgbClr val="000000"/>
                </a:solidFill>
              </a:rPr>
              <a:t>’ layer)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from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~12 km (7.2 mi) </a:t>
            </a:r>
            <a:r>
              <a:rPr lang="en-US" altLang="en-US" sz="2100" i="0" dirty="0"/>
              <a:t>to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~50 km (31 mi)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composed of: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78% N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21% O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1% </a:t>
            </a:r>
            <a:r>
              <a:rPr lang="en-US" altLang="en-US" sz="2100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Ar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+ trace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density: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24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- 1×10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particles/m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 trillion </a:t>
            </a:r>
            <a:r>
              <a:rPr lang="en-US" alt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trillion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- 10 billion trillion in a cubic meter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sz="2100" i="0" dirty="0"/>
              <a:t>   mean free path (</a:t>
            </a:r>
            <a:r>
              <a:rPr lang="en-US" altLang="en-US" sz="2100" dirty="0"/>
              <a:t>distance between collisions</a:t>
            </a:r>
            <a:r>
              <a:rPr lang="en-US" altLang="en-US" sz="2100" i="0" dirty="0"/>
              <a:t>):</a:t>
            </a:r>
          </a:p>
          <a:p>
            <a:pPr eaLnBrk="1" hangingPunct="1">
              <a:defRPr/>
            </a:pPr>
            <a:r>
              <a:rPr lang="en-US" altLang="en-US" sz="2100" i="0" dirty="0"/>
              <a:t>	  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0.000001 m to 0.00005 m 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temperature: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increases with altitude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contains ozone (O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)…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the O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cycle transforms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UV radiation into thermal energy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fun fact(s):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see the bottom of the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stratosphere when you see the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tops of clouds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0500"/>
            <a:ext cx="4000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BK-11869-abb8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20" y="1586328"/>
            <a:ext cx="6780212" cy="34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228600" y="45720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4" action="ppaction://hlinksldjump"/>
              </a:rPr>
              <a:t>link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007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b="1" i="0" dirty="0">
                <a:solidFill>
                  <a:srgbClr val="000000"/>
                </a:solidFill>
              </a:rPr>
              <a:t>Mesosphere </a:t>
            </a:r>
            <a:r>
              <a:rPr lang="en-US" altLang="en-US" sz="2100" b="1" dirty="0">
                <a:solidFill>
                  <a:srgbClr val="000000"/>
                </a:solidFill>
              </a:rPr>
              <a:t>(‘</a:t>
            </a:r>
            <a:r>
              <a:rPr lang="en-US" altLang="en-US" sz="2100" b="1" dirty="0" err="1">
                <a:solidFill>
                  <a:srgbClr val="000000"/>
                </a:solidFill>
              </a:rPr>
              <a:t>meso</a:t>
            </a:r>
            <a:r>
              <a:rPr lang="en-US" altLang="en-US" sz="2100" b="1" dirty="0">
                <a:solidFill>
                  <a:srgbClr val="000000"/>
                </a:solidFill>
              </a:rPr>
              <a:t>’ middle)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from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~50 km (31 mi) </a:t>
            </a:r>
            <a:r>
              <a:rPr lang="en-US" altLang="en-US" sz="2100" i="0" dirty="0"/>
              <a:t>to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~85 km (53 mi)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composed of: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78% N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21% O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1% </a:t>
            </a:r>
            <a:r>
              <a:rPr lang="en-US" altLang="en-US" sz="2100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Ar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+ trace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density: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- 2×10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particles/m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 billion trillion - 200 million trillion in a cubic meter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sz="2100" i="0" dirty="0"/>
              <a:t>   mean free path (</a:t>
            </a:r>
            <a:r>
              <a:rPr lang="en-US" altLang="en-US" sz="2100" dirty="0"/>
              <a:t>distance between collisions</a:t>
            </a:r>
            <a:r>
              <a:rPr lang="en-US" altLang="en-US" sz="2100" i="0" dirty="0"/>
              <a:t>):</a:t>
            </a:r>
          </a:p>
          <a:p>
            <a:pPr eaLnBrk="1" hangingPunct="1">
              <a:defRPr/>
            </a:pPr>
            <a:r>
              <a:rPr lang="en-US" altLang="en-US" sz="2100" i="0" dirty="0"/>
              <a:t>	  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0.00005 m to 0.01 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7" y="63376"/>
            <a:ext cx="4031054" cy="671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4967" y="5278457"/>
            <a:ext cx="7481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in the </a:t>
            </a:r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mesosphere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, the distance particles need to travel to hit another </a:t>
            </a:r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is</a:t>
            </a:r>
          </a:p>
          <a:p>
            <a:pPr algn="ctr"/>
            <a:r>
              <a:rPr lang="en-US" i="0" dirty="0" smtClean="0">
                <a:solidFill>
                  <a:srgbClr val="C00000"/>
                </a:solidFill>
              </a:rPr>
              <a:t>500,000 to 100,000,000 times the size of the particle</a:t>
            </a:r>
          </a:p>
          <a:p>
            <a:pPr algn="ctr"/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what does that “look” like on our scale</a:t>
            </a: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3485614"/>
            <a:ext cx="7794121" cy="1631216"/>
            <a:chOff x="685800" y="3485614"/>
            <a:chExt cx="7794121" cy="1631216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3485614"/>
              <a:ext cx="779412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chemeClr val="bg1">
                      <a:lumMod val="50000"/>
                    </a:schemeClr>
                  </a:solidFill>
                </a:rPr>
                <a:t>mean free path: 	  0.00005 m	    to 	  0.01 m</a:t>
              </a:r>
            </a:p>
            <a:p>
              <a:endParaRPr lang="en-US" sz="2000" i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2000" i="0" dirty="0" smtClean="0">
                  <a:solidFill>
                    <a:schemeClr val="bg1">
                      <a:lumMod val="50000"/>
                    </a:schemeClr>
                  </a:solidFill>
                </a:rPr>
                <a:t>size of a molecule:	0.0000000001 m	0.0000000001 m</a:t>
              </a:r>
            </a:p>
            <a:p>
              <a:endParaRPr lang="en-US" sz="2000" i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2000" i="0" dirty="0" smtClean="0">
                  <a:solidFill>
                    <a:schemeClr val="bg1">
                      <a:lumMod val="50000"/>
                    </a:schemeClr>
                  </a:solidFill>
                </a:rPr>
                <a:t>ratio:			     = 500,000		     = 100,000,000</a:t>
              </a:r>
              <a:endParaRPr lang="en-US" sz="2000" i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3352800" y="3942814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096000" y="3942814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814" y="2260956"/>
            <a:ext cx="3913971" cy="339576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grpSp>
        <p:nvGrpSpPr>
          <p:cNvPr id="12" name="Group 11"/>
          <p:cNvGrpSpPr/>
          <p:nvPr/>
        </p:nvGrpSpPr>
        <p:grpSpPr>
          <a:xfrm>
            <a:off x="762000" y="0"/>
            <a:ext cx="7330853" cy="1323439"/>
            <a:chOff x="685800" y="3485614"/>
            <a:chExt cx="7330853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685800" y="3485614"/>
              <a:ext cx="73308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bg1">
                      <a:lumMod val="50000"/>
                    </a:schemeClr>
                  </a:solidFill>
                </a:rPr>
                <a:t>mean free path: 		  0.00005 m	    to 	  0.01 m</a:t>
              </a:r>
            </a:p>
            <a:p>
              <a:endParaRPr lang="en-US" sz="1600" i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600" i="0" dirty="0" smtClean="0">
                  <a:solidFill>
                    <a:schemeClr val="bg1">
                      <a:lumMod val="50000"/>
                    </a:schemeClr>
                  </a:solidFill>
                </a:rPr>
                <a:t>size of a molecule:		0.0000000001 m		0.0000000001 m</a:t>
              </a:r>
            </a:p>
            <a:p>
              <a:endParaRPr lang="en-US" sz="1600" i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600" i="0" dirty="0" smtClean="0">
                  <a:solidFill>
                    <a:schemeClr val="bg1">
                      <a:lumMod val="50000"/>
                    </a:schemeClr>
                  </a:solidFill>
                </a:rPr>
                <a:t>ratio:			     = 500,000		     = 100,000,000</a:t>
              </a:r>
              <a:endParaRPr lang="en-US" sz="1600" i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2971800" y="3942814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943600" y="3942814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61" y="1300469"/>
            <a:ext cx="5257800" cy="2957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" y="3354553"/>
            <a:ext cx="5748736" cy="3351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5704582"/>
            <a:ext cx="6792245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/>
              <a:t>in the </a:t>
            </a:r>
            <a:r>
              <a:rPr lang="en-US" sz="1600" i="0" dirty="0" smtClean="0"/>
              <a:t>mesosphere</a:t>
            </a:r>
            <a:r>
              <a:rPr lang="en-US" sz="1600" i="0" dirty="0"/>
              <a:t>, the distance particles need to travel to hit another is</a:t>
            </a:r>
          </a:p>
          <a:p>
            <a:pPr algn="ctr"/>
            <a:r>
              <a:rPr lang="en-US" sz="1600" i="0" dirty="0" smtClean="0"/>
              <a:t>500,000 to 100,000,000 times the size of the particle</a:t>
            </a:r>
          </a:p>
          <a:p>
            <a:pPr algn="ctr"/>
            <a:endParaRPr lang="en-US" sz="1600" i="0" dirty="0" smtClean="0"/>
          </a:p>
          <a:p>
            <a:pPr algn="ctr"/>
            <a:r>
              <a:rPr lang="en-US" sz="1600" i="0" dirty="0" smtClean="0"/>
              <a:t>what does that “look” like on our scale?</a:t>
            </a:r>
            <a:endParaRPr lang="en-US" sz="1600" i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03" y="3810000"/>
            <a:ext cx="391397" cy="33957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40" y="5498968"/>
            <a:ext cx="391397" cy="33957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09" y="2363649"/>
            <a:ext cx="391397" cy="33957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895600"/>
            <a:ext cx="391397" cy="33957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sp>
        <p:nvSpPr>
          <p:cNvPr id="19" name="TextBox 18"/>
          <p:cNvSpPr txBox="1"/>
          <p:nvPr/>
        </p:nvSpPr>
        <p:spPr>
          <a:xfrm>
            <a:off x="5723975" y="2526268"/>
            <a:ext cx="1620957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0" dirty="0" smtClean="0"/>
              <a:t>240,000 miles</a:t>
            </a:r>
            <a:endParaRPr lang="en-US" i="0" dirty="0"/>
          </a:p>
        </p:txBody>
      </p:sp>
      <p:sp>
        <p:nvSpPr>
          <p:cNvPr id="20" name="TextBox 19"/>
          <p:cNvSpPr txBox="1"/>
          <p:nvPr/>
        </p:nvSpPr>
        <p:spPr>
          <a:xfrm>
            <a:off x="4305979" y="2937361"/>
            <a:ext cx="736099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0" dirty="0" smtClean="0"/>
              <a:t>Earth</a:t>
            </a:r>
            <a:endParaRPr lang="en-US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8261697" y="2289300"/>
            <a:ext cx="761747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0" dirty="0" smtClean="0"/>
              <a:t>Moon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8218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b="1" i="0" dirty="0">
                <a:solidFill>
                  <a:srgbClr val="000000"/>
                </a:solidFill>
              </a:rPr>
              <a:t>Mesosphere </a:t>
            </a:r>
            <a:r>
              <a:rPr lang="en-US" altLang="en-US" sz="2100" b="1" dirty="0">
                <a:solidFill>
                  <a:srgbClr val="000000"/>
                </a:solidFill>
              </a:rPr>
              <a:t>(‘</a:t>
            </a:r>
            <a:r>
              <a:rPr lang="en-US" altLang="en-US" sz="2100" b="1" dirty="0" err="1">
                <a:solidFill>
                  <a:srgbClr val="000000"/>
                </a:solidFill>
              </a:rPr>
              <a:t>meso</a:t>
            </a:r>
            <a:r>
              <a:rPr lang="en-US" altLang="en-US" sz="2100" b="1" dirty="0">
                <a:solidFill>
                  <a:srgbClr val="000000"/>
                </a:solidFill>
              </a:rPr>
              <a:t>’ middle)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from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~50 km (31 mi) </a:t>
            </a:r>
            <a:r>
              <a:rPr lang="en-US" altLang="en-US" sz="2100" i="0" dirty="0"/>
              <a:t>to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~85 km (53 mi)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composed of: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78% N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21% O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1% </a:t>
            </a:r>
            <a:r>
              <a:rPr lang="en-US" altLang="en-US" sz="2100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Ar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+ trace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density: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- 2×10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particles/m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 billion trillion - 200 million trillion in a cubic meter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sz="2100" i="0" dirty="0"/>
              <a:t>   mean free path (</a:t>
            </a:r>
            <a:r>
              <a:rPr lang="en-US" altLang="en-US" sz="2100" dirty="0"/>
              <a:t>distance between collisions</a:t>
            </a:r>
            <a:r>
              <a:rPr lang="en-US" altLang="en-US" sz="2100" i="0" dirty="0"/>
              <a:t>):</a:t>
            </a:r>
          </a:p>
          <a:p>
            <a:pPr eaLnBrk="1" hangingPunct="1">
              <a:defRPr/>
            </a:pPr>
            <a:r>
              <a:rPr lang="en-US" altLang="en-US" sz="2100" i="0" dirty="0"/>
              <a:t>	  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0.00005 m to 0.01 m 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temperature: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decreases with altitude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further from warming influence of Earth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fun fact(s):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air is dense enough to cause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enough friction to burn up meteors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0500"/>
            <a:ext cx="4000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BK-11869-aa58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63500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9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b="1" i="0" dirty="0">
                <a:solidFill>
                  <a:srgbClr val="000000"/>
                </a:solidFill>
              </a:rPr>
              <a:t>Thermosphere </a:t>
            </a:r>
            <a:r>
              <a:rPr lang="en-US" altLang="en-US" sz="2100" b="1" dirty="0">
                <a:solidFill>
                  <a:srgbClr val="000000"/>
                </a:solidFill>
              </a:rPr>
              <a:t>(‘</a:t>
            </a:r>
            <a:r>
              <a:rPr lang="en-US" altLang="en-US" sz="2100" b="1" dirty="0" err="1">
                <a:solidFill>
                  <a:srgbClr val="000000"/>
                </a:solidFill>
              </a:rPr>
              <a:t>thermo</a:t>
            </a:r>
            <a:r>
              <a:rPr lang="en-US" altLang="en-US" sz="2100" b="1" dirty="0">
                <a:solidFill>
                  <a:srgbClr val="000000"/>
                </a:solidFill>
              </a:rPr>
              <a:t>’ heat/hot)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from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~85 km (53 mi) </a:t>
            </a:r>
            <a:r>
              <a:rPr lang="en-US" altLang="en-US" sz="2100" i="0" dirty="0"/>
              <a:t>to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~ 700 km (370 mi)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composed of: (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transition between exosphere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 and </a:t>
            </a:r>
            <a:r>
              <a:rPr lang="en-US" altLang="en-US" sz="2100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homosphere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…)</a:t>
            </a:r>
            <a:endParaRPr lang="en-US" altLang="en-US" sz="2100" i="0" dirty="0"/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density: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- 5×10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11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particles/m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 million trillion - 500 billion in a cubic meter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sz="2100" i="0" dirty="0"/>
              <a:t>   mean free path (</a:t>
            </a:r>
            <a:r>
              <a:rPr lang="en-US" altLang="en-US" sz="2100" dirty="0"/>
              <a:t>distance between collisions</a:t>
            </a:r>
            <a:r>
              <a:rPr lang="en-US" altLang="en-US" sz="2100" i="0" dirty="0"/>
              <a:t>):</a:t>
            </a:r>
          </a:p>
          <a:p>
            <a:pPr eaLnBrk="1" hangingPunct="1">
              <a:defRPr/>
            </a:pPr>
            <a:r>
              <a:rPr lang="en-US" altLang="en-US" sz="2100" i="0" dirty="0"/>
              <a:t>	  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0.01 m to 1000’s of km 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temperature: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increases with altitude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up to 1500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C (2700F)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         due to absorption of UV and x-ray radiation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	 ionization</a:t>
            </a: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95250"/>
            <a:ext cx="4000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BK-926-1162e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08250"/>
            <a:ext cx="7118350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b="1" i="0" dirty="0">
                <a:solidFill>
                  <a:srgbClr val="000000"/>
                </a:solidFill>
              </a:rPr>
              <a:t>Exosphere </a:t>
            </a:r>
            <a:r>
              <a:rPr lang="en-US" altLang="en-US" sz="2100" b="1" dirty="0">
                <a:solidFill>
                  <a:srgbClr val="000000"/>
                </a:solidFill>
              </a:rPr>
              <a:t>(‘</a:t>
            </a:r>
            <a:r>
              <a:rPr lang="en-US" altLang="en-US" sz="2100" b="1" dirty="0" err="1">
                <a:solidFill>
                  <a:srgbClr val="000000"/>
                </a:solidFill>
              </a:rPr>
              <a:t>exo</a:t>
            </a:r>
            <a:r>
              <a:rPr lang="en-US" altLang="en-US" sz="2100" b="1" dirty="0">
                <a:solidFill>
                  <a:srgbClr val="000000"/>
                </a:solidFill>
              </a:rPr>
              <a:t>’ out)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from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~700 km (370 mi) </a:t>
            </a:r>
            <a:r>
              <a:rPr lang="en-US" altLang="en-US" sz="2100" i="0" dirty="0"/>
              <a:t>to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~10,000 km (6200 mi)</a:t>
            </a:r>
            <a:r>
              <a:rPr lang="en-US" altLang="en-US" sz="2100" i="0" dirty="0"/>
              <a:t>     </a:t>
            </a:r>
            <a:r>
              <a:rPr lang="en-US" altLang="en-US" sz="1400" i="0" dirty="0">
                <a:solidFill>
                  <a:srgbClr val="C00000"/>
                </a:solidFill>
              </a:rPr>
              <a:t>(the moon is 238,900 miles away)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composed of: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 and H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gases</a:t>
            </a:r>
            <a:endParaRPr lang="en-US" altLang="en-US" sz="2100" i="0" dirty="0"/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density: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 (</a:t>
            </a:r>
            <a:r>
              <a:rPr lang="en-US" altLang="en-US" sz="2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less than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5×10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11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particles/m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500 billion in a cubic meter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sz="2100" i="0" dirty="0"/>
              <a:t>   mean free path (</a:t>
            </a:r>
            <a:r>
              <a:rPr lang="en-US" altLang="en-US" sz="2100" dirty="0"/>
              <a:t>distance between collisions</a:t>
            </a:r>
            <a:r>
              <a:rPr lang="en-US" altLang="en-US" sz="2100" i="0" dirty="0"/>
              <a:t>):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1000’s of miles 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temperature: …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??</a:t>
            </a:r>
            <a:endParaRPr lang="en-US" altLang="en-US" sz="2100" i="0" dirty="0"/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fun fact(s):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satellites orbit in this </a:t>
            </a:r>
            <a:r>
              <a:rPr lang="en-US" altLang="en-US" sz="2100" i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layer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2100" i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“almost space”, (</a:t>
            </a:r>
            <a:r>
              <a:rPr lang="en-US" altLang="en-US" sz="210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Ijaeda</a:t>
            </a:r>
            <a:r>
              <a:rPr lang="en-US" altLang="en-US" sz="2100" i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2020)</a:t>
            </a: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altLang="en-US" sz="2100" i="0" dirty="0">
              <a:solidFill>
                <a:srgbClr val="FF0000"/>
              </a:solidFill>
            </a:endParaRP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46783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BK-926-115bf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 descr="NBK-926-115f5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33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5562600" y="46482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5562599" y="2667000"/>
            <a:ext cx="124618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5562600" y="762000"/>
            <a:ext cx="1246186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4661" y="2342970"/>
            <a:ext cx="4208203" cy="120032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pause</a:t>
            </a:r>
          </a:p>
          <a:p>
            <a:pPr algn="ctr"/>
            <a:r>
              <a:rPr lang="en-US" i="0" dirty="0"/>
              <a:t>b</a:t>
            </a:r>
            <a:r>
              <a:rPr lang="en-US" i="0" dirty="0" smtClean="0"/>
              <a:t>oundaries </a:t>
            </a:r>
            <a:r>
              <a:rPr lang="en-US" i="0" dirty="0"/>
              <a:t>("</a:t>
            </a:r>
            <a:r>
              <a:rPr lang="en-US" b="1" i="0" dirty="0"/>
              <a:t>pauses</a:t>
            </a:r>
            <a:r>
              <a:rPr lang="en-US" i="0" dirty="0"/>
              <a:t>") between layers </a:t>
            </a:r>
            <a:endParaRPr lang="en-US" i="0" dirty="0" smtClean="0"/>
          </a:p>
          <a:p>
            <a:pPr algn="ctr"/>
            <a:r>
              <a:rPr lang="en-US" i="0" dirty="0" smtClean="0"/>
              <a:t>vertical region where </a:t>
            </a:r>
            <a:r>
              <a:rPr lang="en-US" i="0" dirty="0"/>
              <a:t>temperature </a:t>
            </a:r>
            <a:endParaRPr lang="en-US" i="0" dirty="0" smtClean="0"/>
          </a:p>
          <a:p>
            <a:pPr algn="ctr"/>
            <a:r>
              <a:rPr lang="en-US" i="0" dirty="0" smtClean="0"/>
              <a:t>stays </a:t>
            </a:r>
            <a:r>
              <a:rPr lang="en-US" i="0" dirty="0"/>
              <a:t>about the </a:t>
            </a:r>
            <a:r>
              <a:rPr lang="en-US" i="0" dirty="0" smtClean="0"/>
              <a:t>same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3622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a layers practice…..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BK-926-11785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4463"/>
          <a:stretch>
            <a:fillRect/>
          </a:stretch>
        </p:blipFill>
        <p:spPr bwMode="auto">
          <a:xfrm>
            <a:off x="4467225" y="76200"/>
            <a:ext cx="45243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76200" y="192088"/>
            <a:ext cx="48926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composition of Earth’s atmosphere in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     troposphere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     stratosphere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     mesosphere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the density of air in these layers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sufficient to cause turbulent mixing… </a:t>
            </a:r>
          </a:p>
        </p:txBody>
      </p:sp>
      <p:sp>
        <p:nvSpPr>
          <p:cNvPr id="10244" name="Right Brace 4"/>
          <p:cNvSpPr>
            <a:spLocks/>
          </p:cNvSpPr>
          <p:nvPr/>
        </p:nvSpPr>
        <p:spPr bwMode="auto">
          <a:xfrm>
            <a:off x="2438400" y="685800"/>
            <a:ext cx="312738" cy="914400"/>
          </a:xfrm>
          <a:prstGeom prst="rightBrace">
            <a:avLst>
              <a:gd name="adj1" fmla="val 8338"/>
              <a:gd name="adj2" fmla="val 50000"/>
            </a:avLst>
          </a:prstGeom>
          <a:noFill/>
          <a:ln w="254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743200" y="9144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B0F0"/>
                </a:solidFill>
              </a:rPr>
              <a:t>homosphere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3879" r="5556" b="14624"/>
          <a:stretch>
            <a:fillRect/>
          </a:stretch>
        </p:blipFill>
        <p:spPr bwMode="auto">
          <a:xfrm rot="5400000">
            <a:off x="1562100" y="1790700"/>
            <a:ext cx="6019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809750" y="36513"/>
            <a:ext cx="550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/>
              <a:t>Composition of the Earth’s Atmosphere (current)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15000" y="838200"/>
            <a:ext cx="1266825" cy="6413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N</a:t>
            </a:r>
            <a:r>
              <a:rPr lang="en-US" altLang="en-US" sz="1800" b="1" i="0" baseline="-2500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78.084 %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715000" y="2290763"/>
            <a:ext cx="1266825" cy="6413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O</a:t>
            </a:r>
            <a:r>
              <a:rPr lang="en-US" altLang="en-US" sz="1800" b="1" i="0" baseline="-2500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20.946 %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67400" y="3097213"/>
            <a:ext cx="1266825" cy="6413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solidFill>
                  <a:srgbClr val="D6B200"/>
                </a:solidFill>
                <a:latin typeface="Comic Sans MS" panose="030F0702030302020204" pitchFamily="66" charset="0"/>
              </a:rPr>
              <a:t>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solidFill>
                  <a:srgbClr val="D6B200"/>
                </a:solidFill>
                <a:latin typeface="Comic Sans MS" panose="030F0702030302020204" pitchFamily="66" charset="0"/>
              </a:rPr>
              <a:t>0.9340 %</a:t>
            </a:r>
          </a:p>
        </p:txBody>
      </p:sp>
      <p:sp>
        <p:nvSpPr>
          <p:cNvPr id="11271" name="Freeform 9"/>
          <p:cNvSpPr>
            <a:spLocks/>
          </p:cNvSpPr>
          <p:nvPr/>
        </p:nvSpPr>
        <p:spPr bwMode="auto">
          <a:xfrm>
            <a:off x="4648200" y="3200400"/>
            <a:ext cx="1219200" cy="317500"/>
          </a:xfrm>
          <a:custGeom>
            <a:avLst/>
            <a:gdLst>
              <a:gd name="T0" fmla="*/ 0 w 768"/>
              <a:gd name="T1" fmla="*/ 0 h 200"/>
              <a:gd name="T2" fmla="*/ 2147483646 w 768"/>
              <a:gd name="T3" fmla="*/ 2147483646 h 200"/>
              <a:gd name="T4" fmla="*/ 2147483646 w 768"/>
              <a:gd name="T5" fmla="*/ 2147483646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200">
                <a:moveTo>
                  <a:pt x="0" y="0"/>
                </a:moveTo>
                <a:cubicBezTo>
                  <a:pt x="56" y="92"/>
                  <a:pt x="112" y="184"/>
                  <a:pt x="240" y="192"/>
                </a:cubicBezTo>
                <a:cubicBezTo>
                  <a:pt x="368" y="200"/>
                  <a:pt x="568" y="124"/>
                  <a:pt x="768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873375" y="3630613"/>
            <a:ext cx="154622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trace total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0.037680 %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181600" y="4419600"/>
            <a:ext cx="112712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CO</a:t>
            </a:r>
            <a:r>
              <a:rPr lang="en-US" altLang="en-US" sz="1800" b="1" i="0" baseline="-2500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0.035 %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638800" y="5149850"/>
            <a:ext cx="154622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solidFill>
                  <a:srgbClr val="D6B200"/>
                </a:solidFill>
                <a:latin typeface="Comic Sans MS" panose="030F0702030302020204" pitchFamily="66" charset="0"/>
              </a:rPr>
              <a:t>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solidFill>
                  <a:srgbClr val="D6B200"/>
                </a:solidFill>
                <a:latin typeface="Comic Sans MS" panose="030F0702030302020204" pitchFamily="66" charset="0"/>
              </a:rPr>
              <a:t>0.001818 %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943600" y="5835650"/>
            <a:ext cx="154622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solidFill>
                  <a:srgbClr val="D6B200"/>
                </a:solidFill>
                <a:latin typeface="Comic Sans MS" panose="030F0702030302020204" pitchFamily="66" charset="0"/>
              </a:rPr>
              <a:t>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solidFill>
                  <a:srgbClr val="D6B200"/>
                </a:solidFill>
                <a:latin typeface="Comic Sans MS" panose="030F0702030302020204" pitchFamily="66" charset="0"/>
              </a:rPr>
              <a:t>0.000524 %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057400" y="6096000"/>
            <a:ext cx="168592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CH</a:t>
            </a:r>
            <a:r>
              <a:rPr lang="en-US" altLang="en-US" sz="1800" b="1" i="0" baseline="-25000">
                <a:latin typeface="Comic Sans MS" panose="030F0702030302020204" pitchFamily="66" charset="0"/>
              </a:rPr>
              <a:t>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0.0001745 %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52600" y="5410200"/>
            <a:ext cx="154622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solidFill>
                  <a:srgbClr val="D6B200"/>
                </a:solidFill>
                <a:latin typeface="Comic Sans MS" panose="030F0702030302020204" pitchFamily="66" charset="0"/>
              </a:rPr>
              <a:t>Kr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solidFill>
                  <a:srgbClr val="D6B200"/>
                </a:solidFill>
                <a:latin typeface="Comic Sans MS" panose="030F0702030302020204" pitchFamily="66" charset="0"/>
              </a:rPr>
              <a:t>0.000114 %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24000" y="4724400"/>
            <a:ext cx="154622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H</a:t>
            </a:r>
            <a:r>
              <a:rPr lang="en-US" altLang="en-US" sz="1800" b="1" i="0" baseline="-2500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>
                <a:latin typeface="Comic Sans MS" panose="030F0702030302020204" pitchFamily="66" charset="0"/>
              </a:rPr>
              <a:t>0.000055 %</a:t>
            </a:r>
          </a:p>
        </p:txBody>
      </p:sp>
      <p:sp>
        <p:nvSpPr>
          <p:cNvPr id="11279" name="Freeform 17"/>
          <p:cNvSpPr>
            <a:spLocks/>
          </p:cNvSpPr>
          <p:nvPr/>
        </p:nvSpPr>
        <p:spPr bwMode="auto">
          <a:xfrm>
            <a:off x="4876800" y="5562600"/>
            <a:ext cx="838200" cy="965200"/>
          </a:xfrm>
          <a:custGeom>
            <a:avLst/>
            <a:gdLst>
              <a:gd name="T0" fmla="*/ 0 w 528"/>
              <a:gd name="T1" fmla="*/ 2147483646 h 608"/>
              <a:gd name="T2" fmla="*/ 2147483646 w 528"/>
              <a:gd name="T3" fmla="*/ 2147483646 h 608"/>
              <a:gd name="T4" fmla="*/ 2147483646 w 528"/>
              <a:gd name="T5" fmla="*/ 0 h 6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608">
                <a:moveTo>
                  <a:pt x="0" y="480"/>
                </a:moveTo>
                <a:cubicBezTo>
                  <a:pt x="52" y="544"/>
                  <a:pt x="104" y="608"/>
                  <a:pt x="192" y="528"/>
                </a:cubicBezTo>
                <a:cubicBezTo>
                  <a:pt x="280" y="448"/>
                  <a:pt x="404" y="224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Freeform 18"/>
          <p:cNvSpPr>
            <a:spLocks/>
          </p:cNvSpPr>
          <p:nvPr/>
        </p:nvSpPr>
        <p:spPr bwMode="auto">
          <a:xfrm>
            <a:off x="4648200" y="6248400"/>
            <a:ext cx="1219200" cy="393700"/>
          </a:xfrm>
          <a:custGeom>
            <a:avLst/>
            <a:gdLst>
              <a:gd name="T0" fmla="*/ 0 w 768"/>
              <a:gd name="T1" fmla="*/ 2147483646 h 248"/>
              <a:gd name="T2" fmla="*/ 2147483646 w 768"/>
              <a:gd name="T3" fmla="*/ 2147483646 h 248"/>
              <a:gd name="T4" fmla="*/ 2147483646 w 768"/>
              <a:gd name="T5" fmla="*/ 0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248">
                <a:moveTo>
                  <a:pt x="0" y="48"/>
                </a:moveTo>
                <a:cubicBezTo>
                  <a:pt x="32" y="148"/>
                  <a:pt x="64" y="248"/>
                  <a:pt x="192" y="240"/>
                </a:cubicBezTo>
                <a:cubicBezTo>
                  <a:pt x="320" y="232"/>
                  <a:pt x="544" y="116"/>
                  <a:pt x="7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6200" y="1447800"/>
            <a:ext cx="2693988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33CC"/>
                </a:solidFill>
              </a:rPr>
              <a:t>though the atmosphere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33CC"/>
                </a:solidFill>
              </a:rPr>
              <a:t>gets “thinner” the further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33CC"/>
                </a:solidFill>
              </a:rPr>
              <a:t>from the Earth’s surface,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33CC"/>
                </a:solidFill>
              </a:rPr>
              <a:t>these percentages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33CC"/>
                </a:solidFill>
              </a:rPr>
              <a:t>stay nearly 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33CC"/>
                </a:solidFill>
              </a:rPr>
              <a:t>in the homosphere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3080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06400" y="469900"/>
            <a:ext cx="8356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Watch: 	</a:t>
            </a:r>
            <a:r>
              <a:rPr lang="en-US" altLang="en-US" sz="1800" b="1" u="sng" dirty="0" smtClean="0">
                <a:solidFill>
                  <a:srgbClr val="000000"/>
                </a:solidFill>
              </a:rPr>
              <a:t>Earth,  The Biography </a:t>
            </a:r>
            <a:r>
              <a:rPr lang="en-US" altLang="en-US" sz="1800" b="1" u="sng" dirty="0">
                <a:solidFill>
                  <a:srgbClr val="000000"/>
                </a:solidFill>
              </a:rPr>
              <a:t>– Atmosphere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	</a:t>
            </a:r>
            <a:r>
              <a:rPr lang="en-US" altLang="en-US" sz="1800" i="0" dirty="0" smtClean="0">
                <a:solidFill>
                  <a:srgbClr val="1155CC"/>
                </a:solidFill>
                <a:hlinkClick r:id="rId2"/>
              </a:rPr>
              <a:t>https</a:t>
            </a:r>
            <a:r>
              <a:rPr lang="en-US" altLang="en-US" sz="1800" i="0" dirty="0">
                <a:solidFill>
                  <a:srgbClr val="1155CC"/>
                </a:solidFill>
                <a:hlinkClick r:id="rId2"/>
              </a:rPr>
              <a:t>://www.dailymotion.com/video/x5ah6gl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and </a:t>
            </a:r>
            <a:r>
              <a:rPr lang="en-US" altLang="en-US" sz="1800" dirty="0">
                <a:solidFill>
                  <a:srgbClr val="000000"/>
                </a:solidFill>
              </a:rPr>
              <a:t>as you go jot down some notes if it is helpful but we really want you to pay close attention.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Answer the following questions as you watch or after the film is done.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14400" y="2892425"/>
            <a:ext cx="8229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W</a:t>
            </a:r>
            <a:r>
              <a:rPr lang="en-US" altLang="en-US" sz="1800" dirty="0">
                <a:solidFill>
                  <a:srgbClr val="000000"/>
                </a:solidFill>
              </a:rPr>
              <a:t>hat are three things you found interesting in the film?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What are two things that surprised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What is one question you had from the film?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What are some things about the atmosphere that you wish you knew more about?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00472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/>
              <a:t>Review of Lewis Dot Structures</a:t>
            </a:r>
            <a:endParaRPr lang="en-US" sz="1200" i="0" dirty="0"/>
          </a:p>
          <a:p>
            <a:endParaRPr lang="en-US" sz="1200" i="0" dirty="0"/>
          </a:p>
          <a:p>
            <a:r>
              <a:rPr lang="en-US" sz="1200" i="0" dirty="0"/>
              <a:t>This </a:t>
            </a:r>
            <a:r>
              <a:rPr lang="en-US" sz="1200" i="0" dirty="0" smtClean="0"/>
              <a:t>represents </a:t>
            </a:r>
            <a:r>
              <a:rPr lang="en-US" sz="1200" i="0" dirty="0"/>
              <a:t>an atom of what element?</a:t>
            </a:r>
          </a:p>
          <a:p>
            <a:endParaRPr lang="en-US" sz="1200" dirty="0"/>
          </a:p>
          <a:p>
            <a:endParaRPr lang="en-US" sz="1200" i="0" dirty="0"/>
          </a:p>
          <a:p>
            <a:r>
              <a:rPr lang="en-US" sz="1200" i="0" dirty="0"/>
              <a:t>   How many protons does it have? </a:t>
            </a:r>
            <a:r>
              <a:rPr lang="en-US" sz="1200" dirty="0"/>
              <a:t>Atomic Number</a:t>
            </a:r>
          </a:p>
          <a:p>
            <a:endParaRPr lang="en-US" sz="1200" i="0" dirty="0"/>
          </a:p>
          <a:p>
            <a:r>
              <a:rPr lang="en-US" sz="1200" i="0" dirty="0"/>
              <a:t>   How many neutrons does it have? </a:t>
            </a:r>
            <a:r>
              <a:rPr lang="en-US" sz="1200" dirty="0"/>
              <a:t>Mass # – Atomic Number</a:t>
            </a:r>
          </a:p>
          <a:p>
            <a:endParaRPr lang="en-US" sz="1200" i="0" dirty="0"/>
          </a:p>
          <a:p>
            <a:r>
              <a:rPr lang="en-US" sz="1200" i="0" dirty="0"/>
              <a:t>   How many electrons does it have? </a:t>
            </a:r>
            <a:r>
              <a:rPr lang="en-US" sz="1200" dirty="0"/>
              <a:t>Count them</a:t>
            </a:r>
          </a:p>
          <a:p>
            <a:endParaRPr lang="en-US" sz="1200" i="0" dirty="0"/>
          </a:p>
          <a:p>
            <a:r>
              <a:rPr lang="en-US" sz="1200" i="0" dirty="0"/>
              <a:t>   How many Valence Electrons does this atom have?</a:t>
            </a:r>
          </a:p>
          <a:p>
            <a:endParaRPr lang="en-US" sz="1200" i="0" dirty="0"/>
          </a:p>
          <a:p>
            <a:r>
              <a:rPr lang="en-US" sz="1200" i="0" dirty="0"/>
              <a:t>   Does it have a full outer shell? </a:t>
            </a:r>
          </a:p>
          <a:p>
            <a:endParaRPr lang="en-US" sz="1200" i="0" dirty="0"/>
          </a:p>
          <a:p>
            <a:endParaRPr lang="en-US" sz="1200" i="0" dirty="0"/>
          </a:p>
          <a:p>
            <a:r>
              <a:rPr lang="en-US" sz="1200" i="0" dirty="0"/>
              <a:t>Atoms can get a full outer shell by forming ________ with other atoms.</a:t>
            </a:r>
          </a:p>
          <a:p>
            <a:r>
              <a:rPr lang="en-US" sz="1200" i="0" dirty="0"/>
              <a:t>There are two ways that the above can happen:</a:t>
            </a:r>
          </a:p>
          <a:p>
            <a:endParaRPr lang="en-US" sz="1200" i="0" dirty="0"/>
          </a:p>
          <a:p>
            <a:r>
              <a:rPr lang="en-US" sz="1200" i="0" dirty="0" smtClean="0"/>
              <a:t>     one </a:t>
            </a:r>
            <a:r>
              <a:rPr lang="en-US" sz="1200" i="0" dirty="0"/>
              <a:t>way: </a:t>
            </a:r>
            <a:r>
              <a:rPr lang="en-US" sz="1200" i="0" dirty="0" smtClean="0"/>
              <a:t>______________________   the other way ______________________</a:t>
            </a:r>
            <a:endParaRPr lang="en-US" sz="1200" i="0" dirty="0"/>
          </a:p>
          <a:p>
            <a:r>
              <a:rPr lang="en-US" sz="1200" i="0" dirty="0" smtClean="0"/>
              <a:t>     called </a:t>
            </a:r>
            <a:r>
              <a:rPr lang="en-US" sz="1200" i="0" dirty="0"/>
              <a:t>a(n) </a:t>
            </a:r>
            <a:r>
              <a:rPr lang="en-US" sz="1200" i="0" dirty="0" smtClean="0"/>
              <a:t>_____________________   called a(n) ________________________</a:t>
            </a:r>
            <a:endParaRPr lang="en-US" sz="1200" i="0" dirty="0"/>
          </a:p>
          <a:p>
            <a:endParaRPr lang="en-US" sz="1200" i="0" dirty="0" smtClean="0"/>
          </a:p>
          <a:p>
            <a:endParaRPr lang="en-US" sz="1200" i="0" dirty="0"/>
          </a:p>
          <a:p>
            <a:r>
              <a:rPr lang="en-US" sz="1200" i="0" dirty="0"/>
              <a:t>Draw the Lewis Dot Structure for an atom of the element represented above.</a:t>
            </a:r>
          </a:p>
          <a:p>
            <a:endParaRPr lang="en-US" sz="1200" i="0" dirty="0"/>
          </a:p>
          <a:p>
            <a:endParaRPr lang="en-US" sz="1200" i="0" dirty="0"/>
          </a:p>
          <a:p>
            <a:r>
              <a:rPr lang="en-US" sz="1200" i="0" dirty="0"/>
              <a:t>When the above bonds with a chlorine atom a(n) ________________ bond will form.</a:t>
            </a:r>
          </a:p>
          <a:p>
            <a:r>
              <a:rPr lang="en-US" sz="1200" i="0" dirty="0"/>
              <a:t>     Draw a Lewis dot structure representing the bonding of these two atoms.</a:t>
            </a:r>
          </a:p>
          <a:p>
            <a:endParaRPr lang="en-US" sz="1200" i="0" dirty="0"/>
          </a:p>
          <a:p>
            <a:r>
              <a:rPr lang="en-US" sz="1200" i="0" dirty="0"/>
              <a:t>When two chlorine atoms bond together, a ______________________ bond will form.</a:t>
            </a:r>
          </a:p>
          <a:p>
            <a:r>
              <a:rPr lang="en-US" sz="1200" i="0" dirty="0"/>
              <a:t>     Draw a Lewis dot structure representing the bonding of these two atoms.</a:t>
            </a:r>
          </a:p>
          <a:p>
            <a:endParaRPr lang="en-US" sz="1200" i="0" dirty="0"/>
          </a:p>
          <a:p>
            <a:r>
              <a:rPr lang="en-US" sz="1200" i="0" dirty="0" smtClean="0"/>
              <a:t>Draw </a:t>
            </a:r>
            <a:r>
              <a:rPr lang="en-US" sz="1200" i="0" dirty="0"/>
              <a:t>a Lewis dot structure for the molecule </a:t>
            </a:r>
            <a:r>
              <a:rPr lang="en-US" sz="1200" i="0" dirty="0" smtClean="0"/>
              <a:t>CH</a:t>
            </a:r>
            <a:r>
              <a:rPr lang="en-US" sz="1200" i="0" baseline="-25000" dirty="0" smtClean="0"/>
              <a:t>3</a:t>
            </a:r>
            <a:r>
              <a:rPr lang="en-US" sz="1200" i="0" dirty="0" smtClean="0"/>
              <a:t>F</a:t>
            </a:r>
            <a:endParaRPr lang="en-US" sz="1200" i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27673"/>
              </p:ext>
            </p:extLst>
          </p:nvPr>
        </p:nvGraphicFramePr>
        <p:xfrm>
          <a:off x="6019800" y="457200"/>
          <a:ext cx="19431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Drawing" r:id="rId3" imgW="1943280" imgH="1943280" progId="Presentations.Drawing.17">
                  <p:embed/>
                </p:oleObj>
              </mc:Choice>
              <mc:Fallback>
                <p:oleObj name="Drawing" r:id="rId3" imgW="1943280" imgH="19432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457200"/>
                        <a:ext cx="19431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260600" y="133350"/>
          <a:ext cx="4610100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Document" r:id="rId3" imgW="6030718" imgH="8657310" progId="Word.Document.8">
                  <p:embed/>
                </p:oleObj>
              </mc:Choice>
              <mc:Fallback>
                <p:oleObj name="Document" r:id="rId3" imgW="6030718" imgH="86573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133350"/>
                        <a:ext cx="4610100" cy="664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685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 dirty="0">
                <a:solidFill>
                  <a:srgbClr val="000000"/>
                </a:solidFill>
                <a:latin typeface="Arial - 36"/>
              </a:rPr>
              <a:t>Model the c</a:t>
            </a:r>
            <a:r>
              <a:rPr lang="en-US" altLang="en-US" sz="2000" b="1" i="0" dirty="0" smtClean="0">
                <a:solidFill>
                  <a:srgbClr val="000000"/>
                </a:solidFill>
                <a:latin typeface="Arial - 36"/>
              </a:rPr>
              <a:t>omposition </a:t>
            </a:r>
            <a:r>
              <a:rPr lang="en-US" altLang="en-US" sz="2000" b="1" i="0" dirty="0">
                <a:solidFill>
                  <a:srgbClr val="000000"/>
                </a:solidFill>
                <a:latin typeface="Arial - 36"/>
              </a:rPr>
              <a:t>of our </a:t>
            </a:r>
            <a:r>
              <a:rPr lang="en-US" altLang="en-US" sz="2000" b="1" i="0" dirty="0" smtClean="0">
                <a:solidFill>
                  <a:srgbClr val="000000"/>
                </a:solidFill>
                <a:latin typeface="Arial - 36"/>
              </a:rPr>
              <a:t>current Atmosphere ….</a:t>
            </a:r>
            <a:endParaRPr lang="en-US" altLang="en-US" sz="2000" b="1" i="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4339" name="Oval 6"/>
          <p:cNvSpPr>
            <a:spLocks noChangeArrowheads="1"/>
          </p:cNvSpPr>
          <p:nvPr/>
        </p:nvSpPr>
        <p:spPr bwMode="auto">
          <a:xfrm>
            <a:off x="590550" y="1107165"/>
            <a:ext cx="933450" cy="935038"/>
          </a:xfrm>
          <a:prstGeom prst="ellipse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Oval 7"/>
          <p:cNvSpPr>
            <a:spLocks noChangeArrowheads="1"/>
          </p:cNvSpPr>
          <p:nvPr/>
        </p:nvSpPr>
        <p:spPr bwMode="auto">
          <a:xfrm>
            <a:off x="623888" y="2508404"/>
            <a:ext cx="935037" cy="93503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Oval 8"/>
          <p:cNvSpPr>
            <a:spLocks noChangeArrowheads="1"/>
          </p:cNvSpPr>
          <p:nvPr/>
        </p:nvSpPr>
        <p:spPr bwMode="auto">
          <a:xfrm>
            <a:off x="685800" y="3964309"/>
            <a:ext cx="935038" cy="93503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685800" y="5354638"/>
            <a:ext cx="935038" cy="935037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1681163" y="1391328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Hydrogen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1771650" y="2792566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Oxygen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1833563" y="4248472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Nitrogen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1828800" y="5638800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Carbon</a:t>
            </a:r>
          </a:p>
        </p:txBody>
      </p:sp>
      <p:sp>
        <p:nvSpPr>
          <p:cNvPr id="14347" name="Oval 6"/>
          <p:cNvSpPr>
            <a:spLocks noChangeArrowheads="1"/>
          </p:cNvSpPr>
          <p:nvPr/>
        </p:nvSpPr>
        <p:spPr bwMode="auto">
          <a:xfrm>
            <a:off x="3405038" y="2508403"/>
            <a:ext cx="933450" cy="9350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8" name="Oval 6"/>
          <p:cNvSpPr>
            <a:spLocks noChangeArrowheads="1"/>
          </p:cNvSpPr>
          <p:nvPr/>
        </p:nvSpPr>
        <p:spPr bwMode="auto">
          <a:xfrm>
            <a:off x="6358458" y="3964310"/>
            <a:ext cx="933450" cy="935037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9" name="Oval 6"/>
          <p:cNvSpPr>
            <a:spLocks noChangeArrowheads="1"/>
          </p:cNvSpPr>
          <p:nvPr/>
        </p:nvSpPr>
        <p:spPr bwMode="auto">
          <a:xfrm>
            <a:off x="3450152" y="3964310"/>
            <a:ext cx="933450" cy="935037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0" name="Oval 6"/>
          <p:cNvSpPr>
            <a:spLocks noChangeArrowheads="1"/>
          </p:cNvSpPr>
          <p:nvPr/>
        </p:nvSpPr>
        <p:spPr bwMode="auto">
          <a:xfrm>
            <a:off x="6335712" y="1107165"/>
            <a:ext cx="933450" cy="935038"/>
          </a:xfrm>
          <a:prstGeom prst="ellipse">
            <a:avLst/>
          </a:prstGeom>
          <a:solidFill>
            <a:srgbClr val="FF8F8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4643288" y="2791256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Sulfur</a:t>
            </a:r>
            <a:endParaRPr lang="en-US" altLang="en-US" sz="1800" dirty="0"/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7687196" y="4247162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Argon</a:t>
            </a:r>
            <a:endParaRPr lang="en-US" altLang="en-US" sz="1800" dirty="0"/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7631112" y="1390018"/>
            <a:ext cx="902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Helium</a:t>
            </a:r>
            <a:endParaRPr lang="en-US" altLang="en-US" sz="1800" dirty="0"/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4726502" y="4247162"/>
            <a:ext cx="1043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Chlorine</a:t>
            </a:r>
            <a:endParaRPr lang="en-US" altLang="en-US" sz="1800" dirty="0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335712" y="2535238"/>
            <a:ext cx="933450" cy="935037"/>
          </a:xfrm>
          <a:prstGeom prst="ellipse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335712" y="5354637"/>
            <a:ext cx="933450" cy="935038"/>
          </a:xfrm>
          <a:prstGeom prst="ellipse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664450" y="2790979"/>
            <a:ext cx="736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Neon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7631112" y="5637212"/>
            <a:ext cx="979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Krypton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9271" y="2791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503464">
            <a:off x="2965699" y="108428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 daubing on the </a:t>
            </a:r>
          </a:p>
          <a:p>
            <a:r>
              <a:rPr lang="en-US" dirty="0" err="1" smtClean="0"/>
              <a:t>notesheet</a:t>
            </a:r>
            <a:r>
              <a:rPr lang="en-US" dirty="0" smtClean="0"/>
              <a:t> with Lewis structures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553200" y="4953000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 action="ppaction://hlinkpres?slideindex=1&amp;slidetitle="/>
              </a:rPr>
              <a:t>link to instructions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858000" y="4953000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 action="ppaction://hlinkpres?slideindex=1&amp;slidetitle="/>
              </a:rPr>
              <a:t>link to instructions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57200" y="1760538"/>
            <a:ext cx="8194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1.                             O</a:t>
            </a:r>
            <a:r>
              <a:rPr lang="en-US" altLang="en-US" sz="2000" baseline="-25000"/>
              <a:t>2</a:t>
            </a:r>
            <a:r>
              <a:rPr lang="en-US" altLang="en-US" sz="2000"/>
              <a:t>     </a:t>
            </a:r>
            <a:r>
              <a:rPr lang="en-US" altLang="en-US" sz="2000">
                <a:sym typeface="Symbol" panose="05050102010706020507" pitchFamily="18" charset="2"/>
              </a:rPr>
              <a:t>     O    +    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2.   O</a:t>
            </a:r>
            <a:r>
              <a:rPr lang="en-US" altLang="en-US" sz="2000" baseline="-25000">
                <a:sym typeface="Symbol" panose="05050102010706020507" pitchFamily="18" charset="2"/>
              </a:rPr>
              <a:t>2</a:t>
            </a:r>
            <a:r>
              <a:rPr lang="en-US" altLang="en-US" sz="2000">
                <a:sym typeface="Symbol" panose="05050102010706020507" pitchFamily="18" charset="2"/>
              </a:rPr>
              <a:t>    +    O    +    M          O</a:t>
            </a:r>
            <a:r>
              <a:rPr lang="en-US" altLang="en-US" sz="2000" baseline="-25000">
                <a:sym typeface="Symbol" panose="05050102010706020507" pitchFamily="18" charset="2"/>
              </a:rPr>
              <a:t>3</a:t>
            </a:r>
            <a:r>
              <a:rPr lang="en-US" altLang="en-US" sz="2000">
                <a:sym typeface="Symbol" panose="05050102010706020507" pitchFamily="18" charset="2"/>
              </a:rPr>
              <a:t>    +    M      (thermal energy released)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3.                             O</a:t>
            </a:r>
            <a:r>
              <a:rPr lang="en-US" altLang="en-US" sz="2000" baseline="-25000">
                <a:sym typeface="Symbol" panose="05050102010706020507" pitchFamily="18" charset="2"/>
              </a:rPr>
              <a:t>3</a:t>
            </a:r>
            <a:r>
              <a:rPr lang="en-US" altLang="en-US" sz="2000">
                <a:sym typeface="Symbol" panose="05050102010706020507" pitchFamily="18" charset="2"/>
              </a:rPr>
              <a:t>          O</a:t>
            </a:r>
            <a:r>
              <a:rPr lang="en-US" altLang="en-US" sz="2000" baseline="-25000">
                <a:sym typeface="Symbol" panose="05050102010706020507" pitchFamily="18" charset="2"/>
              </a:rPr>
              <a:t>2</a:t>
            </a:r>
            <a:r>
              <a:rPr lang="en-US" altLang="en-US" sz="2000">
                <a:sym typeface="Symbol" panose="05050102010706020507" pitchFamily="18" charset="2"/>
              </a:rPr>
              <a:t>    +    O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352800" y="1614488"/>
            <a:ext cx="430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>
                <a:sym typeface="Symbol" panose="05050102010706020507" pitchFamily="18" charset="2"/>
              </a:rPr>
              <a:t>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352800" y="2833688"/>
            <a:ext cx="430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>
                <a:sym typeface="Symbol" panose="05050102010706020507" pitchFamily="18" charset="2"/>
              </a:rPr>
              <a:t></a:t>
            </a:r>
          </a:p>
        </p:txBody>
      </p:sp>
      <p:grpSp>
        <p:nvGrpSpPr>
          <p:cNvPr id="19461" name="Group 24"/>
          <p:cNvGrpSpPr>
            <a:grpSpLocks/>
          </p:cNvGrpSpPr>
          <p:nvPr/>
        </p:nvGrpSpPr>
        <p:grpSpPr bwMode="auto">
          <a:xfrm>
            <a:off x="2209800" y="3924300"/>
            <a:ext cx="2498725" cy="1319213"/>
            <a:chOff x="1392" y="2472"/>
            <a:chExt cx="1574" cy="831"/>
          </a:xfrm>
        </p:grpSpPr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2006" y="2825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O</a:t>
              </a:r>
            </a:p>
          </p:txBody>
        </p:sp>
        <p:sp>
          <p:nvSpPr>
            <p:cNvPr id="19469" name="Text Box 9"/>
            <p:cNvSpPr txBox="1">
              <a:spLocks noChangeArrowheads="1"/>
            </p:cNvSpPr>
            <p:nvPr/>
          </p:nvSpPr>
          <p:spPr bwMode="auto">
            <a:xfrm>
              <a:off x="2364" y="2551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O</a:t>
              </a:r>
            </a:p>
          </p:txBody>
        </p:sp>
        <p:sp>
          <p:nvSpPr>
            <p:cNvPr id="19470" name="Text Box 10"/>
            <p:cNvSpPr txBox="1">
              <a:spLocks noChangeArrowheads="1"/>
            </p:cNvSpPr>
            <p:nvPr/>
          </p:nvSpPr>
          <p:spPr bwMode="auto">
            <a:xfrm>
              <a:off x="2726" y="2825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O</a:t>
              </a:r>
            </a:p>
          </p:txBody>
        </p:sp>
        <p:sp>
          <p:nvSpPr>
            <p:cNvPr id="19471" name="Line 11"/>
            <p:cNvSpPr>
              <a:spLocks noChangeShapeType="1"/>
            </p:cNvSpPr>
            <p:nvPr/>
          </p:nvSpPr>
          <p:spPr bwMode="auto">
            <a:xfrm flipV="1">
              <a:off x="2208" y="273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2" name="Group 14"/>
            <p:cNvGrpSpPr>
              <a:grpSpLocks/>
            </p:cNvGrpSpPr>
            <p:nvPr/>
          </p:nvGrpSpPr>
          <p:grpSpPr bwMode="auto">
            <a:xfrm>
              <a:off x="2544" y="2736"/>
              <a:ext cx="240" cy="192"/>
              <a:chOff x="2352" y="2928"/>
              <a:chExt cx="240" cy="192"/>
            </a:xfrm>
          </p:grpSpPr>
          <p:sp>
            <p:nvSpPr>
              <p:cNvPr id="19477" name="Line 12"/>
              <p:cNvSpPr>
                <a:spLocks noChangeShapeType="1"/>
              </p:cNvSpPr>
              <p:nvPr/>
            </p:nvSpPr>
            <p:spPr bwMode="auto">
              <a:xfrm flipH="1" flipV="1">
                <a:off x="2400" y="2928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Line 13"/>
              <p:cNvSpPr>
                <a:spLocks noChangeShapeType="1"/>
              </p:cNvSpPr>
              <p:nvPr/>
            </p:nvSpPr>
            <p:spPr bwMode="auto">
              <a:xfrm flipH="1" flipV="1">
                <a:off x="2352" y="297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3" name="Freeform 15"/>
            <p:cNvSpPr>
              <a:spLocks/>
            </p:cNvSpPr>
            <p:nvPr/>
          </p:nvSpPr>
          <p:spPr bwMode="auto">
            <a:xfrm>
              <a:off x="2160" y="2592"/>
              <a:ext cx="336" cy="384"/>
            </a:xfrm>
            <a:custGeom>
              <a:avLst/>
              <a:gdLst>
                <a:gd name="T0" fmla="*/ 0 w 336"/>
                <a:gd name="T1" fmla="*/ 0 h 384"/>
                <a:gd name="T2" fmla="*/ 0 w 336"/>
                <a:gd name="T3" fmla="*/ 96 h 384"/>
                <a:gd name="T4" fmla="*/ 144 w 336"/>
                <a:gd name="T5" fmla="*/ 96 h 384"/>
                <a:gd name="T6" fmla="*/ 96 w 336"/>
                <a:gd name="T7" fmla="*/ 192 h 384"/>
                <a:gd name="T8" fmla="*/ 240 w 336"/>
                <a:gd name="T9" fmla="*/ 192 h 384"/>
                <a:gd name="T10" fmla="*/ 192 w 336"/>
                <a:gd name="T11" fmla="*/ 384 h 384"/>
                <a:gd name="T12" fmla="*/ 336 w 336"/>
                <a:gd name="T13" fmla="*/ 384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" h="384">
                  <a:moveTo>
                    <a:pt x="0" y="0"/>
                  </a:moveTo>
                  <a:lnTo>
                    <a:pt x="0" y="96"/>
                  </a:lnTo>
                  <a:lnTo>
                    <a:pt x="144" y="96"/>
                  </a:lnTo>
                  <a:lnTo>
                    <a:pt x="96" y="192"/>
                  </a:lnTo>
                  <a:lnTo>
                    <a:pt x="240" y="192"/>
                  </a:lnTo>
                  <a:lnTo>
                    <a:pt x="192" y="384"/>
                  </a:lnTo>
                  <a:lnTo>
                    <a:pt x="336" y="38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Text Box 16"/>
            <p:cNvSpPr txBox="1">
              <a:spLocks noChangeArrowheads="1"/>
            </p:cNvSpPr>
            <p:nvPr/>
          </p:nvSpPr>
          <p:spPr bwMode="auto">
            <a:xfrm>
              <a:off x="2064" y="3072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breaks</a:t>
              </a:r>
            </a:p>
          </p:txBody>
        </p:sp>
        <p:sp>
          <p:nvSpPr>
            <p:cNvPr id="19475" name="Text Box 17"/>
            <p:cNvSpPr txBox="1">
              <a:spLocks noChangeArrowheads="1"/>
            </p:cNvSpPr>
            <p:nvPr/>
          </p:nvSpPr>
          <p:spPr bwMode="auto">
            <a:xfrm>
              <a:off x="1392" y="2592"/>
              <a:ext cx="2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</a:t>
              </a:r>
              <a:r>
                <a:rPr lang="en-US" altLang="en-US" sz="1800">
                  <a:sym typeface="Symbol" panose="05050102010706020507" pitchFamily="18" charset="2"/>
                </a:rPr>
                <a:t></a:t>
              </a:r>
            </a:p>
          </p:txBody>
        </p:sp>
        <p:sp>
          <p:nvSpPr>
            <p:cNvPr id="19476" name="Freeform 18"/>
            <p:cNvSpPr>
              <a:spLocks/>
            </p:cNvSpPr>
            <p:nvPr/>
          </p:nvSpPr>
          <p:spPr bwMode="auto">
            <a:xfrm>
              <a:off x="1584" y="2472"/>
              <a:ext cx="528" cy="264"/>
            </a:xfrm>
            <a:custGeom>
              <a:avLst/>
              <a:gdLst>
                <a:gd name="T0" fmla="*/ 0 w 432"/>
                <a:gd name="T1" fmla="*/ 102 h 312"/>
                <a:gd name="T2" fmla="*/ 438 w 432"/>
                <a:gd name="T3" fmla="*/ 14 h 312"/>
                <a:gd name="T4" fmla="*/ 788 w 432"/>
                <a:gd name="T5" fmla="*/ 189 h 3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312">
                  <a:moveTo>
                    <a:pt x="0" y="168"/>
                  </a:moveTo>
                  <a:cubicBezTo>
                    <a:pt x="84" y="84"/>
                    <a:pt x="168" y="0"/>
                    <a:pt x="240" y="24"/>
                  </a:cubicBezTo>
                  <a:cubicBezTo>
                    <a:pt x="312" y="48"/>
                    <a:pt x="372" y="180"/>
                    <a:pt x="432" y="3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2" name="Group 23"/>
          <p:cNvGrpSpPr>
            <a:grpSpLocks/>
          </p:cNvGrpSpPr>
          <p:nvPr/>
        </p:nvGrpSpPr>
        <p:grpSpPr bwMode="auto">
          <a:xfrm>
            <a:off x="4800600" y="4191000"/>
            <a:ext cx="2430463" cy="396875"/>
            <a:chOff x="3158" y="2837"/>
            <a:chExt cx="1531" cy="250"/>
          </a:xfrm>
        </p:grpSpPr>
        <p:sp>
          <p:nvSpPr>
            <p:cNvPr id="19464" name="Text Box 19"/>
            <p:cNvSpPr txBox="1">
              <a:spLocks noChangeArrowheads="1"/>
            </p:cNvSpPr>
            <p:nvPr/>
          </p:nvSpPr>
          <p:spPr bwMode="auto">
            <a:xfrm>
              <a:off x="3158" y="2837"/>
              <a:ext cx="15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ym typeface="Symbol" panose="05050102010706020507" pitchFamily="18" charset="2"/>
                </a:rPr>
                <a:t>    O      O    +    O</a:t>
              </a:r>
            </a:p>
          </p:txBody>
        </p:sp>
        <p:grpSp>
          <p:nvGrpSpPr>
            <p:cNvPr id="19465" name="Group 22"/>
            <p:cNvGrpSpPr>
              <a:grpSpLocks/>
            </p:cNvGrpSpPr>
            <p:nvPr/>
          </p:nvGrpSpPr>
          <p:grpSpPr bwMode="auto">
            <a:xfrm>
              <a:off x="3702" y="2934"/>
              <a:ext cx="192" cy="48"/>
              <a:chOff x="3696" y="2928"/>
              <a:chExt cx="192" cy="48"/>
            </a:xfrm>
          </p:grpSpPr>
          <p:sp>
            <p:nvSpPr>
              <p:cNvPr id="19466" name="Line 20"/>
              <p:cNvSpPr>
                <a:spLocks noChangeShapeType="1"/>
              </p:cNvSpPr>
              <p:nvPr/>
            </p:nvSpPr>
            <p:spPr bwMode="auto">
              <a:xfrm>
                <a:off x="3696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" name="Line 21"/>
              <p:cNvSpPr>
                <a:spLocks noChangeShapeType="1"/>
              </p:cNvSpPr>
              <p:nvPr/>
            </p:nvSpPr>
            <p:spPr bwMode="auto">
              <a:xfrm>
                <a:off x="3696" y="297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6553200" y="58674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2" action="ppaction://hlinksldjump"/>
              </a:rPr>
              <a:t>link back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147638" y="842963"/>
          <a:ext cx="8848725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Chart" r:id="rId3" imgW="8848662" imgH="5172197" progId="Excel.Chart.8">
                  <p:embed/>
                </p:oleObj>
              </mc:Choice>
              <mc:Fallback>
                <p:oleObj name="Chart" r:id="rId3" imgW="8848662" imgH="5172197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842963"/>
                        <a:ext cx="8848725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386388" y="287338"/>
            <a:ext cx="29194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/>
              <a:t>Atmo 4&amp;5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i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/>
              <a:t>Layers of Earth’s Atmosphere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/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/>
              <a:t>Composition of Earth’s Atmosphere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219200" y="4648200"/>
            <a:ext cx="46212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Layers (out to in):	Exosphere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			Thermosphere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			Mesosphere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			Stratosphere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			Troposphere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5611813" y="5334000"/>
            <a:ext cx="304800" cy="8382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dirty="0">
              <a:noFill/>
            </a:endParaRP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5840413" y="54102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homosphere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(uniform composition)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488"/>
            <a:ext cx="46783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b="1" i="0" dirty="0">
                <a:solidFill>
                  <a:srgbClr val="000000"/>
                </a:solidFill>
              </a:rPr>
              <a:t>Troposphere </a:t>
            </a:r>
            <a:r>
              <a:rPr lang="en-US" altLang="en-US" sz="2100" b="1" dirty="0">
                <a:solidFill>
                  <a:srgbClr val="000000"/>
                </a:solidFill>
              </a:rPr>
              <a:t>(‘</a:t>
            </a:r>
            <a:r>
              <a:rPr lang="en-US" altLang="en-US" sz="2100" b="1" dirty="0" err="1">
                <a:solidFill>
                  <a:srgbClr val="000000"/>
                </a:solidFill>
              </a:rPr>
              <a:t>tropo</a:t>
            </a:r>
            <a:r>
              <a:rPr lang="en-US" altLang="en-US" sz="2100" b="1" dirty="0">
                <a:solidFill>
                  <a:srgbClr val="000000"/>
                </a:solidFill>
              </a:rPr>
              <a:t>’ to turn)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from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surface </a:t>
            </a:r>
            <a:r>
              <a:rPr lang="en-US" altLang="en-US" sz="2100" i="0" dirty="0"/>
              <a:t>to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~12 km (7.2 mi)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composed of: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78% N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21% O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1% </a:t>
            </a:r>
            <a:r>
              <a:rPr lang="en-US" altLang="en-US" sz="2100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Ar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+ trace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density: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2.5×10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25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6.5×10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24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particles/m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25 trillion </a:t>
            </a:r>
            <a:r>
              <a:rPr lang="en-US" alt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trillion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- 6 trillion </a:t>
            </a:r>
            <a:r>
              <a:rPr lang="en-US" alt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trillion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a cubic meter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sz="2100" i="0" dirty="0"/>
              <a:t>   mean free path (</a:t>
            </a:r>
            <a:r>
              <a:rPr lang="en-US" altLang="en-US" sz="2100" dirty="0"/>
              <a:t>distance between collisions</a:t>
            </a:r>
            <a:r>
              <a:rPr lang="en-US" altLang="en-US" sz="2100" i="0" dirty="0"/>
              <a:t>):</a:t>
            </a:r>
          </a:p>
          <a:p>
            <a:pPr eaLnBrk="1" hangingPunct="1">
              <a:defRPr/>
            </a:pPr>
            <a:r>
              <a:rPr lang="en-US" altLang="en-US" sz="2100" i="0" dirty="0"/>
              <a:t>	  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0.00000007 m to 0.0000005 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81" y="-30707"/>
            <a:ext cx="2057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2818" y="5383649"/>
            <a:ext cx="8241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50000"/>
                  </a:schemeClr>
                </a:solidFill>
              </a:rPr>
              <a:t>in the </a:t>
            </a:r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troposphere</a:t>
            </a:r>
            <a:r>
              <a:rPr lang="en-US" sz="2000" i="0" dirty="0">
                <a:solidFill>
                  <a:schemeClr val="bg1">
                    <a:lumMod val="50000"/>
                  </a:schemeClr>
                </a:solidFill>
              </a:rPr>
              <a:t>, the distance particles need to travel to hit another is</a:t>
            </a:r>
          </a:p>
          <a:p>
            <a:pPr algn="ctr"/>
            <a:r>
              <a:rPr lang="en-US" sz="2000" i="0" dirty="0" smtClean="0">
                <a:solidFill>
                  <a:srgbClr val="CC0066"/>
                </a:solidFill>
              </a:rPr>
              <a:t>700 to 5000 times the size of the particle</a:t>
            </a:r>
          </a:p>
          <a:p>
            <a:pPr algn="ctr"/>
            <a:endParaRPr lang="en-US" sz="20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what does that “look” like on our scale?</a:t>
            </a:r>
            <a:endParaRPr lang="en-US" sz="2000" i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5184" y="3626584"/>
            <a:ext cx="7648248" cy="1631216"/>
            <a:chOff x="875184" y="3505200"/>
            <a:chExt cx="7648248" cy="1631216"/>
          </a:xfrm>
        </p:grpSpPr>
        <p:sp>
          <p:nvSpPr>
            <p:cNvPr id="6" name="TextBox 5"/>
            <p:cNvSpPr txBox="1"/>
            <p:nvPr/>
          </p:nvSpPr>
          <p:spPr>
            <a:xfrm>
              <a:off x="875184" y="3505200"/>
              <a:ext cx="764824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chemeClr val="bg1">
                      <a:lumMod val="50000"/>
                    </a:schemeClr>
                  </a:solidFill>
                </a:rPr>
                <a:t>mean free path: 	  0.00000007 m	    to 	  0.0000005 m</a:t>
              </a:r>
            </a:p>
            <a:p>
              <a:endParaRPr lang="en-US" sz="2000" i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2000" i="0" dirty="0" smtClean="0">
                  <a:solidFill>
                    <a:schemeClr val="bg1">
                      <a:lumMod val="50000"/>
                    </a:schemeClr>
                  </a:solidFill>
                </a:rPr>
                <a:t>size of a molecule:	0.0000000001 m	0.0000000001 m</a:t>
              </a:r>
            </a:p>
            <a:p>
              <a:endParaRPr lang="en-US" sz="2000" i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2000" i="0" dirty="0" smtClean="0">
                  <a:solidFill>
                    <a:schemeClr val="bg1">
                      <a:lumMod val="50000"/>
                    </a:schemeClr>
                  </a:solidFill>
                </a:rPr>
                <a:t>ratio:				= 700			= 5000</a:t>
              </a:r>
              <a:endParaRPr lang="en-US" sz="2000" i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3581400" y="3962400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6324600" y="3962400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7" y="63376"/>
            <a:ext cx="4031054" cy="671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0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4600" y="2053518"/>
            <a:ext cx="3810000" cy="3274338"/>
            <a:chOff x="2590800" y="1676400"/>
            <a:chExt cx="3810000" cy="32743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2286000"/>
              <a:ext cx="3810000" cy="18764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84145" y="1676400"/>
              <a:ext cx="2023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err="1" smtClean="0">
                  <a:solidFill>
                    <a:srgbClr val="FF0000"/>
                  </a:solidFill>
                </a:rPr>
                <a:t>punchbuggy</a:t>
              </a:r>
              <a:r>
                <a:rPr lang="en-US" sz="2000" i="0" dirty="0" smtClean="0">
                  <a:solidFill>
                    <a:srgbClr val="FF0000"/>
                  </a:solidFill>
                </a:rPr>
                <a:t> red</a:t>
              </a:r>
              <a:endParaRPr lang="en-US" sz="2000" i="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96781" y="4581406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170 inches / 14 feet</a:t>
              </a:r>
              <a:endParaRPr lang="en-US" i="0" dirty="0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2667000" y="4371915"/>
              <a:ext cx="3657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1150942" y="602159"/>
            <a:ext cx="668971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/>
              <a:t>so… IF an air particle (an O</a:t>
            </a:r>
            <a:r>
              <a:rPr lang="en-US" i="0" baseline="-25000" dirty="0" smtClean="0"/>
              <a:t>2</a:t>
            </a:r>
            <a:r>
              <a:rPr lang="en-US" i="0" dirty="0" smtClean="0"/>
              <a:t> molecule, N</a:t>
            </a:r>
            <a:r>
              <a:rPr lang="en-US" i="0" baseline="-25000" dirty="0" smtClean="0"/>
              <a:t>2</a:t>
            </a:r>
            <a:r>
              <a:rPr lang="en-US" i="0" dirty="0" smtClean="0"/>
              <a:t> molecule, </a:t>
            </a:r>
            <a:r>
              <a:rPr lang="en-US" i="0" dirty="0" err="1" smtClean="0"/>
              <a:t>Ar</a:t>
            </a:r>
            <a:r>
              <a:rPr lang="en-US" i="0" dirty="0" smtClean="0"/>
              <a:t> atom…)</a:t>
            </a:r>
          </a:p>
          <a:p>
            <a:pPr algn="ctr"/>
            <a:endParaRPr lang="en-US" i="0" dirty="0"/>
          </a:p>
          <a:p>
            <a:pPr algn="ctr"/>
            <a:endParaRPr lang="en-US" i="0" dirty="0" smtClean="0"/>
          </a:p>
          <a:p>
            <a:pPr algn="ctr"/>
            <a:r>
              <a:rPr lang="en-US" i="0" dirty="0" smtClean="0"/>
              <a:t>was as big as a VW beetle…</a:t>
            </a:r>
          </a:p>
          <a:p>
            <a:pPr algn="ctr"/>
            <a:endParaRPr lang="en-US" i="0" dirty="0"/>
          </a:p>
          <a:p>
            <a:pPr algn="ctr"/>
            <a:endParaRPr lang="en-US" i="0" dirty="0" smtClean="0"/>
          </a:p>
          <a:p>
            <a:pPr algn="ctr"/>
            <a:endParaRPr lang="en-US" i="0" dirty="0"/>
          </a:p>
          <a:p>
            <a:pPr algn="ctr"/>
            <a:endParaRPr lang="en-US" i="0" dirty="0" smtClean="0"/>
          </a:p>
          <a:p>
            <a:pPr algn="ctr"/>
            <a:endParaRPr lang="en-US" i="0" dirty="0"/>
          </a:p>
          <a:p>
            <a:pPr algn="ctr"/>
            <a:endParaRPr lang="en-US" i="0" dirty="0" smtClean="0"/>
          </a:p>
          <a:p>
            <a:pPr algn="ctr"/>
            <a:endParaRPr lang="en-US" i="0" dirty="0"/>
          </a:p>
          <a:p>
            <a:pPr algn="ctr"/>
            <a:endParaRPr lang="en-US" i="0" dirty="0" smtClean="0"/>
          </a:p>
          <a:p>
            <a:pPr algn="ctr"/>
            <a:endParaRPr lang="en-US" i="0" dirty="0"/>
          </a:p>
          <a:p>
            <a:pPr algn="ctr"/>
            <a:endParaRPr lang="en-US" i="0" dirty="0" smtClean="0"/>
          </a:p>
          <a:p>
            <a:pPr algn="ctr"/>
            <a:endParaRPr lang="en-US" i="0" dirty="0"/>
          </a:p>
          <a:p>
            <a:pPr algn="ctr"/>
            <a:endParaRPr lang="en-US" i="0" dirty="0" smtClean="0"/>
          </a:p>
          <a:p>
            <a:pPr algn="ctr"/>
            <a:endParaRPr lang="en-US" i="0" dirty="0"/>
          </a:p>
          <a:p>
            <a:pPr algn="ctr"/>
            <a:endParaRPr lang="en-US" i="0" dirty="0" smtClean="0"/>
          </a:p>
          <a:p>
            <a:pPr algn="ctr"/>
            <a:endParaRPr lang="en-US" i="0" dirty="0"/>
          </a:p>
          <a:p>
            <a:pPr algn="ctr"/>
            <a:r>
              <a:rPr lang="en-US" i="0" dirty="0" smtClean="0"/>
              <a:t>how far away would the next air particle be?</a:t>
            </a:r>
            <a:endParaRPr lang="en-US" i="0" dirty="0"/>
          </a:p>
        </p:txBody>
      </p:sp>
      <p:sp>
        <p:nvSpPr>
          <p:cNvPr id="8" name="TextBox 7"/>
          <p:cNvSpPr txBox="1"/>
          <p:nvPr/>
        </p:nvSpPr>
        <p:spPr>
          <a:xfrm>
            <a:off x="3228626" y="98150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33CC"/>
                </a:solidFill>
              </a:rPr>
              <a:t>0.0000000001 m OR 0.0000000000004 in </a:t>
            </a:r>
            <a:endParaRPr lang="en-US" i="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782529">
            <a:off x="6690888" y="1143172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Dang that’s small….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580071">
            <a:off x="7210238" y="3367570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is how </a:t>
            </a:r>
          </a:p>
          <a:p>
            <a:pPr algn="ctr"/>
            <a:r>
              <a:rPr lang="en-US" dirty="0" smtClean="0"/>
              <a:t>misconceptions </a:t>
            </a:r>
          </a:p>
          <a:p>
            <a:pPr algn="ctr"/>
            <a:r>
              <a:rPr lang="en-US" dirty="0" smtClean="0"/>
              <a:t>are born !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r="20782"/>
          <a:stretch/>
        </p:blipFill>
        <p:spPr>
          <a:xfrm>
            <a:off x="7874064" y="4257363"/>
            <a:ext cx="856073" cy="879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580071">
            <a:off x="7107645" y="5171346"/>
            <a:ext cx="20441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so… remember</a:t>
            </a:r>
          </a:p>
          <a:p>
            <a:pPr algn="ctr"/>
            <a:r>
              <a:rPr lang="en-US" dirty="0" smtClean="0"/>
              <a:t>molecules / atoms</a:t>
            </a:r>
          </a:p>
          <a:p>
            <a:pPr algn="ctr"/>
            <a:r>
              <a:rPr lang="en-US" dirty="0" smtClean="0"/>
              <a:t>are NOT</a:t>
            </a:r>
          </a:p>
          <a:p>
            <a:pPr algn="ctr"/>
            <a:r>
              <a:rPr lang="en-US" dirty="0" smtClean="0"/>
              <a:t>the size of </a:t>
            </a:r>
          </a:p>
          <a:p>
            <a:pPr algn="ctr"/>
            <a:r>
              <a:rPr lang="en-US" dirty="0" smtClean="0"/>
              <a:t>VW beetles!!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5184" y="76200"/>
            <a:ext cx="6363816" cy="1323439"/>
            <a:chOff x="875184" y="3505200"/>
            <a:chExt cx="6363816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875184" y="3505200"/>
              <a:ext cx="635783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/>
                <a:t>mean free path: 	  0.00000007 m	    to 	  0.0000005 m</a:t>
              </a:r>
            </a:p>
            <a:p>
              <a:endParaRPr lang="en-US" sz="1600" i="0" dirty="0"/>
            </a:p>
            <a:p>
              <a:r>
                <a:rPr lang="en-US" sz="1600" i="0" dirty="0" smtClean="0"/>
                <a:t>size of a molecule:	0.0000000001 m		0.0000000001 m</a:t>
              </a:r>
            </a:p>
            <a:p>
              <a:endParaRPr lang="en-US" sz="1600" i="0" dirty="0"/>
            </a:p>
            <a:p>
              <a:r>
                <a:rPr lang="en-US" sz="1600" i="0" dirty="0" smtClean="0"/>
                <a:t>ratio:			= 700			= 5000</a:t>
              </a:r>
              <a:endParaRPr lang="en-US" sz="1600" i="0" dirty="0"/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438400" y="3962400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5181600" y="3962400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0834"/>
            <a:ext cx="8516539" cy="5487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1669" y="1676400"/>
            <a:ext cx="664476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/>
              <a:t>in the </a:t>
            </a:r>
            <a:r>
              <a:rPr lang="en-US" sz="1600" i="0" dirty="0" smtClean="0"/>
              <a:t>troposphere, </a:t>
            </a:r>
            <a:r>
              <a:rPr lang="en-US" sz="1600" i="0" dirty="0"/>
              <a:t>the distance particles need to travel to hit another is</a:t>
            </a:r>
          </a:p>
          <a:p>
            <a:pPr algn="ctr"/>
            <a:r>
              <a:rPr lang="en-US" sz="1600" i="0" dirty="0" smtClean="0"/>
              <a:t>700 to 5000 times the size of the particle</a:t>
            </a:r>
          </a:p>
          <a:p>
            <a:pPr algn="ctr"/>
            <a:endParaRPr lang="en-US" sz="1600" i="0" dirty="0" smtClean="0"/>
          </a:p>
          <a:p>
            <a:pPr algn="ctr"/>
            <a:r>
              <a:rPr lang="en-US" sz="1600" i="0" dirty="0" smtClean="0"/>
              <a:t>what does that “look” like on our scale?</a:t>
            </a:r>
            <a:endParaRPr lang="en-US" sz="1600" i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95800"/>
            <a:ext cx="391397" cy="33957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01" y="6019800"/>
            <a:ext cx="391397" cy="33957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814" y="2260956"/>
            <a:ext cx="3913971" cy="339576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9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b="1" i="0" dirty="0">
                <a:solidFill>
                  <a:srgbClr val="000000"/>
                </a:solidFill>
              </a:rPr>
              <a:t>Troposphere </a:t>
            </a:r>
            <a:r>
              <a:rPr lang="en-US" altLang="en-US" sz="2100" b="1" dirty="0">
                <a:solidFill>
                  <a:srgbClr val="000000"/>
                </a:solidFill>
              </a:rPr>
              <a:t>(‘</a:t>
            </a:r>
            <a:r>
              <a:rPr lang="en-US" altLang="en-US" sz="2100" b="1" dirty="0" err="1">
                <a:solidFill>
                  <a:srgbClr val="000000"/>
                </a:solidFill>
              </a:rPr>
              <a:t>tropo</a:t>
            </a:r>
            <a:r>
              <a:rPr lang="en-US" altLang="en-US" sz="2100" b="1" dirty="0">
                <a:solidFill>
                  <a:srgbClr val="000000"/>
                </a:solidFill>
              </a:rPr>
              <a:t>’ to turn)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from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surface </a:t>
            </a:r>
            <a:r>
              <a:rPr lang="en-US" altLang="en-US" sz="2100" i="0" dirty="0"/>
              <a:t>to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~12 km (7.2 mi)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composed of: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78% N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21% O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1% </a:t>
            </a:r>
            <a:r>
              <a:rPr lang="en-US" altLang="en-US" sz="2100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Ar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+ trace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density: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2.5×10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25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6.5×10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24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particles/m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25 trillion </a:t>
            </a:r>
            <a:r>
              <a:rPr lang="en-US" alt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trillion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- 6 trillion </a:t>
            </a:r>
            <a:r>
              <a:rPr lang="en-US" alt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trillion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a cubic meter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sz="2100" i="0" dirty="0"/>
              <a:t>   mean free path (</a:t>
            </a:r>
            <a:r>
              <a:rPr lang="en-US" altLang="en-US" sz="2100" dirty="0"/>
              <a:t>distance between collisions</a:t>
            </a:r>
            <a:r>
              <a:rPr lang="en-US" altLang="en-US" sz="2100" i="0" dirty="0"/>
              <a:t>):</a:t>
            </a:r>
          </a:p>
          <a:p>
            <a:pPr eaLnBrk="1" hangingPunct="1">
              <a:defRPr/>
            </a:pPr>
            <a:r>
              <a:rPr lang="en-US" altLang="en-US" sz="2100" i="0" dirty="0"/>
              <a:t>	  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0.00000007 m to 0.0000005 m 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temperature: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decreases with altitude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less heating from Earth’s surface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fun fact(s):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 weather occurs here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all terrestrial and aerial life lives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0500"/>
            <a:ext cx="4000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BK-11869-ad68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100" b="1" i="0" dirty="0">
                <a:solidFill>
                  <a:srgbClr val="000000"/>
                </a:solidFill>
              </a:rPr>
              <a:t>Stratosphere </a:t>
            </a:r>
            <a:r>
              <a:rPr lang="en-US" altLang="en-US" sz="2100" b="1" dirty="0">
                <a:solidFill>
                  <a:srgbClr val="000000"/>
                </a:solidFill>
              </a:rPr>
              <a:t>(‘</a:t>
            </a:r>
            <a:r>
              <a:rPr lang="en-US" altLang="en-US" sz="2100" b="1" dirty="0" err="1">
                <a:solidFill>
                  <a:srgbClr val="000000"/>
                </a:solidFill>
              </a:rPr>
              <a:t>strato</a:t>
            </a:r>
            <a:r>
              <a:rPr lang="en-US" altLang="en-US" sz="2100" b="1" dirty="0">
                <a:solidFill>
                  <a:srgbClr val="000000"/>
                </a:solidFill>
              </a:rPr>
              <a:t>’ layer)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from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~12 km (7.2 mi) </a:t>
            </a:r>
            <a:r>
              <a:rPr lang="en-US" altLang="en-US" sz="2100" i="0" dirty="0"/>
              <a:t>to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~50 km (31 mi)</a:t>
            </a:r>
          </a:p>
          <a:p>
            <a:pPr eaLnBrk="1" hangingPunct="1">
              <a:defRPr/>
            </a:pPr>
            <a:endParaRPr lang="en-US" altLang="en-US" sz="2100" i="0" dirty="0"/>
          </a:p>
          <a:p>
            <a:pPr eaLnBrk="1" hangingPunct="1">
              <a:defRPr/>
            </a:pPr>
            <a:r>
              <a:rPr lang="en-US" altLang="en-US" sz="2100" i="0" dirty="0"/>
              <a:t>   composed of: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78% N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21% O</a:t>
            </a:r>
            <a:r>
              <a:rPr lang="en-US" altLang="en-US" sz="2100" i="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1% </a:t>
            </a:r>
            <a:r>
              <a:rPr lang="en-US" altLang="en-US" sz="2100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Ar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+ trace</a:t>
            </a:r>
          </a:p>
          <a:p>
            <a:pPr eaLnBrk="1" hangingPunct="1">
              <a:defRPr/>
            </a:pPr>
            <a:endParaRPr lang="en-US" altLang="en-US" sz="2100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100" i="0" dirty="0"/>
              <a:t>   density: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24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- 1×10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particles/m</a:t>
            </a:r>
            <a:r>
              <a:rPr lang="en-US" altLang="en-US" sz="2100" i="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 trillion </a:t>
            </a:r>
            <a:r>
              <a:rPr lang="en-US" alt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trillion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- 10 billion trillion in a cubic meter</a:t>
            </a:r>
            <a:r>
              <a:rPr lang="en-US" altLang="en-US" sz="1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sz="2100" i="0" dirty="0"/>
              <a:t>   mean free path (</a:t>
            </a:r>
            <a:r>
              <a:rPr lang="en-US" altLang="en-US" sz="2100" dirty="0"/>
              <a:t>distance between collisions</a:t>
            </a:r>
            <a:r>
              <a:rPr lang="en-US" altLang="en-US" sz="2100" i="0" dirty="0"/>
              <a:t>):</a:t>
            </a:r>
          </a:p>
          <a:p>
            <a:pPr eaLnBrk="1" hangingPunct="1">
              <a:defRPr/>
            </a:pPr>
            <a:r>
              <a:rPr lang="en-US" altLang="en-US" sz="2100" i="0" dirty="0"/>
              <a:t>	   </a:t>
            </a:r>
            <a:r>
              <a:rPr lang="en-US" altLang="en-US" sz="21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0.000001 m to 0.00005 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133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485614"/>
            <a:ext cx="77941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mean free path: 	  0.000001 m	    to 	  0.00005 m</a:t>
            </a:r>
          </a:p>
          <a:p>
            <a:endParaRPr lang="en-US" sz="2000" i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size of a molecule:	0.0000000001 m	0.0000000001 m</a:t>
            </a:r>
          </a:p>
          <a:p>
            <a:endParaRPr lang="en-US" sz="2000" i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ratio:				= 10,000		= 500,000</a:t>
            </a:r>
            <a:endParaRPr lang="en-US" sz="2000" i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581400" y="3942814"/>
            <a:ext cx="2057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324600" y="3942814"/>
            <a:ext cx="2057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020140" y="5250024"/>
            <a:ext cx="7430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in the </a:t>
            </a:r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stratosphere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, the distance particles need to travel to hit another is</a:t>
            </a:r>
          </a:p>
          <a:p>
            <a:pPr algn="ctr"/>
            <a:r>
              <a:rPr lang="en-US" i="0" dirty="0" smtClean="0">
                <a:solidFill>
                  <a:srgbClr val="C00000"/>
                </a:solidFill>
              </a:rPr>
              <a:t>10,000 to 500,000 times the size of the particle</a:t>
            </a:r>
          </a:p>
          <a:p>
            <a:pPr algn="ctr"/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what does that “look” like on our scale</a:t>
            </a: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7" y="63376"/>
            <a:ext cx="4031054" cy="671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461"/>
            <a:ext cx="9144000" cy="5616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5184" y="0"/>
            <a:ext cx="6643165" cy="1323439"/>
            <a:chOff x="875184" y="3505200"/>
            <a:chExt cx="6643165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875184" y="3505200"/>
              <a:ext cx="664316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/>
                <a:t>mean free path: 	  0.000001 m	    to 	  0.00005 m</a:t>
              </a:r>
            </a:p>
            <a:p>
              <a:endParaRPr lang="en-US" sz="1600" i="0" dirty="0"/>
            </a:p>
            <a:p>
              <a:r>
                <a:rPr lang="en-US" sz="1600" i="0" dirty="0" smtClean="0"/>
                <a:t>size of a molecule:	0.0000000001 m		0.0000000001 m</a:t>
              </a:r>
            </a:p>
            <a:p>
              <a:endParaRPr lang="en-US" sz="1600" i="0" dirty="0"/>
            </a:p>
            <a:p>
              <a:r>
                <a:rPr lang="en-US" sz="1600" i="0" dirty="0" smtClean="0"/>
                <a:t>ratio:			= 10,000			= 500,000</a:t>
              </a:r>
              <a:endParaRPr lang="en-US" sz="1600" i="0" dirty="0"/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438400" y="3962400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5181600" y="3962400"/>
              <a:ext cx="2057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2376545" y="5656721"/>
            <a:ext cx="6691255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/>
              <a:t>in the stratosphere, the distance particles need to travel to hit another is</a:t>
            </a:r>
          </a:p>
          <a:p>
            <a:pPr algn="ctr"/>
            <a:r>
              <a:rPr lang="en-US" sz="1600" i="0" dirty="0" smtClean="0"/>
              <a:t>10,000 to 500,000 times the size of the particle</a:t>
            </a:r>
          </a:p>
          <a:p>
            <a:pPr algn="ctr"/>
            <a:endParaRPr lang="en-US" sz="1600" i="0" dirty="0" smtClean="0"/>
          </a:p>
          <a:p>
            <a:pPr algn="ctr"/>
            <a:r>
              <a:rPr lang="en-US" sz="1600" i="0" dirty="0" smtClean="0"/>
              <a:t>what does that “look” like on our scale?</a:t>
            </a:r>
            <a:endParaRPr lang="en-US" sz="1600" i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10" y="5486933"/>
            <a:ext cx="391397" cy="33957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46" y="2395111"/>
            <a:ext cx="391397" cy="33957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814" y="2260956"/>
            <a:ext cx="3913971" cy="339576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422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6360</TotalTime>
  <Words>1239</Words>
  <Application>Microsoft Office PowerPoint</Application>
  <PresentationFormat>On-screen Show (4:3)</PresentationFormat>
  <Paragraphs>343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- 36</vt:lpstr>
      <vt:lpstr>Comic Sans MS</vt:lpstr>
      <vt:lpstr>Symbol</vt:lpstr>
      <vt:lpstr>Default Design</vt:lpstr>
      <vt:lpstr>Drawing</vt:lpstr>
      <vt:lpstr>Document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 Ceckler</cp:lastModifiedBy>
  <cp:revision>72</cp:revision>
  <cp:lastPrinted>2019-03-05T15:02:17Z</cp:lastPrinted>
  <dcterms:created xsi:type="dcterms:W3CDTF">2015-01-23T19:23:52Z</dcterms:created>
  <dcterms:modified xsi:type="dcterms:W3CDTF">2020-03-09T17:24:38Z</dcterms:modified>
</cp:coreProperties>
</file>